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A38CC-AA13-C0D4-FCB9-67A41A23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C60B06-9534-0F5E-A5E1-42CF9CBE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DAA74-212A-6FD3-E8F7-35C0F55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BCDBCB-FD20-48F7-CF31-5D21D70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F03329-D85E-DF76-C826-A6BB10EE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6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B3AC9-0738-447A-8DBE-CBDE4F10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FCEDD3-5FE8-28A3-2F99-5F28DFAAC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81E7FE-8CC0-503E-E3BE-06EF127E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682E8C-C30F-9040-1DA8-B8503322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C03E93-86F8-D160-68B6-3D9F7EE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8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8E14204-A6E0-B2A2-D4A9-07C9F445E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03A51C-0DC7-91BE-7D30-91FE0D154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86838A-C68C-007E-5AFC-F80B9998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32F17E-EC2D-C69C-15A9-D5E62306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84D433-5E86-DD22-79DE-0B00400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6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23598-EE64-859D-A1D7-09AACF8F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93C41E-F0C3-4B02-6E4D-97381BFA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12D66E-2EEE-0F19-A117-FC7E0F7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2C243C-60DD-876A-38DB-362A4218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F3D0CC-6A49-A465-7BCD-9B38CF08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66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CB275-E4E1-0DF7-BC2A-5FD72A4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C585A3-5EA3-4402-5F9D-D794951D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988662-CBFE-796D-3734-B35EB39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02924C-42DB-DBD3-A9C7-F9D33EA9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4EEC17-473A-45E7-1D91-9EB9C784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6D4384-741E-6E21-6AC0-84DCBEF2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7BCEE-2B19-33BB-9DE4-9299B6E6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65CE64-E6C5-51BD-1D9A-AA392EC7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BC07A6-D534-5C8C-1431-DAAFDF1B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71B346-A004-B9D4-58D1-354DC340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748BD4-3158-FA08-898C-6181581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6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A1ECDE-6BD0-7BFD-62E5-2C19EED7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81A00D-D7C4-134C-33E0-3AC360C2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CFFAA0-2B3A-4F4D-C682-BD462005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FE8CD3D-3F2A-260C-A689-93EA03311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AEAE53-03B2-AB26-8AE3-08FC01507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C74DEC-5242-809F-2F67-EE186766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30E6D3-D906-8353-675A-CE333A8B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2330D49-62C3-4A3A-7977-962DE4EB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5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9B450E-B506-E56F-DB75-8AF9F79E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9D9B464-1AE5-264F-3BDE-C90067E4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AA3504-6C56-EDFB-3ABC-4DE549F1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5C4B52B-D21A-B236-7723-E4D449F4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58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0A7C17-81E2-F24C-14AC-DD3EC67A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FE31A6F-C1EB-AB59-ABA6-F468E803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DE2BF4F-9073-9F47-DDD5-386D171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BB9935-AAD4-AA1A-E975-D191122F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B22538-274C-7725-D3AD-790C0BB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AD0EBE-9BE3-D120-1D2E-F70CA296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5BF6FA-63AC-8B7E-9509-C99CBCE5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4CB294-46E6-A528-85CC-F2EADAC5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73B712-A8BD-8793-CA24-FD67EF4B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09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41DBAD-714C-795E-8128-825AD0CE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42DD527-ACF8-469E-400C-618737430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53DDA0-5062-80B8-B6DA-C6C785A3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E99F62-8E5F-C44F-D4DA-5360284B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8B8AC2-A218-61F5-5E25-2C5844FE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4D52CC-F3FB-9D06-2664-AF2D9933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6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7E73C2C-1F06-0D43-BF82-06D9133C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8E9C2D-1B47-1DE9-5760-37249356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22F98E-2EE6-EA72-7F13-FFECD8E6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BDC4-C2B9-4B54-880F-AF696D944850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F17A4-15E6-3BD1-8B09-E767EB5DA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6D04C5-ADA8-6D85-4503-27AC47389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21D54-5173-4174-BD2E-61C9C76D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7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0E1EE0-79B4-A963-98CE-E7050CE70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Derin Öğrenme Tabanlı Otomatik Beyin Tümör Tespiti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7F27AB-65E8-573B-D604-496D14C32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Muzaffer ASLAN</a:t>
            </a:r>
          </a:p>
          <a:p>
            <a:r>
              <a:rPr lang="tr-TR" u="sng" dirty="0"/>
              <a:t>https://dergipark.org.tr/tr/download/article-file/2145179</a:t>
            </a:r>
          </a:p>
        </p:txBody>
      </p:sp>
    </p:spTree>
    <p:extLst>
      <p:ext uri="{BB962C8B-B14F-4D97-AF65-F5344CB8AC3E}">
        <p14:creationId xmlns:p14="http://schemas.microsoft.com/office/powerpoint/2010/main" val="11301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0A6F0-C429-9E75-B208-B917A58C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33A181-6D81-0D59-1B30-7660F972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çalışmada, MRG görüntüler ile beyin tümörlerinin tespiti için MobilNetV2 derin öğrenme modeli ile birlikte k en yakın komşu (k-EYK) algoritması kullanılmıştır.</a:t>
            </a:r>
          </a:p>
          <a:p>
            <a:r>
              <a:rPr lang="tr-TR" dirty="0"/>
              <a:t>Çalışmada, öznitelik olarak önceden eğitilmiş MobileNetV2 modelinin tam bağlantı katman değerleri kullanılmıştır. </a:t>
            </a:r>
          </a:p>
          <a:p>
            <a:r>
              <a:rPr lang="tr-TR" dirty="0"/>
              <a:t>Elde edilen özniteliklerin sınıflandırılması performansının arttırılması için k-EYK sınıflandırma algoritması kullanılmıştır.</a:t>
            </a:r>
          </a:p>
        </p:txBody>
      </p:sp>
    </p:spTree>
    <p:extLst>
      <p:ext uri="{BB962C8B-B14F-4D97-AF65-F5344CB8AC3E}">
        <p14:creationId xmlns:p14="http://schemas.microsoft.com/office/powerpoint/2010/main" val="177845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D83A82-A5D4-FC42-C660-EEB88DB1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80B17F-22E8-E823-D7FD-FAAE8F7D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çalışmada, iki sınıflı (beyin tümörü olanlar ve olmayanlar) MGR görüntüleri beyin tümörünü sınıflandırmak için derin öğrenme tabanlı bir model önerilmektedir.</a:t>
            </a:r>
          </a:p>
          <a:p>
            <a:r>
              <a:rPr lang="tr-TR" dirty="0"/>
              <a:t>İlk olarak, ön işlem aşamasında 253 olan MRG görüntüleri veri çoğaltma ile 1265 görüntüye çıkarıldı ve bu görüntüler MobileNetV2 girişine uygun olarak 224x224x3 şeklinde boyutlandırıldı.</a:t>
            </a:r>
          </a:p>
        </p:txBody>
      </p:sp>
    </p:spTree>
    <p:extLst>
      <p:ext uri="{BB962C8B-B14F-4D97-AF65-F5344CB8AC3E}">
        <p14:creationId xmlns:p14="http://schemas.microsoft.com/office/powerpoint/2010/main" val="21411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55062E-5B32-6D03-3FBF-0EFAE8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 Katmanları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31D64-B1D7-D021-8D2B-705E0168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Evrişim</a:t>
            </a:r>
            <a:r>
              <a:rPr lang="tr-TR" dirty="0"/>
              <a:t> Katmanı, tüm girdi görüntüsü boyunca soldan sağa doğru kayan ve bu görüntüye ait özelliklerini çıkarmak için (3×3, 5×5, 7×7 gibi) farklı boyutlardaki filtrelerin kullanıldığı katmandır.</a:t>
            </a:r>
          </a:p>
          <a:p>
            <a:r>
              <a:rPr lang="tr-TR" dirty="0"/>
              <a:t>Bu hareket filtrenin maksimum genişliğine ulaşana kadar devam eder ve böylece girdi görüntüsüne ait özellikler çıkarılır.</a:t>
            </a:r>
          </a:p>
          <a:p>
            <a:r>
              <a:rPr lang="tr-TR" dirty="0"/>
              <a:t>Havuzlama Katmanı, </a:t>
            </a:r>
            <a:r>
              <a:rPr lang="tr-TR" dirty="0" err="1"/>
              <a:t>evrişim</a:t>
            </a:r>
            <a:r>
              <a:rPr lang="tr-TR" dirty="0"/>
              <a:t> katmanından elde edilen özellik haritalarının boyutlarını küçültmek için kullanılır. Ayrıca genellikle her </a:t>
            </a:r>
            <a:r>
              <a:rPr lang="tr-TR" dirty="0" err="1"/>
              <a:t>evrişim</a:t>
            </a:r>
            <a:r>
              <a:rPr lang="tr-TR" dirty="0"/>
              <a:t> katmanından sonra bir havuz katmanı kullanılarak hesaplama karmaşıklığını azaltması ve fazla uyum probleminin çözümüne yardımcı olması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20752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95039-749F-935E-8AAA-F6349C9A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 Katmanları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F50F82-B798-8C00-BDEE-02F9F49F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Tam Bağlantılı Katman, önceki </a:t>
            </a:r>
            <a:r>
              <a:rPr lang="tr-TR" dirty="0" err="1"/>
              <a:t>evrişim</a:t>
            </a:r>
            <a:r>
              <a:rPr lang="tr-TR" dirty="0"/>
              <a:t> ve havuzlama katmanlarından elde edilen öznitelikleri sınıflandırmak için düzleştirilir. Düzleştirme, bir matrisi vektöre dönüştürme işlemidir. Ayrıca ağın eğitimi aşamasında en iyi performansı elde etmek için uyarlanabilir moment tahmini (ADAM) ve </a:t>
            </a:r>
            <a:r>
              <a:rPr lang="tr-TR" dirty="0" err="1"/>
              <a:t>momentumlu</a:t>
            </a:r>
            <a:r>
              <a:rPr lang="tr-TR" dirty="0"/>
              <a:t> stokastik gradyan iniş (SGDM) gibi optimizasyon algoritmaları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40221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9D67A-93B8-3016-5992-04F3ECB9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Transfer Öğrenimi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41BD0-A698-BA32-79D8-6F203057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Transfer öğrenimi, yeni farklı verileri öğrenmek için önceden eğitilmiş modeli kullanarak diğer sorunları çözmek için önceden öğrenilmiş özelliklerin kullanmasıdır.</a:t>
            </a:r>
          </a:p>
          <a:p>
            <a:r>
              <a:rPr lang="tr-TR" dirty="0"/>
              <a:t>Bu çalışmada, 1000 sınıfı tahmin etmek için 1,28 milyon görüntü (</a:t>
            </a:r>
            <a:r>
              <a:rPr lang="tr-TR" dirty="0" err="1"/>
              <a:t>ImageNet</a:t>
            </a:r>
            <a:r>
              <a:rPr lang="tr-TR" dirty="0"/>
              <a:t>) kullanılarak eğitilmiş MobileNetV2 ESA modeli kullanılmıştır.</a:t>
            </a:r>
          </a:p>
        </p:txBody>
      </p:sp>
    </p:spTree>
    <p:extLst>
      <p:ext uri="{BB962C8B-B14F-4D97-AF65-F5344CB8AC3E}">
        <p14:creationId xmlns:p14="http://schemas.microsoft.com/office/powerpoint/2010/main" val="15451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B161ED-03D9-4248-8A86-26812F9F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MobileNetV2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098DCF-B9E2-AA7A-E7A2-C7D85C4C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MobileNetV2, derinlemesine ayarlanabilen </a:t>
            </a:r>
            <a:r>
              <a:rPr lang="tr-TR" dirty="0" err="1"/>
              <a:t>evrişimi</a:t>
            </a:r>
            <a:r>
              <a:rPr lang="tr-TR" dirty="0"/>
              <a:t> koruyan MobileNetV1'in geliştirilmiş bir versiyonudur. Buna ek ters çevrilmiş artıkları ve doğrusal darboğazları kullanmaktadır.</a:t>
            </a:r>
          </a:p>
          <a:p>
            <a:r>
              <a:rPr lang="tr-TR" dirty="0"/>
              <a:t>Ters çevrilmiş artıklar, daha fazla özellik elde etmek için önce kanalı 1×1 </a:t>
            </a:r>
            <a:r>
              <a:rPr lang="tr-TR" dirty="0" err="1"/>
              <a:t>evrişim</a:t>
            </a:r>
            <a:r>
              <a:rPr lang="tr-TR" dirty="0"/>
              <a:t> yoluyla genişletir. Ardından özellik çıkarımı için 3×3 derinlemesine </a:t>
            </a:r>
            <a:r>
              <a:rPr lang="tr-TR" dirty="0" err="1"/>
              <a:t>evrişimi</a:t>
            </a:r>
            <a:r>
              <a:rPr lang="tr-TR" dirty="0"/>
              <a:t> kullanır ve son olarak kanal numarasını geri sıkıştırmak için 1×1 noktadan noktaya </a:t>
            </a:r>
            <a:r>
              <a:rPr lang="tr-TR" dirty="0" err="1"/>
              <a:t>evrişim</a:t>
            </a:r>
            <a:r>
              <a:rPr lang="tr-TR" dirty="0"/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21140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A84141-5A1A-D8ED-DE49-E13CFC42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MobileNetV2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CCAA47-D2B6-5F43-7480-FF930D4B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945"/>
            <a:ext cx="10426931" cy="4680000"/>
          </a:xfrm>
        </p:spPr>
      </p:pic>
    </p:spTree>
    <p:extLst>
      <p:ext uri="{BB962C8B-B14F-4D97-AF65-F5344CB8AC3E}">
        <p14:creationId xmlns:p14="http://schemas.microsoft.com/office/powerpoint/2010/main" val="1297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380</Words>
  <Application>Microsoft Office PowerPoint</Application>
  <PresentationFormat>Geniş ekran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Derin Öğrenme Tabanlı Otomatik Beyin Tümör Tespiti</vt:lpstr>
      <vt:lpstr>Amaç</vt:lpstr>
      <vt:lpstr>Mimari</vt:lpstr>
      <vt:lpstr>CNN Katmanları</vt:lpstr>
      <vt:lpstr>CNN Katmanları</vt:lpstr>
      <vt:lpstr>Transfer Öğrenimi</vt:lpstr>
      <vt:lpstr>MobileNetV2</vt:lpstr>
      <vt:lpstr>MobileNetV2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EFE KAGAN DURUKOGLU</dc:creator>
  <cp:lastModifiedBy>EFE KAGAN DURUKOGLU</cp:lastModifiedBy>
  <cp:revision>1</cp:revision>
  <dcterms:created xsi:type="dcterms:W3CDTF">2025-03-10T17:58:23Z</dcterms:created>
  <dcterms:modified xsi:type="dcterms:W3CDTF">2025-03-10T18:10:15Z</dcterms:modified>
</cp:coreProperties>
</file>