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90763-23EF-23D1-D39C-7B7EE731CBF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4C89785-6173-F7AB-D182-037C00492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FBE1370-8C66-3CC6-D6E7-E999DF18C22B}"/>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A9F889E0-051E-C498-73C1-7CAEAA8E5B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95B2EB-3277-4B7E-1078-A4E9A8D6B1E9}"/>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334359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27492-3C78-DA4D-3E53-35032F20884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535915D-3DF5-78EF-F69C-F860049CE73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E8541F-B9E4-9771-34B0-B240AD5A17B6}"/>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78D8055D-989D-5DF5-C40E-1CF0D54017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45D404-6325-A2B7-5EA0-8A3D18916407}"/>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19636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11602A7-0220-6E85-61F5-C32BA6ECA54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47AEAC6-5E06-4FFB-62B1-272E06A9286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613901-D5DC-ADF6-FA13-1D6D84F4732C}"/>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81A52EB9-8130-F7FD-C140-F0F2E1DA31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FCF59D-D7F2-4B81-FA08-73B0E8240FE2}"/>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391219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2F32C1-3E14-4AD5-EC48-22A7206BC8A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D9CA94A-B531-2473-275B-3D14FE4C462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C27CE1-D8BE-9266-5DB1-2FC39E5E091C}"/>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5AA42807-23F0-648A-CDA3-3A7AB6FBB9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356F73-6331-093C-A1C9-3409EF287CCF}"/>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351188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0ECDCC-1EDC-773E-EB73-1701FDFD8F2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D5ED96D-6EBA-7965-A866-31DFC816E7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295DA13-B8D6-B251-9EAB-6D33D720B240}"/>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D932BE31-56E7-D176-0C05-2C4F4208F4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2551D1-BB5C-8FA2-F479-14E44238560F}"/>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417292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1FE16F-16DF-8C3E-6EB7-A2F6D592C5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51D2A4B-E864-1498-A605-5ABD51113F3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2B85ABB-CEE4-8C8E-0F23-9CB7D294E47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7E453D6-FC6B-02D2-97BF-D788393569FE}"/>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6" name="Alt Bilgi Yer Tutucusu 5">
            <a:extLst>
              <a:ext uri="{FF2B5EF4-FFF2-40B4-BE49-F238E27FC236}">
                <a16:creationId xmlns:a16="http://schemas.microsoft.com/office/drawing/2014/main" id="{14C3EEDC-83AF-D529-CC9B-3BDD5015661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9F2CDF-23F8-786F-2696-75A4C51BE713}"/>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408010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5AFB95-B2B2-6349-E702-699CBA2A246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DFCC696-A658-A801-BA2E-7022148BB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731CC97-24C4-A8FB-4F10-01E3E87260C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F334657-AE23-0665-5283-EDED10BCB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7082FC7-237F-5F50-16EC-8162976AAE1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E37619A-1FDB-8200-EE0B-C513840655E1}"/>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8" name="Alt Bilgi Yer Tutucusu 7">
            <a:extLst>
              <a:ext uri="{FF2B5EF4-FFF2-40B4-BE49-F238E27FC236}">
                <a16:creationId xmlns:a16="http://schemas.microsoft.com/office/drawing/2014/main" id="{2279725F-5AA3-4E9A-4D7E-3C6B4628ADF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AA4B81B-9EEC-EED4-B667-C12AC7488F28}"/>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149896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7716D-2F8F-CDB2-8446-80BA660F343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4E5A3BB-8BA9-6EE6-1D7A-D187B5DF81A9}"/>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4" name="Alt Bilgi Yer Tutucusu 3">
            <a:extLst>
              <a:ext uri="{FF2B5EF4-FFF2-40B4-BE49-F238E27FC236}">
                <a16:creationId xmlns:a16="http://schemas.microsoft.com/office/drawing/2014/main" id="{AC182560-7E79-63EA-C7DA-6AC67ED2402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602843F-47DC-4B53-4DFD-67C1834713FE}"/>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398829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683959E-360A-8056-D0DA-BB271587FB5E}"/>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3" name="Alt Bilgi Yer Tutucusu 2">
            <a:extLst>
              <a:ext uri="{FF2B5EF4-FFF2-40B4-BE49-F238E27FC236}">
                <a16:creationId xmlns:a16="http://schemas.microsoft.com/office/drawing/2014/main" id="{83A170D4-C488-24E2-F6A5-BA77EA7FCDD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1BB1C19-B4E7-2F3D-AD00-FC8ED39F8AF0}"/>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192206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8866F-2182-D44B-B8E8-791B284187F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8EACB20-23B4-4422-15D6-FD1BF5B26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4139829-DDCE-5E5A-E41C-714A1E7BC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F39071E-53E5-9E3C-A9F5-7AA8BED16BB3}"/>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6" name="Alt Bilgi Yer Tutucusu 5">
            <a:extLst>
              <a:ext uri="{FF2B5EF4-FFF2-40B4-BE49-F238E27FC236}">
                <a16:creationId xmlns:a16="http://schemas.microsoft.com/office/drawing/2014/main" id="{ED863502-C778-10A4-356E-A1FCFB52C45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FA67150-CD45-D024-D32E-421EA308B53F}"/>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368820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45E7AF-C3BA-E24B-C7BD-9FCAA9EAA20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1CF8132-7408-0D18-AFF2-C71FAD79E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B74F10E-655B-EA3F-F52B-2385308BA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BDDB8E3-E33F-A894-ACF2-C3F5B8D05D38}"/>
              </a:ext>
            </a:extLst>
          </p:cNvPr>
          <p:cNvSpPr>
            <a:spLocks noGrp="1"/>
          </p:cNvSpPr>
          <p:nvPr>
            <p:ph type="dt" sz="half" idx="10"/>
          </p:nvPr>
        </p:nvSpPr>
        <p:spPr/>
        <p:txBody>
          <a:bodyPr/>
          <a:lstStyle/>
          <a:p>
            <a:fld id="{471AF68A-7031-4298-A1A2-4BE3C2340EBE}" type="datetimeFigureOut">
              <a:rPr lang="tr-TR" smtClean="0"/>
              <a:t>2.03.2025</a:t>
            </a:fld>
            <a:endParaRPr lang="tr-TR"/>
          </a:p>
        </p:txBody>
      </p:sp>
      <p:sp>
        <p:nvSpPr>
          <p:cNvPr id="6" name="Alt Bilgi Yer Tutucusu 5">
            <a:extLst>
              <a:ext uri="{FF2B5EF4-FFF2-40B4-BE49-F238E27FC236}">
                <a16:creationId xmlns:a16="http://schemas.microsoft.com/office/drawing/2014/main" id="{02C7A35D-AA66-29CD-C7F8-4561691BAB7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F61404A-8F8A-2535-DAB0-8AB82F009E47}"/>
              </a:ext>
            </a:extLst>
          </p:cNvPr>
          <p:cNvSpPr>
            <a:spLocks noGrp="1"/>
          </p:cNvSpPr>
          <p:nvPr>
            <p:ph type="sldNum" sz="quarter" idx="12"/>
          </p:nvPr>
        </p:nvSpPr>
        <p:spPr/>
        <p:txBody>
          <a:bodyPr/>
          <a:lstStyle/>
          <a:p>
            <a:fld id="{9438A1D3-D743-43F2-BCF7-E4DA65A42CC2}" type="slidenum">
              <a:rPr lang="tr-TR" smtClean="0"/>
              <a:t>‹#›</a:t>
            </a:fld>
            <a:endParaRPr lang="tr-TR"/>
          </a:p>
        </p:txBody>
      </p:sp>
    </p:spTree>
    <p:extLst>
      <p:ext uri="{BB962C8B-B14F-4D97-AF65-F5344CB8AC3E}">
        <p14:creationId xmlns:p14="http://schemas.microsoft.com/office/powerpoint/2010/main" val="422761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B9B8B9-F9F3-3AE4-6E9A-1A0D6A34F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5229F2D-A28B-8266-4757-8396A96A67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BDD47B-9C62-2106-DE83-0F0BFCD42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AF68A-7031-4298-A1A2-4BE3C2340EBE}" type="datetimeFigureOut">
              <a:rPr lang="tr-TR" smtClean="0"/>
              <a:t>2.03.2025</a:t>
            </a:fld>
            <a:endParaRPr lang="tr-TR"/>
          </a:p>
        </p:txBody>
      </p:sp>
      <p:sp>
        <p:nvSpPr>
          <p:cNvPr id="5" name="Alt Bilgi Yer Tutucusu 4">
            <a:extLst>
              <a:ext uri="{FF2B5EF4-FFF2-40B4-BE49-F238E27FC236}">
                <a16:creationId xmlns:a16="http://schemas.microsoft.com/office/drawing/2014/main" id="{8DCE8A72-3F77-02D2-DD1A-D528AB6A2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668F04A1-37DC-6192-AC2E-AFE1C1114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38A1D3-D743-43F2-BCF7-E4DA65A42CC2}" type="slidenum">
              <a:rPr lang="tr-TR" smtClean="0"/>
              <a:t>‹#›</a:t>
            </a:fld>
            <a:endParaRPr lang="tr-TR"/>
          </a:p>
        </p:txBody>
      </p:sp>
    </p:spTree>
    <p:extLst>
      <p:ext uri="{BB962C8B-B14F-4D97-AF65-F5344CB8AC3E}">
        <p14:creationId xmlns:p14="http://schemas.microsoft.com/office/powerpoint/2010/main" val="59488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rgipark.org.tr/tr/download/article-file/302276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93B92-4372-8E72-195C-98B5717F7F06}"/>
              </a:ext>
            </a:extLst>
          </p:cNvPr>
          <p:cNvSpPr>
            <a:spLocks noGrp="1"/>
          </p:cNvSpPr>
          <p:nvPr>
            <p:ph type="ctrTitle"/>
          </p:nvPr>
        </p:nvSpPr>
        <p:spPr/>
        <p:txBody>
          <a:bodyPr/>
          <a:lstStyle/>
          <a:p>
            <a:r>
              <a:rPr lang="tr-TR" dirty="0"/>
              <a:t>Makale Özetleri</a:t>
            </a:r>
          </a:p>
        </p:txBody>
      </p:sp>
      <p:sp>
        <p:nvSpPr>
          <p:cNvPr id="3" name="Alt Başlık 2">
            <a:extLst>
              <a:ext uri="{FF2B5EF4-FFF2-40B4-BE49-F238E27FC236}">
                <a16:creationId xmlns:a16="http://schemas.microsoft.com/office/drawing/2014/main" id="{6E944247-734B-0BB0-3C64-F1B86E65994F}"/>
              </a:ext>
            </a:extLst>
          </p:cNvPr>
          <p:cNvSpPr>
            <a:spLocks noGrp="1"/>
          </p:cNvSpPr>
          <p:nvPr>
            <p:ph type="subTitle" idx="1"/>
          </p:nvPr>
        </p:nvSpPr>
        <p:spPr/>
        <p:txBody>
          <a:bodyPr/>
          <a:lstStyle/>
          <a:p>
            <a:r>
              <a:rPr lang="tr-TR" dirty="0"/>
              <a:t>Efe Kağan Durukoğlu</a:t>
            </a:r>
          </a:p>
        </p:txBody>
      </p:sp>
    </p:spTree>
    <p:extLst>
      <p:ext uri="{BB962C8B-B14F-4D97-AF65-F5344CB8AC3E}">
        <p14:creationId xmlns:p14="http://schemas.microsoft.com/office/powerpoint/2010/main" val="138547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B70877-D869-B485-655B-E778AEB597E0}"/>
              </a:ext>
            </a:extLst>
          </p:cNvPr>
          <p:cNvSpPr>
            <a:spLocks noGrp="1"/>
          </p:cNvSpPr>
          <p:nvPr>
            <p:ph type="title"/>
          </p:nvPr>
        </p:nvSpPr>
        <p:spPr/>
        <p:txBody>
          <a:bodyPr/>
          <a:lstStyle/>
          <a:p>
            <a:r>
              <a:rPr lang="tr-TR" dirty="0"/>
              <a:t>Makale-1</a:t>
            </a:r>
            <a:br>
              <a:rPr lang="tr-TR" dirty="0"/>
            </a:br>
            <a:r>
              <a:rPr lang="tr-TR" dirty="0"/>
              <a:t>Sonuçlar</a:t>
            </a:r>
          </a:p>
        </p:txBody>
      </p:sp>
      <p:sp>
        <p:nvSpPr>
          <p:cNvPr id="3" name="İçerik Yer Tutucusu 2">
            <a:extLst>
              <a:ext uri="{FF2B5EF4-FFF2-40B4-BE49-F238E27FC236}">
                <a16:creationId xmlns:a16="http://schemas.microsoft.com/office/drawing/2014/main" id="{97E86EEB-D558-ED92-F80E-6853B3C30928}"/>
              </a:ext>
            </a:extLst>
          </p:cNvPr>
          <p:cNvSpPr>
            <a:spLocks noGrp="1"/>
          </p:cNvSpPr>
          <p:nvPr>
            <p:ph idx="1"/>
          </p:nvPr>
        </p:nvSpPr>
        <p:spPr/>
        <p:txBody>
          <a:bodyPr/>
          <a:lstStyle/>
          <a:p>
            <a:r>
              <a:rPr lang="tr-TR" dirty="0"/>
              <a:t>Bu çalışmada, Sentinel-1 VH Sentetik Açıklıklı Radar (SAR) görüntüleri kullanılarak </a:t>
            </a:r>
            <a:r>
              <a:rPr lang="tr-TR" dirty="0" err="1"/>
              <a:t>Faster</a:t>
            </a:r>
            <a:r>
              <a:rPr lang="tr-TR" dirty="0"/>
              <a:t> R-CNN mimarisine dayalı açık kaynaklı bir gemi algılama algoritmasının potansiyelini araştırarak gemi algılama alanındaki literatür boşluğunun giderilmesi amaçlanmış.</a:t>
            </a:r>
          </a:p>
          <a:p>
            <a:r>
              <a:rPr lang="tr-TR" dirty="0"/>
              <a:t>Önerilen algoritma, gemileri tespit etmede yüksek doğruluk ve düşük yanlış pozitif oranları göstererek onu gerçek dünya denizcilik uygulamaları için uygun hale getirmiştir.</a:t>
            </a:r>
          </a:p>
        </p:txBody>
      </p:sp>
    </p:spTree>
    <p:extLst>
      <p:ext uri="{BB962C8B-B14F-4D97-AF65-F5344CB8AC3E}">
        <p14:creationId xmlns:p14="http://schemas.microsoft.com/office/powerpoint/2010/main" val="355611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A08E5-36ED-28C6-753D-03437BF91F68}"/>
              </a:ext>
            </a:extLst>
          </p:cNvPr>
          <p:cNvSpPr>
            <a:spLocks noGrp="1"/>
          </p:cNvSpPr>
          <p:nvPr>
            <p:ph type="title"/>
          </p:nvPr>
        </p:nvSpPr>
        <p:spPr/>
        <p:txBody>
          <a:bodyPr/>
          <a:lstStyle/>
          <a:p>
            <a:r>
              <a:rPr lang="tr-TR" dirty="0"/>
              <a:t>Makale-2</a:t>
            </a:r>
          </a:p>
        </p:txBody>
      </p:sp>
      <p:sp>
        <p:nvSpPr>
          <p:cNvPr id="3" name="İçerik Yer Tutucusu 2">
            <a:extLst>
              <a:ext uri="{FF2B5EF4-FFF2-40B4-BE49-F238E27FC236}">
                <a16:creationId xmlns:a16="http://schemas.microsoft.com/office/drawing/2014/main" id="{F7DB1BA1-7B72-1B9C-393E-1182E486F7F8}"/>
              </a:ext>
            </a:extLst>
          </p:cNvPr>
          <p:cNvSpPr>
            <a:spLocks noGrp="1"/>
          </p:cNvSpPr>
          <p:nvPr>
            <p:ph idx="1"/>
          </p:nvPr>
        </p:nvSpPr>
        <p:spPr/>
        <p:txBody>
          <a:bodyPr/>
          <a:lstStyle/>
          <a:p>
            <a:r>
              <a:rPr lang="tr-TR" dirty="0"/>
              <a:t>Mask R-CNN İle Uydu Görüntülerinde Gemi Tespiti</a:t>
            </a:r>
          </a:p>
          <a:p>
            <a:r>
              <a:rPr lang="tr-TR" dirty="0"/>
              <a:t>Nuri Erkin ÖÇER</a:t>
            </a:r>
          </a:p>
          <a:p>
            <a:r>
              <a:rPr lang="tr-TR" dirty="0"/>
              <a:t>Uğur AVDAN</a:t>
            </a:r>
          </a:p>
          <a:p>
            <a:r>
              <a:rPr lang="tr-TR" dirty="0"/>
              <a:t>https://dergipark.org.tr/tr/download/article-file/3740721</a:t>
            </a:r>
          </a:p>
          <a:p>
            <a:pPr marL="0" indent="0">
              <a:buNone/>
            </a:pPr>
            <a:endParaRPr lang="tr-TR" dirty="0"/>
          </a:p>
        </p:txBody>
      </p:sp>
    </p:spTree>
    <p:extLst>
      <p:ext uri="{BB962C8B-B14F-4D97-AF65-F5344CB8AC3E}">
        <p14:creationId xmlns:p14="http://schemas.microsoft.com/office/powerpoint/2010/main" val="313153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06E95-86FF-2BBF-BCF4-922AB450D4D7}"/>
              </a:ext>
            </a:extLst>
          </p:cNvPr>
          <p:cNvSpPr>
            <a:spLocks noGrp="1"/>
          </p:cNvSpPr>
          <p:nvPr>
            <p:ph type="title"/>
          </p:nvPr>
        </p:nvSpPr>
        <p:spPr/>
        <p:txBody>
          <a:bodyPr>
            <a:normAutofit/>
          </a:bodyPr>
          <a:lstStyle/>
          <a:p>
            <a:r>
              <a:rPr lang="tr-TR" dirty="0"/>
              <a:t>Makale-2</a:t>
            </a:r>
            <a:br>
              <a:rPr lang="tr-TR" dirty="0"/>
            </a:br>
            <a:r>
              <a:rPr lang="tr-TR" dirty="0"/>
              <a:t>Giriş</a:t>
            </a:r>
          </a:p>
        </p:txBody>
      </p:sp>
      <p:sp>
        <p:nvSpPr>
          <p:cNvPr id="3" name="İçerik Yer Tutucusu 2">
            <a:extLst>
              <a:ext uri="{FF2B5EF4-FFF2-40B4-BE49-F238E27FC236}">
                <a16:creationId xmlns:a16="http://schemas.microsoft.com/office/drawing/2014/main" id="{97CB6E55-E045-0FCF-78C7-CBF35862FCCF}"/>
              </a:ext>
            </a:extLst>
          </p:cNvPr>
          <p:cNvSpPr>
            <a:spLocks noGrp="1"/>
          </p:cNvSpPr>
          <p:nvPr>
            <p:ph idx="1"/>
          </p:nvPr>
        </p:nvSpPr>
        <p:spPr/>
        <p:txBody>
          <a:bodyPr/>
          <a:lstStyle/>
          <a:p>
            <a:r>
              <a:rPr lang="tr-TR" dirty="0"/>
              <a:t>Kullanıldığı alanlara bakıldığında, uzaktan algılama görüntülerinde gemi tespiti ülke karasularının gözetimi, güvenliği, yönetimi ve deniz taşımacılığı gibi birçok alanda kendine yer bulmaktadır.</a:t>
            </a:r>
          </a:p>
          <a:p>
            <a:r>
              <a:rPr lang="tr-TR" dirty="0"/>
              <a:t>Son yıllarda sayısı ve niteliği giderek artan yüksek çözünürlüklü uydu görüntülerinin yeni algılama modelleriyle beraber kullanılması gemilerin içeriklerden otomatik olarak çıkarılmasının önünü açmıştır. </a:t>
            </a:r>
          </a:p>
        </p:txBody>
      </p:sp>
    </p:spTree>
    <p:extLst>
      <p:ext uri="{BB962C8B-B14F-4D97-AF65-F5344CB8AC3E}">
        <p14:creationId xmlns:p14="http://schemas.microsoft.com/office/powerpoint/2010/main" val="296260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0C727-A28F-2642-8ACA-6FFAF399574C}"/>
              </a:ext>
            </a:extLst>
          </p:cNvPr>
          <p:cNvSpPr>
            <a:spLocks noGrp="1"/>
          </p:cNvSpPr>
          <p:nvPr>
            <p:ph type="title"/>
          </p:nvPr>
        </p:nvSpPr>
        <p:spPr/>
        <p:txBody>
          <a:bodyPr>
            <a:normAutofit/>
          </a:bodyPr>
          <a:lstStyle/>
          <a:p>
            <a:r>
              <a:rPr lang="tr-TR" dirty="0"/>
              <a:t>Makale-2</a:t>
            </a:r>
            <a:br>
              <a:rPr lang="tr-TR" dirty="0"/>
            </a:br>
            <a:r>
              <a:rPr lang="tr-TR" dirty="0"/>
              <a:t>Giriş</a:t>
            </a:r>
          </a:p>
        </p:txBody>
      </p:sp>
      <p:sp>
        <p:nvSpPr>
          <p:cNvPr id="3" name="İçerik Yer Tutucusu 2">
            <a:extLst>
              <a:ext uri="{FF2B5EF4-FFF2-40B4-BE49-F238E27FC236}">
                <a16:creationId xmlns:a16="http://schemas.microsoft.com/office/drawing/2014/main" id="{962C3F98-9A95-EBDB-4713-E9CF9A9FDDBA}"/>
              </a:ext>
            </a:extLst>
          </p:cNvPr>
          <p:cNvSpPr>
            <a:spLocks noGrp="1"/>
          </p:cNvSpPr>
          <p:nvPr>
            <p:ph idx="1"/>
          </p:nvPr>
        </p:nvSpPr>
        <p:spPr/>
        <p:txBody>
          <a:bodyPr/>
          <a:lstStyle/>
          <a:p>
            <a:r>
              <a:rPr lang="tr-TR" dirty="0"/>
              <a:t>Başarılı, yeni algılama modellerinin büyük çoğunluğu makine öğrenimine dayalı yöntemlerdir.</a:t>
            </a:r>
          </a:p>
          <a:p>
            <a:r>
              <a:rPr lang="tr-TR" dirty="0"/>
              <a:t>Makine öğrenimine dayalı obje tespit modelleri kendinden önceki yöntemlere göre daha hızlı ve doğru sonuçlar üretmiştir (Han vd., 2015). Ancak, SVM (Destek Vektör Makineleri) gibi geleneksel makine öğrenme algoritmalarında girdilerin eğitim standardından sapması durumunda söz konusu olan keskin performans düşüşü önemli bir dezavantajdır (</a:t>
            </a:r>
            <a:r>
              <a:rPr lang="tr-TR" dirty="0" err="1"/>
              <a:t>Xia</a:t>
            </a:r>
            <a:r>
              <a:rPr lang="tr-TR" dirty="0"/>
              <a:t> vd., 2011). </a:t>
            </a:r>
          </a:p>
        </p:txBody>
      </p:sp>
    </p:spTree>
    <p:extLst>
      <p:ext uri="{BB962C8B-B14F-4D97-AF65-F5344CB8AC3E}">
        <p14:creationId xmlns:p14="http://schemas.microsoft.com/office/powerpoint/2010/main" val="133416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E2F8B4-373C-EB93-81B3-CE0EDD01C0BB}"/>
              </a:ext>
            </a:extLst>
          </p:cNvPr>
          <p:cNvSpPr>
            <a:spLocks noGrp="1"/>
          </p:cNvSpPr>
          <p:nvPr>
            <p:ph type="title"/>
          </p:nvPr>
        </p:nvSpPr>
        <p:spPr/>
        <p:txBody>
          <a:bodyPr/>
          <a:lstStyle/>
          <a:p>
            <a:r>
              <a:rPr lang="tr-TR" dirty="0"/>
              <a:t>Makale-2</a:t>
            </a:r>
            <a:br>
              <a:rPr lang="tr-TR" dirty="0"/>
            </a:br>
            <a:r>
              <a:rPr lang="tr-TR" dirty="0"/>
              <a:t>Giriş</a:t>
            </a:r>
          </a:p>
        </p:txBody>
      </p:sp>
      <p:sp>
        <p:nvSpPr>
          <p:cNvPr id="3" name="İçerik Yer Tutucusu 2">
            <a:extLst>
              <a:ext uri="{FF2B5EF4-FFF2-40B4-BE49-F238E27FC236}">
                <a16:creationId xmlns:a16="http://schemas.microsoft.com/office/drawing/2014/main" id="{411C36E5-AC08-D76D-2E18-3324311EAF31}"/>
              </a:ext>
            </a:extLst>
          </p:cNvPr>
          <p:cNvSpPr>
            <a:spLocks noGrp="1"/>
          </p:cNvSpPr>
          <p:nvPr>
            <p:ph idx="1"/>
          </p:nvPr>
        </p:nvSpPr>
        <p:spPr/>
        <p:txBody>
          <a:bodyPr/>
          <a:lstStyle/>
          <a:p>
            <a:r>
              <a:rPr lang="tr-TR" dirty="0"/>
              <a:t>Makine öğrenimi dallarından biri olan ve insandaki öğrenme davranışını makineye uyarlayan </a:t>
            </a:r>
            <a:r>
              <a:rPr lang="tr-TR" dirty="0" err="1"/>
              <a:t>konvolüsyonel</a:t>
            </a:r>
            <a:r>
              <a:rPr lang="tr-TR" dirty="0"/>
              <a:t> sinir ağları (</a:t>
            </a:r>
            <a:r>
              <a:rPr lang="tr-TR" dirty="0" err="1"/>
              <a:t>Convolutional</a:t>
            </a:r>
            <a:r>
              <a:rPr lang="tr-TR" dirty="0"/>
              <a:t> </a:t>
            </a:r>
            <a:r>
              <a:rPr lang="tr-TR" dirty="0" err="1"/>
              <a:t>Neural</a:t>
            </a:r>
            <a:r>
              <a:rPr lang="tr-TR" dirty="0"/>
              <a:t> Networks-CNN) son yıllarda sınıflandırma alanında en başarılı araçlardan biri haline gelmiştir (</a:t>
            </a:r>
            <a:r>
              <a:rPr lang="tr-TR" dirty="0" err="1"/>
              <a:t>Krizhevsky</a:t>
            </a:r>
            <a:r>
              <a:rPr lang="tr-TR" dirty="0"/>
              <a:t> vd., 2012; </a:t>
            </a:r>
            <a:r>
              <a:rPr lang="tr-TR" dirty="0" err="1"/>
              <a:t>Szegedy</a:t>
            </a:r>
            <a:r>
              <a:rPr lang="tr-TR" dirty="0"/>
              <a:t> vd., 2014).</a:t>
            </a:r>
          </a:p>
          <a:p>
            <a:endParaRPr lang="tr-TR" dirty="0"/>
          </a:p>
        </p:txBody>
      </p:sp>
    </p:spTree>
    <p:extLst>
      <p:ext uri="{BB962C8B-B14F-4D97-AF65-F5344CB8AC3E}">
        <p14:creationId xmlns:p14="http://schemas.microsoft.com/office/powerpoint/2010/main" val="327655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929B4-5DDE-B956-C1DD-B832966D386C}"/>
              </a:ext>
            </a:extLst>
          </p:cNvPr>
          <p:cNvSpPr>
            <a:spLocks noGrp="1"/>
          </p:cNvSpPr>
          <p:nvPr>
            <p:ph type="title"/>
          </p:nvPr>
        </p:nvSpPr>
        <p:spPr/>
        <p:txBody>
          <a:bodyPr/>
          <a:lstStyle/>
          <a:p>
            <a:r>
              <a:rPr lang="tr-TR" dirty="0"/>
              <a:t>Makale-2</a:t>
            </a:r>
            <a:br>
              <a:rPr lang="tr-TR" dirty="0"/>
            </a:br>
            <a:r>
              <a:rPr lang="tr-TR" dirty="0"/>
              <a:t>Giriş</a:t>
            </a:r>
          </a:p>
        </p:txBody>
      </p:sp>
      <p:sp>
        <p:nvSpPr>
          <p:cNvPr id="3" name="İçerik Yer Tutucusu 2">
            <a:extLst>
              <a:ext uri="{FF2B5EF4-FFF2-40B4-BE49-F238E27FC236}">
                <a16:creationId xmlns:a16="http://schemas.microsoft.com/office/drawing/2014/main" id="{E2E2EC31-DA4A-C507-A1F6-81694AB13D7E}"/>
              </a:ext>
            </a:extLst>
          </p:cNvPr>
          <p:cNvSpPr>
            <a:spLocks noGrp="1"/>
          </p:cNvSpPr>
          <p:nvPr>
            <p:ph idx="1"/>
          </p:nvPr>
        </p:nvSpPr>
        <p:spPr/>
        <p:txBody>
          <a:bodyPr/>
          <a:lstStyle/>
          <a:p>
            <a:r>
              <a:rPr lang="tr-TR" dirty="0"/>
              <a:t>Bu çalışmada, uydu görüntülerinde yer alan gemilerin tespiti için Mask R-CNN yöntemi kullanılarak nesne işaretlemesinde maske kullanımının tespit sonuçları üzerindeki etkileri incelenecektir. Modelin eğitiminde kullanılmak üzere gemilerin maskelerle etiketlendiği veri setleri oluşturulacak ve yapılacak deneylerle önerilen model için en uygun çalışma parametreleri belirlenecektir. Elde edilen tespit sonuçları çeşitli metrikler kullanılarak değerlendirilecek ve modelin başarılı ve başarısız olduğu durumlar tartışılacaktır. </a:t>
            </a:r>
          </a:p>
        </p:txBody>
      </p:sp>
    </p:spTree>
    <p:extLst>
      <p:ext uri="{BB962C8B-B14F-4D97-AF65-F5344CB8AC3E}">
        <p14:creationId xmlns:p14="http://schemas.microsoft.com/office/powerpoint/2010/main" val="356633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13324C-E94A-E3C5-C557-A3A240BD9DBC}"/>
              </a:ext>
            </a:extLst>
          </p:cNvPr>
          <p:cNvSpPr>
            <a:spLocks noGrp="1"/>
          </p:cNvSpPr>
          <p:nvPr>
            <p:ph type="title"/>
          </p:nvPr>
        </p:nvSpPr>
        <p:spPr/>
        <p:txBody>
          <a:bodyPr/>
          <a:lstStyle/>
          <a:p>
            <a:r>
              <a:rPr lang="tr-TR" dirty="0"/>
              <a:t>Makale-2</a:t>
            </a:r>
            <a:br>
              <a:rPr lang="tr-TR" dirty="0"/>
            </a:br>
            <a:r>
              <a:rPr lang="tr-TR" dirty="0"/>
              <a:t>Materyal ve Yöntem</a:t>
            </a:r>
          </a:p>
        </p:txBody>
      </p:sp>
      <p:sp>
        <p:nvSpPr>
          <p:cNvPr id="3" name="İçerik Yer Tutucusu 2">
            <a:extLst>
              <a:ext uri="{FF2B5EF4-FFF2-40B4-BE49-F238E27FC236}">
                <a16:creationId xmlns:a16="http://schemas.microsoft.com/office/drawing/2014/main" id="{94E87C12-BB09-71DB-2CE4-82A92489D07C}"/>
              </a:ext>
            </a:extLst>
          </p:cNvPr>
          <p:cNvSpPr>
            <a:spLocks noGrp="1"/>
          </p:cNvSpPr>
          <p:nvPr>
            <p:ph idx="1"/>
          </p:nvPr>
        </p:nvSpPr>
        <p:spPr/>
        <p:txBody>
          <a:bodyPr/>
          <a:lstStyle/>
          <a:p>
            <a:r>
              <a:rPr lang="tr-TR" dirty="0"/>
              <a:t>Ham görüntülerden başlayan süreçte öncelikle görüntüler işlenip etiketlenmekte ve veri setleri oluşturulmaktadır.</a:t>
            </a:r>
          </a:p>
          <a:p>
            <a:r>
              <a:rPr lang="tr-TR" dirty="0"/>
              <a:t>Ardından bu veriler kullanılarak model eğitilmekte ve test görüntülerdeki gemilerin tespitiyle süreç tamamlanmaktadır.</a:t>
            </a:r>
          </a:p>
          <a:p>
            <a:r>
              <a:rPr lang="tr-TR" dirty="0"/>
              <a:t>Çalışmada kullanılan veriler Google Earth tarafından sağlanan 1 metre mekânsal çözünürlüklü, </a:t>
            </a:r>
            <a:r>
              <a:rPr lang="tr-TR" dirty="0" err="1"/>
              <a:t>geotif</a:t>
            </a:r>
            <a:r>
              <a:rPr lang="tr-TR" dirty="0"/>
              <a:t> formatındaki RGB uydu görüntüleridir. Açık denizlerden, kıyı yakınlarından ve iç sulardan örnekler bulunmaktadır.</a:t>
            </a:r>
          </a:p>
        </p:txBody>
      </p:sp>
    </p:spTree>
    <p:extLst>
      <p:ext uri="{BB962C8B-B14F-4D97-AF65-F5344CB8AC3E}">
        <p14:creationId xmlns:p14="http://schemas.microsoft.com/office/powerpoint/2010/main" val="220015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4BD8D-F710-9382-78C2-48185EA1F281}"/>
              </a:ext>
            </a:extLst>
          </p:cNvPr>
          <p:cNvSpPr>
            <a:spLocks noGrp="1"/>
          </p:cNvSpPr>
          <p:nvPr>
            <p:ph type="title"/>
          </p:nvPr>
        </p:nvSpPr>
        <p:spPr/>
        <p:txBody>
          <a:bodyPr/>
          <a:lstStyle/>
          <a:p>
            <a:r>
              <a:rPr lang="tr-TR" dirty="0"/>
              <a:t>Makale-2</a:t>
            </a:r>
            <a:br>
              <a:rPr lang="tr-TR" dirty="0"/>
            </a:br>
            <a:r>
              <a:rPr lang="tr-TR" dirty="0"/>
              <a:t>Materyal ve Yöntem</a:t>
            </a:r>
          </a:p>
        </p:txBody>
      </p:sp>
      <p:sp>
        <p:nvSpPr>
          <p:cNvPr id="3" name="İçerik Yer Tutucusu 2">
            <a:extLst>
              <a:ext uri="{FF2B5EF4-FFF2-40B4-BE49-F238E27FC236}">
                <a16:creationId xmlns:a16="http://schemas.microsoft.com/office/drawing/2014/main" id="{5D24FB09-4C97-7F86-E99A-464E63DD4238}"/>
              </a:ext>
            </a:extLst>
          </p:cNvPr>
          <p:cNvSpPr>
            <a:spLocks noGrp="1"/>
          </p:cNvSpPr>
          <p:nvPr>
            <p:ph idx="1"/>
          </p:nvPr>
        </p:nvSpPr>
        <p:spPr/>
        <p:txBody>
          <a:bodyPr/>
          <a:lstStyle/>
          <a:p>
            <a:r>
              <a:rPr lang="tr-TR" dirty="0"/>
              <a:t>Görüntülerdeki toplam 3279 gemi bir GIS yazılımı kullanılarak sayısallaştırılmıştır. Oluşturulan eğitim ve validasyon setleri kullanılarak model eğitilmiş ve doğrulaması yapılmıştır. Sonrasında, eğitilen model test görüntüleri üzerinde çalıştırılarak tespit performansı hesaplanmıştır.</a:t>
            </a:r>
          </a:p>
        </p:txBody>
      </p:sp>
    </p:spTree>
    <p:extLst>
      <p:ext uri="{BB962C8B-B14F-4D97-AF65-F5344CB8AC3E}">
        <p14:creationId xmlns:p14="http://schemas.microsoft.com/office/powerpoint/2010/main" val="3565490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31BA8-DACF-9043-A13E-496832D9CE30}"/>
              </a:ext>
            </a:extLst>
          </p:cNvPr>
          <p:cNvSpPr>
            <a:spLocks noGrp="1"/>
          </p:cNvSpPr>
          <p:nvPr>
            <p:ph type="title"/>
          </p:nvPr>
        </p:nvSpPr>
        <p:spPr/>
        <p:txBody>
          <a:bodyPr/>
          <a:lstStyle/>
          <a:p>
            <a:r>
              <a:rPr lang="tr-TR" dirty="0"/>
              <a:t>Makale-2</a:t>
            </a:r>
            <a:br>
              <a:rPr lang="tr-TR" dirty="0"/>
            </a:br>
            <a:r>
              <a:rPr lang="tr-TR" dirty="0"/>
              <a:t>Materyal ve Yöntem</a:t>
            </a:r>
          </a:p>
        </p:txBody>
      </p:sp>
      <p:sp>
        <p:nvSpPr>
          <p:cNvPr id="3" name="İçerik Yer Tutucusu 2">
            <a:extLst>
              <a:ext uri="{FF2B5EF4-FFF2-40B4-BE49-F238E27FC236}">
                <a16:creationId xmlns:a16="http://schemas.microsoft.com/office/drawing/2014/main" id="{76D7A985-07CB-1EE9-DFBF-89C91F6DC9DD}"/>
              </a:ext>
            </a:extLst>
          </p:cNvPr>
          <p:cNvSpPr>
            <a:spLocks noGrp="1"/>
          </p:cNvSpPr>
          <p:nvPr>
            <p:ph idx="1"/>
          </p:nvPr>
        </p:nvSpPr>
        <p:spPr/>
        <p:txBody>
          <a:bodyPr/>
          <a:lstStyle/>
          <a:p>
            <a:r>
              <a:rPr lang="tr-TR" dirty="0"/>
              <a:t>Bu çalışmada uydu görüntülerinde yer alan gemileri tespit etmek üzere Mask R-CNN modeli kullanılmıştır.</a:t>
            </a:r>
          </a:p>
          <a:p>
            <a:r>
              <a:rPr lang="tr-TR" dirty="0"/>
              <a:t>Girdi görüntüsünün işlenmesi ve Mask R-CNN çıktısı aşağıdaki gibidir:</a:t>
            </a:r>
          </a:p>
          <a:p>
            <a:endParaRPr lang="tr-TR" dirty="0"/>
          </a:p>
        </p:txBody>
      </p:sp>
      <p:pic>
        <p:nvPicPr>
          <p:cNvPr id="5" name="Resim 4">
            <a:extLst>
              <a:ext uri="{FF2B5EF4-FFF2-40B4-BE49-F238E27FC236}">
                <a16:creationId xmlns:a16="http://schemas.microsoft.com/office/drawing/2014/main" id="{4B6958B8-C0CC-E0B4-F424-1F1023B4B49C}"/>
              </a:ext>
            </a:extLst>
          </p:cNvPr>
          <p:cNvPicPr>
            <a:picLocks noChangeAspect="1"/>
          </p:cNvPicPr>
          <p:nvPr/>
        </p:nvPicPr>
        <p:blipFill>
          <a:blip r:embed="rId2"/>
          <a:stretch>
            <a:fillRect/>
          </a:stretch>
        </p:blipFill>
        <p:spPr>
          <a:xfrm>
            <a:off x="1084775" y="3634422"/>
            <a:ext cx="10022449" cy="2677478"/>
          </a:xfrm>
          <a:prstGeom prst="rect">
            <a:avLst/>
          </a:prstGeom>
        </p:spPr>
      </p:pic>
    </p:spTree>
    <p:extLst>
      <p:ext uri="{BB962C8B-B14F-4D97-AF65-F5344CB8AC3E}">
        <p14:creationId xmlns:p14="http://schemas.microsoft.com/office/powerpoint/2010/main" val="213272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647F8C-6F3B-3B8C-2C85-8D6A80A0CFF0}"/>
              </a:ext>
            </a:extLst>
          </p:cNvPr>
          <p:cNvSpPr>
            <a:spLocks noGrp="1"/>
          </p:cNvSpPr>
          <p:nvPr>
            <p:ph type="title"/>
          </p:nvPr>
        </p:nvSpPr>
        <p:spPr/>
        <p:txBody>
          <a:bodyPr/>
          <a:lstStyle/>
          <a:p>
            <a:r>
              <a:rPr lang="tr-TR" dirty="0"/>
              <a:t>Makale-2</a:t>
            </a:r>
            <a:br>
              <a:rPr lang="tr-TR" dirty="0"/>
            </a:br>
            <a:r>
              <a:rPr lang="tr-TR" dirty="0"/>
              <a:t>Materyal ve Yöntem</a:t>
            </a:r>
          </a:p>
        </p:txBody>
      </p:sp>
      <p:sp>
        <p:nvSpPr>
          <p:cNvPr id="3" name="İçerik Yer Tutucusu 2">
            <a:extLst>
              <a:ext uri="{FF2B5EF4-FFF2-40B4-BE49-F238E27FC236}">
                <a16:creationId xmlns:a16="http://schemas.microsoft.com/office/drawing/2014/main" id="{74AF8107-425E-FA57-26C6-6B2E74497232}"/>
              </a:ext>
            </a:extLst>
          </p:cNvPr>
          <p:cNvSpPr>
            <a:spLocks noGrp="1"/>
          </p:cNvSpPr>
          <p:nvPr>
            <p:ph idx="1"/>
          </p:nvPr>
        </p:nvSpPr>
        <p:spPr/>
        <p:txBody>
          <a:bodyPr/>
          <a:lstStyle/>
          <a:p>
            <a:r>
              <a:rPr lang="tr-TR" dirty="0"/>
              <a:t>Mask R-CNN çıktı olarak, tespit ettiği gemilerin maskelerini üretmekte, sınırlayıcı kutularını oluşturmakta ve her tespitin olasılık değerini hesaplamaktadır. </a:t>
            </a:r>
          </a:p>
        </p:txBody>
      </p:sp>
    </p:spTree>
    <p:extLst>
      <p:ext uri="{BB962C8B-B14F-4D97-AF65-F5344CB8AC3E}">
        <p14:creationId xmlns:p14="http://schemas.microsoft.com/office/powerpoint/2010/main" val="95023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91414D-16F1-58A5-670E-2DDECEF5EE3F}"/>
              </a:ext>
            </a:extLst>
          </p:cNvPr>
          <p:cNvSpPr>
            <a:spLocks noGrp="1"/>
          </p:cNvSpPr>
          <p:nvPr>
            <p:ph type="title"/>
          </p:nvPr>
        </p:nvSpPr>
        <p:spPr/>
        <p:txBody>
          <a:bodyPr/>
          <a:lstStyle/>
          <a:p>
            <a:r>
              <a:rPr lang="tr-TR" dirty="0"/>
              <a:t>Makale-1</a:t>
            </a:r>
          </a:p>
        </p:txBody>
      </p:sp>
      <p:sp>
        <p:nvSpPr>
          <p:cNvPr id="3" name="İçerik Yer Tutucusu 2">
            <a:extLst>
              <a:ext uri="{FF2B5EF4-FFF2-40B4-BE49-F238E27FC236}">
                <a16:creationId xmlns:a16="http://schemas.microsoft.com/office/drawing/2014/main" id="{C8D9B5BF-8BB0-5219-40EB-3D7BC580B1D6}"/>
              </a:ext>
            </a:extLst>
          </p:cNvPr>
          <p:cNvSpPr>
            <a:spLocks noGrp="1"/>
          </p:cNvSpPr>
          <p:nvPr>
            <p:ph idx="1"/>
          </p:nvPr>
        </p:nvSpPr>
        <p:spPr/>
        <p:txBody>
          <a:bodyPr/>
          <a:lstStyle/>
          <a:p>
            <a:r>
              <a:rPr lang="tr-TR" dirty="0"/>
              <a:t>Gelişmiş Deniz Gözetimi: SAR Tabanlı Gemi Tespiti için CNN Algoritmalarının Kullanımı</a:t>
            </a:r>
          </a:p>
          <a:p>
            <a:r>
              <a:rPr lang="tr-TR" dirty="0"/>
              <a:t>Halil İbrahim ŞENOL</a:t>
            </a:r>
          </a:p>
          <a:p>
            <a:r>
              <a:rPr lang="tr-TR" dirty="0">
                <a:hlinkClick r:id="rId2"/>
              </a:rPr>
              <a:t>https://dergipark.org.tr/tr/download/article-file/3022765</a:t>
            </a:r>
            <a:endParaRPr lang="tr-TR" dirty="0"/>
          </a:p>
          <a:p>
            <a:endParaRPr lang="tr-TR" dirty="0"/>
          </a:p>
          <a:p>
            <a:endParaRPr lang="tr-TR" dirty="0"/>
          </a:p>
        </p:txBody>
      </p:sp>
    </p:spTree>
    <p:extLst>
      <p:ext uri="{BB962C8B-B14F-4D97-AF65-F5344CB8AC3E}">
        <p14:creationId xmlns:p14="http://schemas.microsoft.com/office/powerpoint/2010/main" val="407200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12D78C-96F8-2283-3BC4-9F687748D441}"/>
              </a:ext>
            </a:extLst>
          </p:cNvPr>
          <p:cNvSpPr>
            <a:spLocks noGrp="1"/>
          </p:cNvSpPr>
          <p:nvPr>
            <p:ph type="title"/>
          </p:nvPr>
        </p:nvSpPr>
        <p:spPr/>
        <p:txBody>
          <a:bodyPr/>
          <a:lstStyle/>
          <a:p>
            <a:r>
              <a:rPr lang="tr-TR" dirty="0"/>
              <a:t>Makale-2</a:t>
            </a:r>
            <a:br>
              <a:rPr lang="tr-TR" dirty="0"/>
            </a:br>
            <a:r>
              <a:rPr lang="tr-TR" dirty="0"/>
              <a:t>Model Eğitimi</a:t>
            </a:r>
          </a:p>
        </p:txBody>
      </p:sp>
      <p:sp>
        <p:nvSpPr>
          <p:cNvPr id="3" name="İçerik Yer Tutucusu 2">
            <a:extLst>
              <a:ext uri="{FF2B5EF4-FFF2-40B4-BE49-F238E27FC236}">
                <a16:creationId xmlns:a16="http://schemas.microsoft.com/office/drawing/2014/main" id="{7E29DD5A-C751-10E0-CEE0-C16B81528BF6}"/>
              </a:ext>
            </a:extLst>
          </p:cNvPr>
          <p:cNvSpPr>
            <a:spLocks noGrp="1"/>
          </p:cNvSpPr>
          <p:nvPr>
            <p:ph idx="1"/>
          </p:nvPr>
        </p:nvSpPr>
        <p:spPr/>
        <p:txBody>
          <a:bodyPr/>
          <a:lstStyle/>
          <a:p>
            <a:r>
              <a:rPr lang="tr-TR" dirty="0"/>
              <a:t>Bu çalışmada Mask R-CNN modeli için </a:t>
            </a:r>
            <a:r>
              <a:rPr lang="tr-TR" dirty="0" err="1"/>
              <a:t>Waleed’in</a:t>
            </a:r>
            <a:r>
              <a:rPr lang="tr-TR" dirty="0"/>
              <a:t> (2017) </a:t>
            </a:r>
            <a:r>
              <a:rPr lang="tr-TR" dirty="0" err="1"/>
              <a:t>Tensorflow</a:t>
            </a:r>
            <a:r>
              <a:rPr lang="tr-TR" dirty="0"/>
              <a:t> ve </a:t>
            </a:r>
            <a:r>
              <a:rPr lang="tr-TR" dirty="0" err="1"/>
              <a:t>Keras</a:t>
            </a:r>
            <a:r>
              <a:rPr lang="tr-TR" dirty="0"/>
              <a:t> derin öğrenme çerçevelerinde çalışan </a:t>
            </a:r>
            <a:r>
              <a:rPr lang="tr-TR" dirty="0" err="1"/>
              <a:t>GitHub</a:t>
            </a:r>
            <a:r>
              <a:rPr lang="tr-TR" dirty="0"/>
              <a:t> uyarlaması kullanılmıştır. Modelde omurga ağ olarak </a:t>
            </a:r>
            <a:r>
              <a:rPr lang="tr-TR" dirty="0" err="1"/>
              <a:t>Common</a:t>
            </a:r>
            <a:r>
              <a:rPr lang="tr-TR" dirty="0"/>
              <a:t> Objects in </a:t>
            </a:r>
            <a:r>
              <a:rPr lang="tr-TR" dirty="0" err="1"/>
              <a:t>Context</a:t>
            </a:r>
            <a:r>
              <a:rPr lang="tr-TR" dirty="0"/>
              <a:t> (COCO) veri setiyle ön-eğitim almış ResNet-101 kullanılmıştır. Modelde ikisi RPN, üçü R-CNN için olmak üzere toplam 5 adet kayıp fonksiyonu tanımlıdır. Model, başlangıç değeri 0,001 olan öğrenme oranı kullanılarak toplam 80 bin iterasyonda eğitilmiştir. Eğitimde 0,0001’lik bir ağırlık bozunumu (</a:t>
            </a:r>
            <a:r>
              <a:rPr lang="tr-TR" dirty="0" err="1"/>
              <a:t>weight</a:t>
            </a:r>
            <a:r>
              <a:rPr lang="tr-TR" dirty="0"/>
              <a:t> </a:t>
            </a:r>
            <a:r>
              <a:rPr lang="tr-TR" dirty="0" err="1"/>
              <a:t>decay</a:t>
            </a:r>
            <a:r>
              <a:rPr lang="tr-TR" dirty="0"/>
              <a:t>) ve 0,9’luk momentum değerleriyle </a:t>
            </a:r>
            <a:r>
              <a:rPr lang="tr-TR" dirty="0" err="1"/>
              <a:t>momentumlu</a:t>
            </a:r>
            <a:r>
              <a:rPr lang="tr-TR" dirty="0"/>
              <a:t> Stokastik Gradyan İniş yöntemi ve </a:t>
            </a:r>
            <a:r>
              <a:rPr lang="tr-TR" dirty="0" err="1"/>
              <a:t>geriyayılım</a:t>
            </a:r>
            <a:r>
              <a:rPr lang="tr-TR" dirty="0"/>
              <a:t> algoritmaları kullanılmıştır</a:t>
            </a:r>
          </a:p>
        </p:txBody>
      </p:sp>
    </p:spTree>
    <p:extLst>
      <p:ext uri="{BB962C8B-B14F-4D97-AF65-F5344CB8AC3E}">
        <p14:creationId xmlns:p14="http://schemas.microsoft.com/office/powerpoint/2010/main" val="180836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B3A21C-D74A-52AB-3887-CB39DBBD2F00}"/>
              </a:ext>
            </a:extLst>
          </p:cNvPr>
          <p:cNvSpPr>
            <a:spLocks noGrp="1"/>
          </p:cNvSpPr>
          <p:nvPr>
            <p:ph type="title"/>
          </p:nvPr>
        </p:nvSpPr>
        <p:spPr/>
        <p:txBody>
          <a:bodyPr/>
          <a:lstStyle/>
          <a:p>
            <a:r>
              <a:rPr lang="tr-TR" dirty="0"/>
              <a:t>Makale-2</a:t>
            </a:r>
            <a:br>
              <a:rPr lang="tr-TR" dirty="0"/>
            </a:br>
            <a:r>
              <a:rPr lang="tr-TR" dirty="0"/>
              <a:t>Bulgular</a:t>
            </a:r>
          </a:p>
        </p:txBody>
      </p:sp>
      <p:sp>
        <p:nvSpPr>
          <p:cNvPr id="3" name="İçerik Yer Tutucusu 2">
            <a:extLst>
              <a:ext uri="{FF2B5EF4-FFF2-40B4-BE49-F238E27FC236}">
                <a16:creationId xmlns:a16="http://schemas.microsoft.com/office/drawing/2014/main" id="{7D9E7327-314A-9B75-FB5D-D3D8CD42EE5E}"/>
              </a:ext>
            </a:extLst>
          </p:cNvPr>
          <p:cNvSpPr>
            <a:spLocks noGrp="1"/>
          </p:cNvSpPr>
          <p:nvPr>
            <p:ph idx="1"/>
          </p:nvPr>
        </p:nvSpPr>
        <p:spPr/>
        <p:txBody>
          <a:bodyPr>
            <a:normAutofit/>
          </a:bodyPr>
          <a:lstStyle/>
          <a:p>
            <a:r>
              <a:rPr lang="tr-TR" sz="2000" dirty="0"/>
              <a:t>Toplam sekiz geminin bulunduğu bu görüntü için model yedi gemiyi doğru tespit etmiş, kırmızı yuvarlakla yakınlaştırılmış alanda yer alan büyük gemiye yanaşmış olan küçük gemiyi gözden kaçırmıştır.</a:t>
            </a:r>
          </a:p>
        </p:txBody>
      </p:sp>
      <p:pic>
        <p:nvPicPr>
          <p:cNvPr id="5" name="Resim 4">
            <a:extLst>
              <a:ext uri="{FF2B5EF4-FFF2-40B4-BE49-F238E27FC236}">
                <a16:creationId xmlns:a16="http://schemas.microsoft.com/office/drawing/2014/main" id="{E5767911-04F8-48C3-5E84-4B20A8F1BFC6}"/>
              </a:ext>
            </a:extLst>
          </p:cNvPr>
          <p:cNvPicPr>
            <a:picLocks noChangeAspect="1"/>
          </p:cNvPicPr>
          <p:nvPr/>
        </p:nvPicPr>
        <p:blipFill>
          <a:blip r:embed="rId2"/>
          <a:stretch>
            <a:fillRect/>
          </a:stretch>
        </p:blipFill>
        <p:spPr>
          <a:xfrm>
            <a:off x="4720525" y="2525967"/>
            <a:ext cx="5524688" cy="4177440"/>
          </a:xfrm>
          <a:prstGeom prst="rect">
            <a:avLst/>
          </a:prstGeom>
        </p:spPr>
      </p:pic>
    </p:spTree>
    <p:extLst>
      <p:ext uri="{BB962C8B-B14F-4D97-AF65-F5344CB8AC3E}">
        <p14:creationId xmlns:p14="http://schemas.microsoft.com/office/powerpoint/2010/main" val="164076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9ABFC4-FFB5-8923-FE85-0E934DBCDA5E}"/>
              </a:ext>
            </a:extLst>
          </p:cNvPr>
          <p:cNvSpPr>
            <a:spLocks noGrp="1"/>
          </p:cNvSpPr>
          <p:nvPr>
            <p:ph type="title"/>
          </p:nvPr>
        </p:nvSpPr>
        <p:spPr/>
        <p:txBody>
          <a:bodyPr/>
          <a:lstStyle/>
          <a:p>
            <a:r>
              <a:rPr lang="tr-TR" dirty="0"/>
              <a:t>Makale-2</a:t>
            </a:r>
            <a:br>
              <a:rPr lang="tr-TR" dirty="0"/>
            </a:br>
            <a:r>
              <a:rPr lang="tr-TR" dirty="0"/>
              <a:t>Bulgular</a:t>
            </a:r>
          </a:p>
        </p:txBody>
      </p:sp>
      <p:sp>
        <p:nvSpPr>
          <p:cNvPr id="3" name="İçerik Yer Tutucusu 2">
            <a:extLst>
              <a:ext uri="{FF2B5EF4-FFF2-40B4-BE49-F238E27FC236}">
                <a16:creationId xmlns:a16="http://schemas.microsoft.com/office/drawing/2014/main" id="{BAA13C36-AD18-614F-3020-7ACB9AD3615F}"/>
              </a:ext>
            </a:extLst>
          </p:cNvPr>
          <p:cNvSpPr>
            <a:spLocks noGrp="1"/>
          </p:cNvSpPr>
          <p:nvPr>
            <p:ph idx="1"/>
          </p:nvPr>
        </p:nvSpPr>
        <p:spPr/>
        <p:txBody>
          <a:bodyPr/>
          <a:lstStyle/>
          <a:p>
            <a:r>
              <a:rPr lang="tr-TR" dirty="0"/>
              <a:t>Birbirine yakın konumlanmış gemiler için üretilen tespitlerdeki yanlış sayısının fazlalığı </a:t>
            </a:r>
            <a:r>
              <a:rPr lang="tr-TR" dirty="0" err="1"/>
              <a:t>Faster</a:t>
            </a:r>
            <a:r>
              <a:rPr lang="tr-TR" dirty="0"/>
              <a:t> R-CNN gibi bölge-tabanlı nesne tespit algoritmalarının kullanıldığı diğer araştırmalarda da söz konusudur (Yang vd., 2018; </a:t>
            </a:r>
            <a:r>
              <a:rPr lang="tr-TR" dirty="0" err="1"/>
              <a:t>Gao</a:t>
            </a:r>
            <a:r>
              <a:rPr lang="tr-TR" dirty="0"/>
              <a:t> vd., 2019). Bu problemin </a:t>
            </a:r>
            <a:r>
              <a:rPr lang="tr-TR" dirty="0" err="1"/>
              <a:t>RPN’de</a:t>
            </a:r>
            <a:r>
              <a:rPr lang="tr-TR" dirty="0"/>
              <a:t> öneriler için kullanılan dik sınırlayıcı kutulardan kaynaklandığı ifade edilmektedir. Bu sorunun çözümüne yönelik olarak </a:t>
            </a:r>
            <a:r>
              <a:rPr lang="tr-TR" dirty="0" err="1"/>
              <a:t>RPN’de</a:t>
            </a:r>
            <a:r>
              <a:rPr lang="tr-TR" dirty="0"/>
              <a:t> dönük sınırlayıcı kutuların kullanımı önerilmiştir (</a:t>
            </a:r>
            <a:r>
              <a:rPr lang="tr-TR" dirty="0" err="1"/>
              <a:t>Gao</a:t>
            </a:r>
            <a:r>
              <a:rPr lang="tr-TR" dirty="0"/>
              <a:t> vd., 2019). </a:t>
            </a:r>
            <a:r>
              <a:rPr lang="tr-TR" dirty="0" err="1"/>
              <a:t>Faster</a:t>
            </a:r>
            <a:r>
              <a:rPr lang="tr-TR" dirty="0"/>
              <a:t> R-CNN modeli üzerine inşa edilmiş olan Mask R-CNN için de aynı tartışma geçerlidir.</a:t>
            </a:r>
          </a:p>
        </p:txBody>
      </p:sp>
    </p:spTree>
    <p:extLst>
      <p:ext uri="{BB962C8B-B14F-4D97-AF65-F5344CB8AC3E}">
        <p14:creationId xmlns:p14="http://schemas.microsoft.com/office/powerpoint/2010/main" val="404286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5516E-3769-D5C4-A3B4-52AF1C6C3502}"/>
              </a:ext>
            </a:extLst>
          </p:cNvPr>
          <p:cNvSpPr>
            <a:spLocks noGrp="1"/>
          </p:cNvSpPr>
          <p:nvPr>
            <p:ph type="title"/>
          </p:nvPr>
        </p:nvSpPr>
        <p:spPr/>
        <p:txBody>
          <a:bodyPr/>
          <a:lstStyle/>
          <a:p>
            <a:r>
              <a:rPr lang="tr-TR" dirty="0"/>
              <a:t>Makale-2</a:t>
            </a:r>
            <a:br>
              <a:rPr lang="tr-TR" dirty="0"/>
            </a:br>
            <a:r>
              <a:rPr lang="tr-TR" dirty="0"/>
              <a:t>Sonuç</a:t>
            </a:r>
          </a:p>
        </p:txBody>
      </p:sp>
      <p:sp>
        <p:nvSpPr>
          <p:cNvPr id="3" name="İçerik Yer Tutucusu 2">
            <a:extLst>
              <a:ext uri="{FF2B5EF4-FFF2-40B4-BE49-F238E27FC236}">
                <a16:creationId xmlns:a16="http://schemas.microsoft.com/office/drawing/2014/main" id="{532832E8-FB8E-4A64-B9B7-9AB970CDCE2C}"/>
              </a:ext>
            </a:extLst>
          </p:cNvPr>
          <p:cNvSpPr>
            <a:spLocks noGrp="1"/>
          </p:cNvSpPr>
          <p:nvPr>
            <p:ph idx="1"/>
          </p:nvPr>
        </p:nvSpPr>
        <p:spPr/>
        <p:txBody>
          <a:bodyPr>
            <a:normAutofit fontScale="92500" lnSpcReduction="10000"/>
          </a:bodyPr>
          <a:lstStyle/>
          <a:p>
            <a:r>
              <a:rPr lang="tr-TR" dirty="0"/>
              <a:t>Çalışmada bölge-tabanlı bir nesne tespit modeli olan Mask R-CNN yöntemiyle uydu görüntülerindeki gemiler tespit edilmiş ve çeşitli metriklerle performansı değerlendirilmiştir. Mask R-CNN’nin tespit işleminde kullanılmasıyla önceki yaklaşımlardan farklı olarak gemiler görüntülerde sınırlayıcı kutulara ilave olarak maskelerle de işaretlenmiştir. Sonuçlara göre, 0,5’lik bir güven eşiği ile çalıştırılan Mask RCNN modeli test görüntülerinde yer alan 604 geminin 558’ini doğru şekilde tespit etmiş ve 58 yanlış alarm üretmiştir. Modelin çeşitli görüntüler için ürettiği tespitler incelendiğinde, özellikle birbirine yakın konumlanmış gemiler söz konusu olduğunda ya hepsinin tek bir gemi olarak işaretlendiği ya da gemilerden birinin veya birkaçının gözden kaçırıldığı görülmektedir.</a:t>
            </a:r>
          </a:p>
        </p:txBody>
      </p:sp>
    </p:spTree>
    <p:extLst>
      <p:ext uri="{BB962C8B-B14F-4D97-AF65-F5344CB8AC3E}">
        <p14:creationId xmlns:p14="http://schemas.microsoft.com/office/powerpoint/2010/main" val="2030588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EFBA0-C202-0BC7-CEBF-A64449DD5CE2}"/>
              </a:ext>
            </a:extLst>
          </p:cNvPr>
          <p:cNvSpPr>
            <a:spLocks noGrp="1"/>
          </p:cNvSpPr>
          <p:nvPr>
            <p:ph type="title"/>
          </p:nvPr>
        </p:nvSpPr>
        <p:spPr/>
        <p:txBody>
          <a:bodyPr/>
          <a:lstStyle/>
          <a:p>
            <a:r>
              <a:rPr lang="tr-TR" dirty="0"/>
              <a:t>Makale-3</a:t>
            </a:r>
          </a:p>
        </p:txBody>
      </p:sp>
      <p:sp>
        <p:nvSpPr>
          <p:cNvPr id="3" name="İçerik Yer Tutucusu 2">
            <a:extLst>
              <a:ext uri="{FF2B5EF4-FFF2-40B4-BE49-F238E27FC236}">
                <a16:creationId xmlns:a16="http://schemas.microsoft.com/office/drawing/2014/main" id="{3C423873-0DDC-6D1F-CBE7-2EF0DB74B4C6}"/>
              </a:ext>
            </a:extLst>
          </p:cNvPr>
          <p:cNvSpPr>
            <a:spLocks noGrp="1"/>
          </p:cNvSpPr>
          <p:nvPr>
            <p:ph idx="1"/>
          </p:nvPr>
        </p:nvSpPr>
        <p:spPr/>
        <p:txBody>
          <a:bodyPr/>
          <a:lstStyle/>
          <a:p>
            <a:r>
              <a:rPr lang="tr-TR" dirty="0"/>
              <a:t>Gemi Tespiti Uygulamasında YOLOV8 ve YOLOV9 Algoritmalarının Performans Değerlendirmesi</a:t>
            </a:r>
          </a:p>
          <a:p>
            <a:r>
              <a:rPr lang="tr-TR" dirty="0"/>
              <a:t>Beyzanur TEKİNDEMİR</a:t>
            </a:r>
          </a:p>
          <a:p>
            <a:r>
              <a:rPr lang="tr-TR" dirty="0"/>
              <a:t>Fatih Ahmet ŞENEL</a:t>
            </a:r>
          </a:p>
          <a:p>
            <a:r>
              <a:rPr lang="tr-TR" dirty="0"/>
              <a:t>https://dergipark.org.tr/tr/download/article-file/4333485</a:t>
            </a:r>
          </a:p>
        </p:txBody>
      </p:sp>
    </p:spTree>
    <p:extLst>
      <p:ext uri="{BB962C8B-B14F-4D97-AF65-F5344CB8AC3E}">
        <p14:creationId xmlns:p14="http://schemas.microsoft.com/office/powerpoint/2010/main" val="157997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D00BC9-752A-AB61-7B98-F195852528D9}"/>
              </a:ext>
            </a:extLst>
          </p:cNvPr>
          <p:cNvSpPr>
            <a:spLocks noGrp="1"/>
          </p:cNvSpPr>
          <p:nvPr>
            <p:ph type="title"/>
          </p:nvPr>
        </p:nvSpPr>
        <p:spPr/>
        <p:txBody>
          <a:bodyPr/>
          <a:lstStyle/>
          <a:p>
            <a:r>
              <a:rPr lang="tr-TR" dirty="0"/>
              <a:t>Makale-3</a:t>
            </a:r>
            <a:br>
              <a:rPr lang="tr-TR" dirty="0"/>
            </a:br>
            <a:r>
              <a:rPr lang="tr-TR" dirty="0"/>
              <a:t>Giriş</a:t>
            </a:r>
          </a:p>
        </p:txBody>
      </p:sp>
      <p:sp>
        <p:nvSpPr>
          <p:cNvPr id="3" name="İçerik Yer Tutucusu 2">
            <a:extLst>
              <a:ext uri="{FF2B5EF4-FFF2-40B4-BE49-F238E27FC236}">
                <a16:creationId xmlns:a16="http://schemas.microsoft.com/office/drawing/2014/main" id="{C0DB0300-BB58-1FDA-F57F-334BB36B8301}"/>
              </a:ext>
            </a:extLst>
          </p:cNvPr>
          <p:cNvSpPr>
            <a:spLocks noGrp="1"/>
          </p:cNvSpPr>
          <p:nvPr>
            <p:ph idx="1"/>
          </p:nvPr>
        </p:nvSpPr>
        <p:spPr/>
        <p:txBody>
          <a:bodyPr/>
          <a:lstStyle/>
          <a:p>
            <a:r>
              <a:rPr lang="tr-TR" dirty="0"/>
              <a:t>Nesnelerin insan tarafından tespiti, sayımı ve takibi gibi etmenler zaman kaybı, hata ihtimali ve maliyet gibi sorunlara yol açmaktadır. Bu süreçlerin bilgisayarlı görme ve makine öğrenmesi yöntemleri ile gerçekleştirilmesi bu olası sorunların çözümü için önem taşımaktadır.</a:t>
            </a:r>
          </a:p>
          <a:p>
            <a:r>
              <a:rPr lang="tr-TR" dirty="0"/>
              <a:t>Gemi tespiti, otomatik balıkçılık yönetimi, gemi trafiği hizmeti, liman yönetimi ve deniz savaşının gerçekleştirilmesinde temel bir konudur.</a:t>
            </a:r>
          </a:p>
        </p:txBody>
      </p:sp>
    </p:spTree>
    <p:extLst>
      <p:ext uri="{BB962C8B-B14F-4D97-AF65-F5344CB8AC3E}">
        <p14:creationId xmlns:p14="http://schemas.microsoft.com/office/powerpoint/2010/main" val="117819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17A20F-43E0-BFAB-3782-6869DC85E9C6}"/>
              </a:ext>
            </a:extLst>
          </p:cNvPr>
          <p:cNvSpPr>
            <a:spLocks noGrp="1"/>
          </p:cNvSpPr>
          <p:nvPr>
            <p:ph type="title"/>
          </p:nvPr>
        </p:nvSpPr>
        <p:spPr/>
        <p:txBody>
          <a:bodyPr/>
          <a:lstStyle/>
          <a:p>
            <a:r>
              <a:rPr lang="tr-TR" dirty="0"/>
              <a:t>Makale-3</a:t>
            </a:r>
            <a:br>
              <a:rPr lang="tr-TR" dirty="0"/>
            </a:br>
            <a:r>
              <a:rPr lang="tr-TR" dirty="0"/>
              <a:t>Giriş</a:t>
            </a:r>
          </a:p>
        </p:txBody>
      </p:sp>
      <p:sp>
        <p:nvSpPr>
          <p:cNvPr id="3" name="İçerik Yer Tutucusu 2">
            <a:extLst>
              <a:ext uri="{FF2B5EF4-FFF2-40B4-BE49-F238E27FC236}">
                <a16:creationId xmlns:a16="http://schemas.microsoft.com/office/drawing/2014/main" id="{91507EF6-2A31-A90C-466F-95FA85FBBF89}"/>
              </a:ext>
            </a:extLst>
          </p:cNvPr>
          <p:cNvSpPr>
            <a:spLocks noGrp="1"/>
          </p:cNvSpPr>
          <p:nvPr>
            <p:ph idx="1"/>
          </p:nvPr>
        </p:nvSpPr>
        <p:spPr/>
        <p:txBody>
          <a:bodyPr/>
          <a:lstStyle/>
          <a:p>
            <a:r>
              <a:rPr lang="tr-TR" dirty="0"/>
              <a:t>Gemi tespiti için SPOT-5, </a:t>
            </a:r>
            <a:r>
              <a:rPr lang="tr-TR" dirty="0" err="1"/>
              <a:t>QuickBird</a:t>
            </a:r>
            <a:r>
              <a:rPr lang="tr-TR" dirty="0"/>
              <a:t>, HRSC2016, Sentimel-1, SSDD, FGSD gibi birçok veri seti bir arada kullanılarak CNN tabanlı ve </a:t>
            </a:r>
            <a:r>
              <a:rPr lang="tr-TR" dirty="0" err="1"/>
              <a:t>Transformer</a:t>
            </a:r>
            <a:r>
              <a:rPr lang="tr-TR" dirty="0"/>
              <a:t> tabanlı derin öğrenme modelleri incelenmiş ve gemi tespitinin diğer gelişiminin diğer nesne tespiti çalışmalarının çok gerisinde kaldığı görülmüştür.</a:t>
            </a:r>
          </a:p>
          <a:p>
            <a:r>
              <a:rPr lang="tr-TR" dirty="0"/>
              <a:t>Gemi tespiti çalışmalarında karmaşık deniz ortamları, yetersiz ayırt edici özellikler, büyük ölçekli varyasyonlar, yoğun ve döndürülmüş dağılımlar, büyük en boy oranları ve pozitif ve negatif örnekler arasındaki dengesizlikler zorluklar olarak belirlenmektedir.</a:t>
            </a:r>
          </a:p>
        </p:txBody>
      </p:sp>
    </p:spTree>
    <p:extLst>
      <p:ext uri="{BB962C8B-B14F-4D97-AF65-F5344CB8AC3E}">
        <p14:creationId xmlns:p14="http://schemas.microsoft.com/office/powerpoint/2010/main" val="297697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5B184F-8447-01B9-3B0C-F14E4399A49B}"/>
              </a:ext>
            </a:extLst>
          </p:cNvPr>
          <p:cNvSpPr>
            <a:spLocks noGrp="1"/>
          </p:cNvSpPr>
          <p:nvPr>
            <p:ph type="title"/>
          </p:nvPr>
        </p:nvSpPr>
        <p:spPr/>
        <p:txBody>
          <a:bodyPr/>
          <a:lstStyle/>
          <a:p>
            <a:r>
              <a:rPr lang="tr-TR" dirty="0"/>
              <a:t>Makale-3</a:t>
            </a:r>
            <a:br>
              <a:rPr lang="tr-TR" dirty="0"/>
            </a:br>
            <a:r>
              <a:rPr lang="tr-TR" dirty="0"/>
              <a:t>Giriş</a:t>
            </a:r>
          </a:p>
        </p:txBody>
      </p:sp>
      <p:sp>
        <p:nvSpPr>
          <p:cNvPr id="3" name="İçerik Yer Tutucusu 2">
            <a:extLst>
              <a:ext uri="{FF2B5EF4-FFF2-40B4-BE49-F238E27FC236}">
                <a16:creationId xmlns:a16="http://schemas.microsoft.com/office/drawing/2014/main" id="{ABC1A803-9684-9E79-C623-2D55EB113DC0}"/>
              </a:ext>
            </a:extLst>
          </p:cNvPr>
          <p:cNvSpPr>
            <a:spLocks noGrp="1"/>
          </p:cNvSpPr>
          <p:nvPr>
            <p:ph idx="1"/>
          </p:nvPr>
        </p:nvSpPr>
        <p:spPr/>
        <p:txBody>
          <a:bodyPr/>
          <a:lstStyle/>
          <a:p>
            <a:r>
              <a:rPr lang="tr-TR" dirty="0"/>
              <a:t>Gemi tespiti ve sınıflandırmasını tek ağda birleştiren YOLO mimarisi hızlı ve doğru sonuçların elde edilebilmesi için kullanılmaktadır.</a:t>
            </a:r>
          </a:p>
          <a:p>
            <a:r>
              <a:rPr lang="tr-TR" dirty="0"/>
              <a:t>Sadece Bir Kez Bak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YOLO) çerçevesine dayalı nesne dedektörleri, otomatik gemi tespitinde dikkate değer bir doğruluk göstermiştir.</a:t>
            </a:r>
          </a:p>
          <a:p>
            <a:r>
              <a:rPr lang="tr-TR" dirty="0"/>
              <a:t>Bu çalışmada YOLO mimarilerinden YOLOv8 ve YOLOv9 kullanılarak uzaktan algılama ile gemi tespitinin yapılması hedeflenmiştir.</a:t>
            </a:r>
          </a:p>
        </p:txBody>
      </p:sp>
    </p:spTree>
    <p:extLst>
      <p:ext uri="{BB962C8B-B14F-4D97-AF65-F5344CB8AC3E}">
        <p14:creationId xmlns:p14="http://schemas.microsoft.com/office/powerpoint/2010/main" val="272329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A8A0A-2E98-B118-908B-5851E88A1F23}"/>
              </a:ext>
            </a:extLst>
          </p:cNvPr>
          <p:cNvSpPr>
            <a:spLocks noGrp="1"/>
          </p:cNvSpPr>
          <p:nvPr>
            <p:ph type="title"/>
          </p:nvPr>
        </p:nvSpPr>
        <p:spPr/>
        <p:txBody>
          <a:bodyPr/>
          <a:lstStyle/>
          <a:p>
            <a:r>
              <a:rPr lang="tr-TR" dirty="0"/>
              <a:t>Makale-3</a:t>
            </a:r>
            <a:br>
              <a:rPr lang="tr-TR" dirty="0"/>
            </a:br>
            <a:r>
              <a:rPr lang="tr-TR" dirty="0"/>
              <a:t>Materyal ve Metot</a:t>
            </a:r>
          </a:p>
        </p:txBody>
      </p:sp>
      <p:sp>
        <p:nvSpPr>
          <p:cNvPr id="3" name="İçerik Yer Tutucusu 2">
            <a:extLst>
              <a:ext uri="{FF2B5EF4-FFF2-40B4-BE49-F238E27FC236}">
                <a16:creationId xmlns:a16="http://schemas.microsoft.com/office/drawing/2014/main" id="{D41DD64A-9C9F-7BBD-BC83-10A1EA9DCFD1}"/>
              </a:ext>
            </a:extLst>
          </p:cNvPr>
          <p:cNvSpPr>
            <a:spLocks noGrp="1"/>
          </p:cNvSpPr>
          <p:nvPr>
            <p:ph idx="1"/>
          </p:nvPr>
        </p:nvSpPr>
        <p:spPr/>
        <p:txBody>
          <a:bodyPr>
            <a:normAutofit lnSpcReduction="10000"/>
          </a:bodyPr>
          <a:lstStyle/>
          <a:p>
            <a:r>
              <a:rPr lang="tr-TR" dirty="0"/>
              <a:t>YOLO, 2015 yılında Joseph </a:t>
            </a:r>
            <a:r>
              <a:rPr lang="tr-TR" dirty="0" err="1"/>
              <a:t>Redmon</a:t>
            </a:r>
            <a:r>
              <a:rPr lang="tr-TR" dirty="0"/>
              <a:t> ve arkadaşları tarafından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a:t>
            </a:r>
            <a:r>
              <a:rPr lang="tr-TR" dirty="0" err="1"/>
              <a:t>Unified</a:t>
            </a:r>
            <a:r>
              <a:rPr lang="tr-TR" dirty="0"/>
              <a:t>, </a:t>
            </a:r>
            <a:r>
              <a:rPr lang="tr-TR" dirty="0" err="1"/>
              <a:t>RealTime</a:t>
            </a:r>
            <a:r>
              <a:rPr lang="tr-TR" dirty="0"/>
              <a:t> Object </a:t>
            </a:r>
            <a:r>
              <a:rPr lang="tr-TR" dirty="0" err="1"/>
              <a:t>Detection</a:t>
            </a:r>
            <a:r>
              <a:rPr lang="tr-TR" dirty="0"/>
              <a:t>' başlıklı bir makale yayımlanmasıyla bilgisayarlı görüş topluluğuna tanıtılmış ve nesne tespiti için birleşik bir model olan YOLO tam görüntüler üzerinde doğrudan eğitilebilir ve model oluşturulması basit olarak belirtilmiştir.</a:t>
            </a:r>
          </a:p>
          <a:p>
            <a:r>
              <a:rPr lang="tr-TR" dirty="0"/>
              <a:t>YOLO, nesne algılama görevini hesaplama karmaşıklığını azaltan tek bir regresyon problemi olarak ele almaktadır. Temel fikir, tüm görüntüyü ağa giriş olarak kullanmak ve doğrudan çıkış katmanında sınırlayıcı kutu koordinatlarını ve sınıf olasılıklarını döndürmektir.</a:t>
            </a:r>
          </a:p>
        </p:txBody>
      </p:sp>
    </p:spTree>
    <p:extLst>
      <p:ext uri="{BB962C8B-B14F-4D97-AF65-F5344CB8AC3E}">
        <p14:creationId xmlns:p14="http://schemas.microsoft.com/office/powerpoint/2010/main" val="423465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BB44A-7CD9-1014-2A04-46D856489241}"/>
              </a:ext>
            </a:extLst>
          </p:cNvPr>
          <p:cNvSpPr>
            <a:spLocks noGrp="1"/>
          </p:cNvSpPr>
          <p:nvPr>
            <p:ph type="title"/>
          </p:nvPr>
        </p:nvSpPr>
        <p:spPr/>
        <p:txBody>
          <a:bodyPr/>
          <a:lstStyle/>
          <a:p>
            <a:r>
              <a:rPr lang="tr-TR" dirty="0"/>
              <a:t>Makale-3</a:t>
            </a:r>
            <a:br>
              <a:rPr lang="tr-TR" dirty="0"/>
            </a:br>
            <a:r>
              <a:rPr lang="tr-TR" dirty="0"/>
              <a:t>Materyal ve Metot</a:t>
            </a:r>
          </a:p>
        </p:txBody>
      </p:sp>
      <p:sp>
        <p:nvSpPr>
          <p:cNvPr id="3" name="İçerik Yer Tutucusu 2">
            <a:extLst>
              <a:ext uri="{FF2B5EF4-FFF2-40B4-BE49-F238E27FC236}">
                <a16:creationId xmlns:a16="http://schemas.microsoft.com/office/drawing/2014/main" id="{120E9598-2FF0-F8D7-9BC4-40C071990C51}"/>
              </a:ext>
            </a:extLst>
          </p:cNvPr>
          <p:cNvSpPr>
            <a:spLocks noGrp="1"/>
          </p:cNvSpPr>
          <p:nvPr>
            <p:ph idx="1"/>
          </p:nvPr>
        </p:nvSpPr>
        <p:spPr/>
        <p:txBody>
          <a:bodyPr/>
          <a:lstStyle/>
          <a:p>
            <a:r>
              <a:rPr lang="tr-TR" dirty="0"/>
              <a:t>YOLO mimarisinin zamanla geliştirilen versiyonları:</a:t>
            </a:r>
          </a:p>
          <a:p>
            <a:endParaRPr lang="tr-TR" dirty="0"/>
          </a:p>
        </p:txBody>
      </p:sp>
      <p:pic>
        <p:nvPicPr>
          <p:cNvPr id="7" name="Resim 6">
            <a:extLst>
              <a:ext uri="{FF2B5EF4-FFF2-40B4-BE49-F238E27FC236}">
                <a16:creationId xmlns:a16="http://schemas.microsoft.com/office/drawing/2014/main" id="{8E3E6BA1-FD19-C42A-ADD7-0FCF30B91219}"/>
              </a:ext>
            </a:extLst>
          </p:cNvPr>
          <p:cNvPicPr>
            <a:picLocks noChangeAspect="1"/>
          </p:cNvPicPr>
          <p:nvPr/>
        </p:nvPicPr>
        <p:blipFill>
          <a:blip r:embed="rId2"/>
          <a:stretch>
            <a:fillRect/>
          </a:stretch>
        </p:blipFill>
        <p:spPr>
          <a:xfrm>
            <a:off x="167606" y="2925781"/>
            <a:ext cx="11856788" cy="1537697"/>
          </a:xfrm>
          <a:prstGeom prst="rect">
            <a:avLst/>
          </a:prstGeom>
        </p:spPr>
      </p:pic>
    </p:spTree>
    <p:extLst>
      <p:ext uri="{BB962C8B-B14F-4D97-AF65-F5344CB8AC3E}">
        <p14:creationId xmlns:p14="http://schemas.microsoft.com/office/powerpoint/2010/main" val="362767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150146-F620-B67A-D360-D67B5B15DFB2}"/>
              </a:ext>
            </a:extLst>
          </p:cNvPr>
          <p:cNvSpPr>
            <a:spLocks noGrp="1"/>
          </p:cNvSpPr>
          <p:nvPr>
            <p:ph type="title"/>
          </p:nvPr>
        </p:nvSpPr>
        <p:spPr/>
        <p:txBody>
          <a:bodyPr/>
          <a:lstStyle/>
          <a:p>
            <a:r>
              <a:rPr lang="tr-TR" dirty="0"/>
              <a:t>Makale-1</a:t>
            </a:r>
            <a:br>
              <a:rPr lang="tr-TR" dirty="0"/>
            </a:br>
            <a:r>
              <a:rPr lang="tr-TR" dirty="0"/>
              <a:t>Giriş</a:t>
            </a:r>
          </a:p>
        </p:txBody>
      </p:sp>
      <p:sp>
        <p:nvSpPr>
          <p:cNvPr id="3" name="İçerik Yer Tutucusu 2">
            <a:extLst>
              <a:ext uri="{FF2B5EF4-FFF2-40B4-BE49-F238E27FC236}">
                <a16:creationId xmlns:a16="http://schemas.microsoft.com/office/drawing/2014/main" id="{D14F417E-663F-025A-7723-DF3EFEB66E89}"/>
              </a:ext>
            </a:extLst>
          </p:cNvPr>
          <p:cNvSpPr>
            <a:spLocks noGrp="1"/>
          </p:cNvSpPr>
          <p:nvPr>
            <p:ph idx="1"/>
          </p:nvPr>
        </p:nvSpPr>
        <p:spPr/>
        <p:txBody>
          <a:bodyPr/>
          <a:lstStyle/>
          <a:p>
            <a:r>
              <a:rPr lang="tr-TR" dirty="0"/>
              <a:t>Gemi tespiti, denizcilik alanında çok çeşitli pratik uygulamaları olan önemli bir araştırma alanıdır. Doğru ve verimli gemi tespiti, deniz güvenliği, gemi trafiği yönetimi, çevresel izleme ve arama kurtarma operasyonları dahil olmak üzere çeşitli amaçlar için gereklidir.</a:t>
            </a:r>
          </a:p>
          <a:p>
            <a:r>
              <a:rPr lang="tr-TR" dirty="0"/>
              <a:t>Örneğin, deniz güvenlik kurumları korsanlık ve kaçakçılık gibi potansiyel tehditleri izlemek için gemi algılama teknolojisini kullanabilirken, liman yetkilileri de gemi trafiğini yönetmek ve operasyonel verimliliği artırmak için kullanabilir.</a:t>
            </a:r>
          </a:p>
        </p:txBody>
      </p:sp>
    </p:spTree>
    <p:extLst>
      <p:ext uri="{BB962C8B-B14F-4D97-AF65-F5344CB8AC3E}">
        <p14:creationId xmlns:p14="http://schemas.microsoft.com/office/powerpoint/2010/main" val="1117002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4B80A5-F28A-8C95-9B96-A1C0EAF38172}"/>
              </a:ext>
            </a:extLst>
          </p:cNvPr>
          <p:cNvSpPr>
            <a:spLocks noGrp="1"/>
          </p:cNvSpPr>
          <p:nvPr>
            <p:ph type="title"/>
          </p:nvPr>
        </p:nvSpPr>
        <p:spPr/>
        <p:txBody>
          <a:bodyPr/>
          <a:lstStyle/>
          <a:p>
            <a:r>
              <a:rPr lang="tr-TR" dirty="0"/>
              <a:t>Makale-3</a:t>
            </a:r>
            <a:br>
              <a:rPr lang="tr-TR" dirty="0"/>
            </a:br>
            <a:r>
              <a:rPr lang="tr-TR" dirty="0"/>
              <a:t>Materyal ve Metot</a:t>
            </a:r>
          </a:p>
        </p:txBody>
      </p:sp>
      <p:sp>
        <p:nvSpPr>
          <p:cNvPr id="3" name="İçerik Yer Tutucusu 2">
            <a:extLst>
              <a:ext uri="{FF2B5EF4-FFF2-40B4-BE49-F238E27FC236}">
                <a16:creationId xmlns:a16="http://schemas.microsoft.com/office/drawing/2014/main" id="{1785E71A-2749-FD9F-2928-7CD17C3B4E9A}"/>
              </a:ext>
            </a:extLst>
          </p:cNvPr>
          <p:cNvSpPr>
            <a:spLocks noGrp="1"/>
          </p:cNvSpPr>
          <p:nvPr>
            <p:ph idx="1"/>
          </p:nvPr>
        </p:nvSpPr>
        <p:spPr/>
        <p:txBody>
          <a:bodyPr/>
          <a:lstStyle/>
          <a:p>
            <a:r>
              <a:rPr lang="tr-TR" dirty="0"/>
              <a:t>YOLO mimarisinin bölümleri:</a:t>
            </a:r>
          </a:p>
          <a:p>
            <a:endParaRPr lang="tr-TR" dirty="0"/>
          </a:p>
        </p:txBody>
      </p:sp>
      <p:pic>
        <p:nvPicPr>
          <p:cNvPr id="5" name="Resim 4">
            <a:extLst>
              <a:ext uri="{FF2B5EF4-FFF2-40B4-BE49-F238E27FC236}">
                <a16:creationId xmlns:a16="http://schemas.microsoft.com/office/drawing/2014/main" id="{8A861A5F-955E-7A64-E8B5-DCD7FD9D0DC6}"/>
              </a:ext>
            </a:extLst>
          </p:cNvPr>
          <p:cNvPicPr>
            <a:picLocks noChangeAspect="1"/>
          </p:cNvPicPr>
          <p:nvPr/>
        </p:nvPicPr>
        <p:blipFill>
          <a:blip r:embed="rId2"/>
          <a:stretch>
            <a:fillRect/>
          </a:stretch>
        </p:blipFill>
        <p:spPr>
          <a:xfrm>
            <a:off x="2453457" y="2473322"/>
            <a:ext cx="7049111" cy="3703641"/>
          </a:xfrm>
          <a:prstGeom prst="rect">
            <a:avLst/>
          </a:prstGeom>
        </p:spPr>
      </p:pic>
    </p:spTree>
    <p:extLst>
      <p:ext uri="{BB962C8B-B14F-4D97-AF65-F5344CB8AC3E}">
        <p14:creationId xmlns:p14="http://schemas.microsoft.com/office/powerpoint/2010/main" val="2405719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CA6C40-087B-16F0-D4FC-61CDA6E2D31C}"/>
              </a:ext>
            </a:extLst>
          </p:cNvPr>
          <p:cNvSpPr>
            <a:spLocks noGrp="1"/>
          </p:cNvSpPr>
          <p:nvPr>
            <p:ph type="title"/>
          </p:nvPr>
        </p:nvSpPr>
        <p:spPr/>
        <p:txBody>
          <a:bodyPr/>
          <a:lstStyle/>
          <a:p>
            <a:r>
              <a:rPr lang="tr-TR" dirty="0"/>
              <a:t>Makale-3</a:t>
            </a:r>
            <a:br>
              <a:rPr lang="tr-TR" dirty="0"/>
            </a:br>
            <a:r>
              <a:rPr lang="tr-TR" dirty="0"/>
              <a:t>Materyal ve Metot</a:t>
            </a:r>
          </a:p>
        </p:txBody>
      </p:sp>
      <p:sp>
        <p:nvSpPr>
          <p:cNvPr id="3" name="İçerik Yer Tutucusu 2">
            <a:extLst>
              <a:ext uri="{FF2B5EF4-FFF2-40B4-BE49-F238E27FC236}">
                <a16:creationId xmlns:a16="http://schemas.microsoft.com/office/drawing/2014/main" id="{A83B8FC3-DC1A-617A-8C8B-ED71A5888CB9}"/>
              </a:ext>
            </a:extLst>
          </p:cNvPr>
          <p:cNvSpPr>
            <a:spLocks noGrp="1"/>
          </p:cNvSpPr>
          <p:nvPr>
            <p:ph idx="1"/>
          </p:nvPr>
        </p:nvSpPr>
        <p:spPr/>
        <p:txBody>
          <a:bodyPr/>
          <a:lstStyle/>
          <a:p>
            <a:r>
              <a:rPr lang="tr-TR" dirty="0"/>
              <a:t>Bu çalışmada, veri seti olarak </a:t>
            </a:r>
            <a:r>
              <a:rPr lang="tr-TR" dirty="0" err="1"/>
              <a:t>Kaggle</a:t>
            </a:r>
            <a:r>
              <a:rPr lang="tr-TR" dirty="0"/>
              <a:t> üzerinde orijinal olarak barındırılan ve daha sonra </a:t>
            </a:r>
            <a:r>
              <a:rPr lang="tr-TR" dirty="0" err="1"/>
              <a:t>Roboflow</a:t>
            </a:r>
            <a:r>
              <a:rPr lang="tr-TR" dirty="0"/>
              <a:t> tarafından kullanıma sunulan "</a:t>
            </a:r>
            <a:r>
              <a:rPr lang="tr-TR" dirty="0" err="1"/>
              <a:t>Ships</a:t>
            </a:r>
            <a:r>
              <a:rPr lang="tr-TR" dirty="0"/>
              <a:t> in Google Earth" veri seti kullanılmıştır. Veri seti, toplamda 1658 görüntüden oluşmaktadır. Bu görüntülerin tamamı uydu çekimi olup gemileri kuş bakışı görecek şekildedir. Ayrıca veri seti farklı hava şartlarını, farklı ışık şiddetlerini (gece-gündüz) ve farklı tip, uzunluktaki gemi resimlerinden meydana gelmektedir.</a:t>
            </a:r>
          </a:p>
        </p:txBody>
      </p:sp>
    </p:spTree>
    <p:extLst>
      <p:ext uri="{BB962C8B-B14F-4D97-AF65-F5344CB8AC3E}">
        <p14:creationId xmlns:p14="http://schemas.microsoft.com/office/powerpoint/2010/main" val="1924596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A73BB-1DB5-848C-FEDC-139FEF65D15C}"/>
              </a:ext>
            </a:extLst>
          </p:cNvPr>
          <p:cNvSpPr>
            <a:spLocks noGrp="1"/>
          </p:cNvSpPr>
          <p:nvPr>
            <p:ph type="title"/>
          </p:nvPr>
        </p:nvSpPr>
        <p:spPr/>
        <p:txBody>
          <a:bodyPr/>
          <a:lstStyle/>
          <a:p>
            <a:r>
              <a:rPr lang="tr-TR" dirty="0"/>
              <a:t>Makale-3</a:t>
            </a:r>
            <a:br>
              <a:rPr lang="tr-TR" dirty="0"/>
            </a:br>
            <a:r>
              <a:rPr lang="tr-TR" dirty="0"/>
              <a:t>Bulgular</a:t>
            </a:r>
          </a:p>
        </p:txBody>
      </p:sp>
      <p:sp>
        <p:nvSpPr>
          <p:cNvPr id="3" name="İçerik Yer Tutucusu 2">
            <a:extLst>
              <a:ext uri="{FF2B5EF4-FFF2-40B4-BE49-F238E27FC236}">
                <a16:creationId xmlns:a16="http://schemas.microsoft.com/office/drawing/2014/main" id="{AD9C2229-9A7F-EBB1-FF02-2DD3EBCEBB2D}"/>
              </a:ext>
            </a:extLst>
          </p:cNvPr>
          <p:cNvSpPr>
            <a:spLocks noGrp="1"/>
          </p:cNvSpPr>
          <p:nvPr>
            <p:ph idx="1"/>
          </p:nvPr>
        </p:nvSpPr>
        <p:spPr/>
        <p:txBody>
          <a:bodyPr/>
          <a:lstStyle/>
          <a:p>
            <a:r>
              <a:rPr lang="tr-TR" dirty="0"/>
              <a:t>Yapılan çalışmada her iki YOLO mimarisi de 25 iterasyon çalıştırılmıştır. Her iki model içinde </a:t>
            </a:r>
            <a:r>
              <a:rPr lang="tr-TR" dirty="0" err="1"/>
              <a:t>batch_size</a:t>
            </a:r>
            <a:r>
              <a:rPr lang="tr-TR" dirty="0"/>
              <a:t> değeri 16 olarak seçilmiştir. 25 iterasyon sonrasında modelin eğitimdeki başarısında değişiklik azaldığı için eğitim süreci </a:t>
            </a:r>
            <a:r>
              <a:rPr lang="tr-TR" dirty="0" err="1"/>
              <a:t>tamamlandırılmıştır</a:t>
            </a:r>
            <a:r>
              <a:rPr lang="tr-TR" dirty="0"/>
              <a:t>. Eğitimin başarısı kesinlik, duyarlılık ve ortalama hassasiyet (</a:t>
            </a:r>
            <a:r>
              <a:rPr lang="tr-TR" dirty="0" err="1"/>
              <a:t>mAP</a:t>
            </a:r>
            <a:r>
              <a:rPr lang="tr-TR" dirty="0"/>
              <a:t>) metriklerine göre karşılaştırılmıştır.</a:t>
            </a:r>
          </a:p>
        </p:txBody>
      </p:sp>
    </p:spTree>
    <p:extLst>
      <p:ext uri="{BB962C8B-B14F-4D97-AF65-F5344CB8AC3E}">
        <p14:creationId xmlns:p14="http://schemas.microsoft.com/office/powerpoint/2010/main" val="21273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D7E013-6988-9702-0A24-0E28EC717FB8}"/>
              </a:ext>
            </a:extLst>
          </p:cNvPr>
          <p:cNvSpPr>
            <a:spLocks noGrp="1"/>
          </p:cNvSpPr>
          <p:nvPr>
            <p:ph type="title"/>
          </p:nvPr>
        </p:nvSpPr>
        <p:spPr/>
        <p:txBody>
          <a:bodyPr/>
          <a:lstStyle/>
          <a:p>
            <a:r>
              <a:rPr lang="tr-TR" dirty="0"/>
              <a:t>Makale-3</a:t>
            </a:r>
            <a:br>
              <a:rPr lang="tr-TR" dirty="0"/>
            </a:br>
            <a:r>
              <a:rPr lang="tr-TR" dirty="0"/>
              <a:t>Bulgular</a:t>
            </a:r>
          </a:p>
        </p:txBody>
      </p:sp>
      <p:sp>
        <p:nvSpPr>
          <p:cNvPr id="3" name="İçerik Yer Tutucusu 2">
            <a:extLst>
              <a:ext uri="{FF2B5EF4-FFF2-40B4-BE49-F238E27FC236}">
                <a16:creationId xmlns:a16="http://schemas.microsoft.com/office/drawing/2014/main" id="{7C588A65-93EB-948A-9EDB-774E9E197C2B}"/>
              </a:ext>
            </a:extLst>
          </p:cNvPr>
          <p:cNvSpPr>
            <a:spLocks noGrp="1"/>
          </p:cNvSpPr>
          <p:nvPr>
            <p:ph idx="1"/>
          </p:nvPr>
        </p:nvSpPr>
        <p:spPr/>
        <p:txBody>
          <a:bodyPr/>
          <a:lstStyle/>
          <a:p>
            <a:r>
              <a:rPr lang="tr-TR" dirty="0"/>
              <a:t>YOLOv8 ve YOLOv9'un performans analizi eğitim kayıpları, doğrulama kayıpları, kesinlik ve duyarlılık değerleri, ortalama hassasiyet kriterleri açısından değerlendirilmiştir.</a:t>
            </a:r>
          </a:p>
          <a:p>
            <a:r>
              <a:rPr lang="tr-TR" dirty="0"/>
              <a:t>Eğitim kayıpları açısından bakıldığında; YOLOv8 ve YOLOv9'un eğitim kayıp değeri iterasyon sayısı arttıkça azalma eğilimi göstermektedir. Ancak, YOLOv8'in kayıp eğrileri biraz daha yumuşak olması daha stabil bir eğitim süreci olduğunu göstermektedir. YOLOv9'un eğitim kayıpları başlangıçta daha hızlı bir düşüş göstermektedir ve bu da modelin daha hızlı yakınsadığını işaret etmektedir.</a:t>
            </a:r>
          </a:p>
        </p:txBody>
      </p:sp>
    </p:spTree>
    <p:extLst>
      <p:ext uri="{BB962C8B-B14F-4D97-AF65-F5344CB8AC3E}">
        <p14:creationId xmlns:p14="http://schemas.microsoft.com/office/powerpoint/2010/main" val="467417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90F571-043B-E607-CFFE-689A5F75B81B}"/>
              </a:ext>
            </a:extLst>
          </p:cNvPr>
          <p:cNvSpPr>
            <a:spLocks noGrp="1"/>
          </p:cNvSpPr>
          <p:nvPr>
            <p:ph type="title"/>
          </p:nvPr>
        </p:nvSpPr>
        <p:spPr/>
        <p:txBody>
          <a:bodyPr/>
          <a:lstStyle/>
          <a:p>
            <a:r>
              <a:rPr lang="tr-TR" dirty="0"/>
              <a:t>Makale-3</a:t>
            </a:r>
            <a:br>
              <a:rPr lang="tr-TR" dirty="0"/>
            </a:br>
            <a:r>
              <a:rPr lang="tr-TR" dirty="0"/>
              <a:t>Bulgular</a:t>
            </a:r>
          </a:p>
        </p:txBody>
      </p:sp>
      <p:sp>
        <p:nvSpPr>
          <p:cNvPr id="3" name="İçerik Yer Tutucusu 2">
            <a:extLst>
              <a:ext uri="{FF2B5EF4-FFF2-40B4-BE49-F238E27FC236}">
                <a16:creationId xmlns:a16="http://schemas.microsoft.com/office/drawing/2014/main" id="{B010E65E-2F95-3933-5380-9203DDAF3345}"/>
              </a:ext>
            </a:extLst>
          </p:cNvPr>
          <p:cNvSpPr>
            <a:spLocks noGrp="1"/>
          </p:cNvSpPr>
          <p:nvPr>
            <p:ph idx="1"/>
          </p:nvPr>
        </p:nvSpPr>
        <p:spPr/>
        <p:txBody>
          <a:bodyPr/>
          <a:lstStyle/>
          <a:p>
            <a:r>
              <a:rPr lang="tr-TR" dirty="0"/>
              <a:t>YOLOv8 ve YOLOv9'un doğrulama kayıpları da zamanla azalmakta, ancak eğitim kayıplarına göre daha fazla dalgalanma göstermektedir. YOLOv9'un doğrulama kayıpları sonlarda biraz daha düşük görünmekte, bu da doğrulama setinde daha iyi bir genelleme performansı sergilediğini göstermektedir. Yine de her iki modelde de bir miktar dalgalanma mevcut olduğundan modele ek düzenleme veya veri artırımı uygulanmasının faydalı olabileceği öngörülmektedir.</a:t>
            </a:r>
          </a:p>
        </p:txBody>
      </p:sp>
    </p:spTree>
    <p:extLst>
      <p:ext uri="{BB962C8B-B14F-4D97-AF65-F5344CB8AC3E}">
        <p14:creationId xmlns:p14="http://schemas.microsoft.com/office/powerpoint/2010/main" val="153615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6639D-3155-4ECE-FCE4-B3DB9572A447}"/>
              </a:ext>
            </a:extLst>
          </p:cNvPr>
          <p:cNvSpPr>
            <a:spLocks noGrp="1"/>
          </p:cNvSpPr>
          <p:nvPr>
            <p:ph type="title"/>
          </p:nvPr>
        </p:nvSpPr>
        <p:spPr/>
        <p:txBody>
          <a:bodyPr/>
          <a:lstStyle/>
          <a:p>
            <a:r>
              <a:rPr lang="tr-TR" dirty="0"/>
              <a:t>Makale-3</a:t>
            </a:r>
            <a:br>
              <a:rPr lang="tr-TR" dirty="0"/>
            </a:br>
            <a:r>
              <a:rPr lang="tr-TR" dirty="0"/>
              <a:t>Bulgular</a:t>
            </a:r>
          </a:p>
        </p:txBody>
      </p:sp>
      <p:sp>
        <p:nvSpPr>
          <p:cNvPr id="3" name="İçerik Yer Tutucusu 2">
            <a:extLst>
              <a:ext uri="{FF2B5EF4-FFF2-40B4-BE49-F238E27FC236}">
                <a16:creationId xmlns:a16="http://schemas.microsoft.com/office/drawing/2014/main" id="{4E7B5769-7A57-F2AB-2988-DCD61B2EC6A5}"/>
              </a:ext>
            </a:extLst>
          </p:cNvPr>
          <p:cNvSpPr>
            <a:spLocks noGrp="1"/>
          </p:cNvSpPr>
          <p:nvPr>
            <p:ph idx="1"/>
          </p:nvPr>
        </p:nvSpPr>
        <p:spPr/>
        <p:txBody>
          <a:bodyPr/>
          <a:lstStyle/>
          <a:p>
            <a:r>
              <a:rPr lang="tr-TR" dirty="0"/>
              <a:t>YOLOv9, eğitimin başlarında YOLOv8'e göre biraz daha yüksek kesinlik ve duyarlılık değerlerine ulaşmaktadır. Bu, özellikle bu veri seti için daha iyi bir tespit kapasitesine işaret etmektedir.</a:t>
            </a:r>
          </a:p>
          <a:p>
            <a:r>
              <a:rPr lang="tr-TR" dirty="0"/>
              <a:t>YOLOv8'in duyarlılık değerleri başlangıçta daha düşük, ancak zamanla YOLOv9'un seviyelerine yaklaşmaktadır.</a:t>
            </a:r>
          </a:p>
          <a:p>
            <a:r>
              <a:rPr lang="tr-TR" dirty="0"/>
              <a:t>YOLOv9, YOLOv8'e kıyasla daha yüksek </a:t>
            </a:r>
            <a:r>
              <a:rPr lang="tr-TR" dirty="0" err="1"/>
              <a:t>mAP</a:t>
            </a:r>
            <a:r>
              <a:rPr lang="tr-TR" dirty="0"/>
              <a:t> değerlerine ulaşmakta (özellikle başlangıç iterasyonlarında) bu durum genel tespit performansının daha iyi olduğunu göstermektedir.</a:t>
            </a:r>
          </a:p>
          <a:p>
            <a:endParaRPr lang="tr-TR" dirty="0"/>
          </a:p>
        </p:txBody>
      </p:sp>
    </p:spTree>
    <p:extLst>
      <p:ext uri="{BB962C8B-B14F-4D97-AF65-F5344CB8AC3E}">
        <p14:creationId xmlns:p14="http://schemas.microsoft.com/office/powerpoint/2010/main" val="2235141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69259-0644-A1AB-39EB-393A0997EA47}"/>
              </a:ext>
            </a:extLst>
          </p:cNvPr>
          <p:cNvSpPr>
            <a:spLocks noGrp="1"/>
          </p:cNvSpPr>
          <p:nvPr>
            <p:ph type="title"/>
          </p:nvPr>
        </p:nvSpPr>
        <p:spPr/>
        <p:txBody>
          <a:bodyPr/>
          <a:lstStyle/>
          <a:p>
            <a:r>
              <a:rPr lang="tr-TR" dirty="0"/>
              <a:t>Makale-3</a:t>
            </a:r>
            <a:br>
              <a:rPr lang="tr-TR" dirty="0"/>
            </a:br>
            <a:r>
              <a:rPr lang="tr-TR" dirty="0"/>
              <a:t>Sonuç</a:t>
            </a:r>
          </a:p>
        </p:txBody>
      </p:sp>
      <p:sp>
        <p:nvSpPr>
          <p:cNvPr id="3" name="İçerik Yer Tutucusu 2">
            <a:extLst>
              <a:ext uri="{FF2B5EF4-FFF2-40B4-BE49-F238E27FC236}">
                <a16:creationId xmlns:a16="http://schemas.microsoft.com/office/drawing/2014/main" id="{C723600E-81A5-E25A-4FB7-043496EC3817}"/>
              </a:ext>
            </a:extLst>
          </p:cNvPr>
          <p:cNvSpPr>
            <a:spLocks noGrp="1"/>
          </p:cNvSpPr>
          <p:nvPr>
            <p:ph idx="1"/>
          </p:nvPr>
        </p:nvSpPr>
        <p:spPr/>
        <p:txBody>
          <a:bodyPr/>
          <a:lstStyle/>
          <a:p>
            <a:r>
              <a:rPr lang="tr-TR" dirty="0"/>
              <a:t>İki model, YOLOv8 ve YOLOv9, bu çalışmada gemi tespiti uygulaması için incelenmiştir. Her iki model de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ailesinin üyeleri olup, nesne tespiti ve görüntü segmentasyonu için son teknoloji çözümler sunmaktadır.</a:t>
            </a:r>
          </a:p>
          <a:p>
            <a:r>
              <a:rPr lang="tr-TR" dirty="0"/>
              <a:t>Bulgularda gözlemlenen sonuçlar doğrultusunda YOLOv9, genel olarak </a:t>
            </a:r>
            <a:r>
              <a:rPr lang="tr-TR" dirty="0" err="1"/>
              <a:t>mAP</a:t>
            </a:r>
            <a:r>
              <a:rPr lang="tr-TR" dirty="0"/>
              <a:t> ve duyarlılık açısından YOLOv8’e göre biraz daha iyi performans sergilemektedir.</a:t>
            </a:r>
          </a:p>
          <a:p>
            <a:endParaRPr lang="tr-TR" dirty="0"/>
          </a:p>
        </p:txBody>
      </p:sp>
    </p:spTree>
    <p:extLst>
      <p:ext uri="{BB962C8B-B14F-4D97-AF65-F5344CB8AC3E}">
        <p14:creationId xmlns:p14="http://schemas.microsoft.com/office/powerpoint/2010/main" val="3464222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2A308B-1082-5836-719E-29601708B9A0}"/>
              </a:ext>
            </a:extLst>
          </p:cNvPr>
          <p:cNvSpPr>
            <a:spLocks noGrp="1"/>
          </p:cNvSpPr>
          <p:nvPr>
            <p:ph type="title"/>
          </p:nvPr>
        </p:nvSpPr>
        <p:spPr/>
        <p:txBody>
          <a:bodyPr/>
          <a:lstStyle/>
          <a:p>
            <a:r>
              <a:rPr lang="tr-TR" dirty="0"/>
              <a:t>Makale-3</a:t>
            </a:r>
            <a:br>
              <a:rPr lang="tr-TR" dirty="0"/>
            </a:br>
            <a:r>
              <a:rPr lang="tr-TR" dirty="0"/>
              <a:t>Sonuç</a:t>
            </a:r>
          </a:p>
        </p:txBody>
      </p:sp>
      <p:sp>
        <p:nvSpPr>
          <p:cNvPr id="3" name="İçerik Yer Tutucusu 2">
            <a:extLst>
              <a:ext uri="{FF2B5EF4-FFF2-40B4-BE49-F238E27FC236}">
                <a16:creationId xmlns:a16="http://schemas.microsoft.com/office/drawing/2014/main" id="{1C7A0E88-FA8D-1BD4-E1F7-3411713EDC79}"/>
              </a:ext>
            </a:extLst>
          </p:cNvPr>
          <p:cNvSpPr>
            <a:spLocks noGrp="1"/>
          </p:cNvSpPr>
          <p:nvPr>
            <p:ph idx="1"/>
          </p:nvPr>
        </p:nvSpPr>
        <p:spPr/>
        <p:txBody>
          <a:bodyPr/>
          <a:lstStyle/>
          <a:p>
            <a:r>
              <a:rPr lang="tr-TR" dirty="0"/>
              <a:t>Her iki modelin de gemi tespiti için etkili çözümler sunduğu görülmüştür. Ancak, YOLOv9'un performansı ve verimliliği, onu gemi tespiti uygulaması için özellikle cazip bir seçenek haline getirirken, YOLOv8 daha geniş bir uygulama yelpazesi sunmaktadır.</a:t>
            </a:r>
          </a:p>
        </p:txBody>
      </p:sp>
    </p:spTree>
    <p:extLst>
      <p:ext uri="{BB962C8B-B14F-4D97-AF65-F5344CB8AC3E}">
        <p14:creationId xmlns:p14="http://schemas.microsoft.com/office/powerpoint/2010/main" val="412882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692914-1536-19C5-05C7-9EFE382AD75A}"/>
              </a:ext>
            </a:extLst>
          </p:cNvPr>
          <p:cNvSpPr>
            <a:spLocks noGrp="1"/>
          </p:cNvSpPr>
          <p:nvPr>
            <p:ph type="title"/>
          </p:nvPr>
        </p:nvSpPr>
        <p:spPr/>
        <p:txBody>
          <a:bodyPr/>
          <a:lstStyle/>
          <a:p>
            <a:r>
              <a:rPr lang="tr-TR" dirty="0"/>
              <a:t>Makale-1</a:t>
            </a:r>
            <a:br>
              <a:rPr lang="tr-TR" dirty="0"/>
            </a:br>
            <a:r>
              <a:rPr lang="tr-TR" dirty="0"/>
              <a:t>Giriş</a:t>
            </a:r>
          </a:p>
        </p:txBody>
      </p:sp>
      <p:sp>
        <p:nvSpPr>
          <p:cNvPr id="3" name="İçerik Yer Tutucusu 2">
            <a:extLst>
              <a:ext uri="{FF2B5EF4-FFF2-40B4-BE49-F238E27FC236}">
                <a16:creationId xmlns:a16="http://schemas.microsoft.com/office/drawing/2014/main" id="{D6E0C413-B787-939D-5781-F60578EEE7EC}"/>
              </a:ext>
            </a:extLst>
          </p:cNvPr>
          <p:cNvSpPr>
            <a:spLocks noGrp="1"/>
          </p:cNvSpPr>
          <p:nvPr>
            <p:ph idx="1"/>
          </p:nvPr>
        </p:nvSpPr>
        <p:spPr/>
        <p:txBody>
          <a:bodyPr/>
          <a:lstStyle/>
          <a:p>
            <a:r>
              <a:rPr lang="tr-TR" dirty="0"/>
              <a:t>Birçok çalışma, </a:t>
            </a:r>
            <a:r>
              <a:rPr lang="tr-TR" dirty="0" err="1"/>
              <a:t>konvolüsyonel</a:t>
            </a:r>
            <a:r>
              <a:rPr lang="tr-TR" dirty="0"/>
              <a:t> sinir ağları (CNN'ler) ve tekrarlayan sinir ağları (</a:t>
            </a:r>
            <a:r>
              <a:rPr lang="tr-TR" dirty="0" err="1"/>
              <a:t>RNN'ler</a:t>
            </a:r>
            <a:r>
              <a:rPr lang="tr-TR" dirty="0"/>
              <a:t>) dahil olmak üzere derin öğrenme algoritmaları kullanarak nesne tespiti için uydu verilerinin kullanımını araştırmıştır.</a:t>
            </a:r>
          </a:p>
          <a:p>
            <a:r>
              <a:rPr lang="tr-TR" dirty="0" err="1"/>
              <a:t>Faster</a:t>
            </a:r>
            <a:r>
              <a:rPr lang="tr-TR" dirty="0"/>
              <a:t> R-CNN, nesne algılama için popüler bir derin öğrenme algoritmasıdır ve bilgisayarla görüşü, robotik ve otonom sürüş dahil olmak üzere çeşitli alanlarda yaygın olarak kullanılmaktadır.</a:t>
            </a:r>
          </a:p>
        </p:txBody>
      </p:sp>
    </p:spTree>
    <p:extLst>
      <p:ext uri="{BB962C8B-B14F-4D97-AF65-F5344CB8AC3E}">
        <p14:creationId xmlns:p14="http://schemas.microsoft.com/office/powerpoint/2010/main" val="258715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0340AB-E0B6-AC1D-30D6-C4F0330463AF}"/>
              </a:ext>
            </a:extLst>
          </p:cNvPr>
          <p:cNvSpPr>
            <a:spLocks noGrp="1"/>
          </p:cNvSpPr>
          <p:nvPr>
            <p:ph type="title"/>
          </p:nvPr>
        </p:nvSpPr>
        <p:spPr/>
        <p:txBody>
          <a:bodyPr>
            <a:normAutofit/>
          </a:bodyPr>
          <a:lstStyle/>
          <a:p>
            <a:r>
              <a:rPr lang="tr-TR" dirty="0"/>
              <a:t>Makale-1</a:t>
            </a:r>
            <a:br>
              <a:rPr lang="tr-TR" dirty="0"/>
            </a:br>
            <a:r>
              <a:rPr lang="tr-TR" dirty="0"/>
              <a:t>Giriş</a:t>
            </a:r>
          </a:p>
        </p:txBody>
      </p:sp>
      <p:sp>
        <p:nvSpPr>
          <p:cNvPr id="3" name="İçerik Yer Tutucusu 2">
            <a:extLst>
              <a:ext uri="{FF2B5EF4-FFF2-40B4-BE49-F238E27FC236}">
                <a16:creationId xmlns:a16="http://schemas.microsoft.com/office/drawing/2014/main" id="{530E012F-900E-557E-FC55-31ADC3738009}"/>
              </a:ext>
            </a:extLst>
          </p:cNvPr>
          <p:cNvSpPr>
            <a:spLocks noGrp="1"/>
          </p:cNvSpPr>
          <p:nvPr>
            <p:ph idx="1"/>
          </p:nvPr>
        </p:nvSpPr>
        <p:spPr/>
        <p:txBody>
          <a:bodyPr/>
          <a:lstStyle/>
          <a:p>
            <a:r>
              <a:rPr lang="tr-TR" dirty="0"/>
              <a:t>Bu çalışmada Sentinel-1 VH verileri kullanılarak </a:t>
            </a:r>
            <a:r>
              <a:rPr lang="tr-TR" dirty="0" err="1"/>
              <a:t>Faster</a:t>
            </a:r>
            <a:r>
              <a:rPr lang="tr-TR" dirty="0"/>
              <a:t> R-CNN derin öğrenme mimarisine dayalı bir gemi tespit algoritmasının kullanımı önerilmektedir.</a:t>
            </a:r>
          </a:p>
        </p:txBody>
      </p:sp>
    </p:spTree>
    <p:extLst>
      <p:ext uri="{BB962C8B-B14F-4D97-AF65-F5344CB8AC3E}">
        <p14:creationId xmlns:p14="http://schemas.microsoft.com/office/powerpoint/2010/main" val="72160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DBC905-D77B-EA06-3A0A-45C9B9E57F20}"/>
              </a:ext>
            </a:extLst>
          </p:cNvPr>
          <p:cNvSpPr>
            <a:spLocks noGrp="1"/>
          </p:cNvSpPr>
          <p:nvPr>
            <p:ph type="title"/>
          </p:nvPr>
        </p:nvSpPr>
        <p:spPr/>
        <p:txBody>
          <a:bodyPr/>
          <a:lstStyle/>
          <a:p>
            <a:r>
              <a:rPr lang="tr-TR" dirty="0"/>
              <a:t>Makale-1</a:t>
            </a:r>
            <a:br>
              <a:rPr lang="tr-TR" dirty="0"/>
            </a:br>
            <a:r>
              <a:rPr lang="tr-TR" dirty="0"/>
              <a:t>Veri</a:t>
            </a:r>
          </a:p>
        </p:txBody>
      </p:sp>
      <p:sp>
        <p:nvSpPr>
          <p:cNvPr id="3" name="İçerik Yer Tutucusu 2">
            <a:extLst>
              <a:ext uri="{FF2B5EF4-FFF2-40B4-BE49-F238E27FC236}">
                <a16:creationId xmlns:a16="http://schemas.microsoft.com/office/drawing/2014/main" id="{B5E5343D-A09D-9F35-A011-1D8845EDD212}"/>
              </a:ext>
            </a:extLst>
          </p:cNvPr>
          <p:cNvSpPr>
            <a:spLocks noGrp="1"/>
          </p:cNvSpPr>
          <p:nvPr>
            <p:ph idx="1"/>
          </p:nvPr>
        </p:nvSpPr>
        <p:spPr/>
        <p:txBody>
          <a:bodyPr/>
          <a:lstStyle/>
          <a:p>
            <a:r>
              <a:rPr lang="tr-TR" dirty="0"/>
              <a:t>Sentinel-1, Avrupa Uzay Ajansı (ESA) tarafından yer gözlem uygulamaları için geliştirilmiş bir radar uydu görevidir. Dikey gönderme ve yatay alma (VH) polarizasyonu dahil olmak üzere farklı polarizasyonlara sahip Sentetik Açıklıklı Radar (SAR) verileri sağlar.</a:t>
            </a:r>
          </a:p>
          <a:p>
            <a:r>
              <a:rPr lang="tr-TR" dirty="0"/>
              <a:t>Sentetik Açıklıklı Radar (SAR) görüntüleri, gece ve olumsuz hava koşullarında çalışabilmesi nedeniyle gemi tespiti için yararlı bir araç olarak ortaya çıkmıştır. </a:t>
            </a:r>
          </a:p>
        </p:txBody>
      </p:sp>
    </p:spTree>
    <p:extLst>
      <p:ext uri="{BB962C8B-B14F-4D97-AF65-F5344CB8AC3E}">
        <p14:creationId xmlns:p14="http://schemas.microsoft.com/office/powerpoint/2010/main" val="51227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33254E-F52F-1666-2C4B-D27BB18F31CB}"/>
              </a:ext>
            </a:extLst>
          </p:cNvPr>
          <p:cNvSpPr>
            <a:spLocks noGrp="1"/>
          </p:cNvSpPr>
          <p:nvPr>
            <p:ph type="title"/>
          </p:nvPr>
        </p:nvSpPr>
        <p:spPr/>
        <p:txBody>
          <a:bodyPr/>
          <a:lstStyle/>
          <a:p>
            <a:r>
              <a:rPr lang="tr-TR" dirty="0"/>
              <a:t>Makale-1</a:t>
            </a:r>
            <a:br>
              <a:rPr lang="tr-TR" dirty="0"/>
            </a:br>
            <a:r>
              <a:rPr lang="tr-TR" dirty="0"/>
              <a:t>Yöntem</a:t>
            </a:r>
          </a:p>
        </p:txBody>
      </p:sp>
      <p:sp>
        <p:nvSpPr>
          <p:cNvPr id="3" name="İçerik Yer Tutucusu 2">
            <a:extLst>
              <a:ext uri="{FF2B5EF4-FFF2-40B4-BE49-F238E27FC236}">
                <a16:creationId xmlns:a16="http://schemas.microsoft.com/office/drawing/2014/main" id="{6792A352-DF98-3385-8CB0-BFC81C28C99E}"/>
              </a:ext>
            </a:extLst>
          </p:cNvPr>
          <p:cNvSpPr>
            <a:spLocks noGrp="1"/>
          </p:cNvSpPr>
          <p:nvPr>
            <p:ph idx="1"/>
          </p:nvPr>
        </p:nvSpPr>
        <p:spPr/>
        <p:txBody>
          <a:bodyPr/>
          <a:lstStyle/>
          <a:p>
            <a:r>
              <a:rPr lang="tr-TR" dirty="0" err="1"/>
              <a:t>SARfish</a:t>
            </a:r>
            <a:r>
              <a:rPr lang="tr-TR" dirty="0"/>
              <a:t>, SAR görüntülerini ve </a:t>
            </a:r>
            <a:r>
              <a:rPr lang="tr-TR" dirty="0" err="1"/>
              <a:t>Faster</a:t>
            </a:r>
            <a:r>
              <a:rPr lang="tr-TR" dirty="0"/>
              <a:t> R-CNN algoritmasını kullanan bir gemi algılama algoritmasının açık kaynaklı bir uygulamasını sunmaktadır. </a:t>
            </a:r>
            <a:r>
              <a:rPr lang="tr-TR" dirty="0" err="1"/>
              <a:t>SARfish</a:t>
            </a:r>
            <a:r>
              <a:rPr lang="tr-TR" dirty="0"/>
              <a:t> algoritması, SAR görüntülerinde gemilerin tespit edilmesini ve izlenmesini sağlayarak çeşitli denizcilik uygulamaları için değerli bir araç sunar.</a:t>
            </a:r>
          </a:p>
          <a:p>
            <a:r>
              <a:rPr lang="tr-TR" dirty="0" err="1"/>
              <a:t>SARfish</a:t>
            </a:r>
            <a:r>
              <a:rPr lang="tr-TR" dirty="0"/>
              <a:t> algoritması, gürültü ve benekleri gidermek için SAR görüntülerini önceden işleyerek ve ardından derin sinir ağı kullanarak özellikleri çıkararak çalışır. Daha sonra görüntülerdeki gemileri tespit etmek ve sınıflandırmak için </a:t>
            </a:r>
            <a:r>
              <a:rPr lang="tr-TR" dirty="0" err="1"/>
              <a:t>Faster</a:t>
            </a:r>
            <a:r>
              <a:rPr lang="tr-TR" dirty="0"/>
              <a:t> R-CNN algoritması kullanılır. </a:t>
            </a:r>
          </a:p>
        </p:txBody>
      </p:sp>
    </p:spTree>
    <p:extLst>
      <p:ext uri="{BB962C8B-B14F-4D97-AF65-F5344CB8AC3E}">
        <p14:creationId xmlns:p14="http://schemas.microsoft.com/office/powerpoint/2010/main" val="250007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1A7985-FB5A-7401-B21D-FB1D088853B8}"/>
              </a:ext>
            </a:extLst>
          </p:cNvPr>
          <p:cNvSpPr>
            <a:spLocks noGrp="1"/>
          </p:cNvSpPr>
          <p:nvPr>
            <p:ph type="title"/>
          </p:nvPr>
        </p:nvSpPr>
        <p:spPr/>
        <p:txBody>
          <a:bodyPr/>
          <a:lstStyle/>
          <a:p>
            <a:r>
              <a:rPr lang="tr-TR" dirty="0"/>
              <a:t>Makale-1</a:t>
            </a:r>
            <a:br>
              <a:rPr lang="tr-TR" dirty="0"/>
            </a:br>
            <a:r>
              <a:rPr lang="tr-TR" dirty="0"/>
              <a:t>Bulgular</a:t>
            </a:r>
          </a:p>
        </p:txBody>
      </p:sp>
      <p:sp>
        <p:nvSpPr>
          <p:cNvPr id="3" name="İçerik Yer Tutucusu 2">
            <a:extLst>
              <a:ext uri="{FF2B5EF4-FFF2-40B4-BE49-F238E27FC236}">
                <a16:creationId xmlns:a16="http://schemas.microsoft.com/office/drawing/2014/main" id="{CD11B1DA-839A-8972-E1F5-E7D0E6EE105C}"/>
              </a:ext>
            </a:extLst>
          </p:cNvPr>
          <p:cNvSpPr>
            <a:spLocks noGrp="1"/>
          </p:cNvSpPr>
          <p:nvPr>
            <p:ph idx="1"/>
          </p:nvPr>
        </p:nvSpPr>
        <p:spPr/>
        <p:txBody>
          <a:bodyPr/>
          <a:lstStyle/>
          <a:p>
            <a:r>
              <a:rPr lang="tr-TR" dirty="0" err="1"/>
              <a:t>Faster</a:t>
            </a:r>
            <a:r>
              <a:rPr lang="tr-TR" dirty="0"/>
              <a:t> R-CNN mimarisine dayanan önerilen gemi tespit algoritması Sentinel-1 VH SAR görüntülerine uygulanmış ve çeşitli gemi türlerinin başarılı bir şekilde tespit edilmesiyle sonuçlanmıştır.</a:t>
            </a:r>
          </a:p>
          <a:p>
            <a:r>
              <a:rPr lang="tr-TR" dirty="0"/>
              <a:t>Algoritma, SAR görüntülerindeki gemileri tanımlamak için </a:t>
            </a:r>
            <a:r>
              <a:rPr lang="tr-TR" dirty="0" err="1"/>
              <a:t>konvolüsyonel</a:t>
            </a:r>
            <a:r>
              <a:rPr lang="tr-TR" dirty="0"/>
              <a:t> sinir ağları ve bölge öneri ağlarının bir kombinasyonunu kullanmıştır. </a:t>
            </a:r>
          </a:p>
          <a:p>
            <a:r>
              <a:rPr lang="tr-TR" dirty="0"/>
              <a:t>Önerilen gemi tespit algoritması, Sentinel-1 VH SAR görüntülerinden oluşan test veri kümesi üzerinde %86,11'lik bir genel doğruluk elde etmiştir.</a:t>
            </a:r>
          </a:p>
        </p:txBody>
      </p:sp>
    </p:spTree>
    <p:extLst>
      <p:ext uri="{BB962C8B-B14F-4D97-AF65-F5344CB8AC3E}">
        <p14:creationId xmlns:p14="http://schemas.microsoft.com/office/powerpoint/2010/main" val="263840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92BF20-E230-F3A2-0E91-A0883085A6D9}"/>
              </a:ext>
            </a:extLst>
          </p:cNvPr>
          <p:cNvSpPr>
            <a:spLocks noGrp="1"/>
          </p:cNvSpPr>
          <p:nvPr>
            <p:ph type="title"/>
          </p:nvPr>
        </p:nvSpPr>
        <p:spPr/>
        <p:txBody>
          <a:bodyPr/>
          <a:lstStyle/>
          <a:p>
            <a:r>
              <a:rPr lang="tr-TR" dirty="0"/>
              <a:t>Makale-1</a:t>
            </a:r>
            <a:br>
              <a:rPr lang="tr-TR" dirty="0"/>
            </a:br>
            <a:r>
              <a:rPr lang="tr-TR" dirty="0"/>
              <a:t>Bulgular</a:t>
            </a:r>
          </a:p>
        </p:txBody>
      </p:sp>
      <p:sp>
        <p:nvSpPr>
          <p:cNvPr id="3" name="İçerik Yer Tutucusu 2">
            <a:extLst>
              <a:ext uri="{FF2B5EF4-FFF2-40B4-BE49-F238E27FC236}">
                <a16:creationId xmlns:a16="http://schemas.microsoft.com/office/drawing/2014/main" id="{CA5BF239-D3AF-B6B3-0235-4A800D75D1DD}"/>
              </a:ext>
            </a:extLst>
          </p:cNvPr>
          <p:cNvSpPr>
            <a:spLocks noGrp="1"/>
          </p:cNvSpPr>
          <p:nvPr>
            <p:ph idx="1"/>
          </p:nvPr>
        </p:nvSpPr>
        <p:spPr/>
        <p:txBody>
          <a:bodyPr/>
          <a:lstStyle/>
          <a:p>
            <a:r>
              <a:rPr lang="tr-TR" dirty="0"/>
              <a:t>Algoritma, kargo gemileri, balıkçı tekneleri ve konteyner gemileri dahil olmak üzere farklı boyut ve şekillerdeki gemileri başarıyla tespit etti. </a:t>
            </a:r>
          </a:p>
        </p:txBody>
      </p:sp>
    </p:spTree>
    <p:extLst>
      <p:ext uri="{BB962C8B-B14F-4D97-AF65-F5344CB8AC3E}">
        <p14:creationId xmlns:p14="http://schemas.microsoft.com/office/powerpoint/2010/main" val="33933830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2028</Words>
  <Application>Microsoft Office PowerPoint</Application>
  <PresentationFormat>Geniş ekran</PresentationFormat>
  <Paragraphs>103</Paragraphs>
  <Slides>37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37</vt:i4>
      </vt:variant>
    </vt:vector>
  </HeadingPairs>
  <TitlesOfParts>
    <vt:vector size="41" baseType="lpstr">
      <vt:lpstr>Aptos</vt:lpstr>
      <vt:lpstr>Aptos Display</vt:lpstr>
      <vt:lpstr>Arial</vt:lpstr>
      <vt:lpstr>Office Teması</vt:lpstr>
      <vt:lpstr>Makale Özetleri</vt:lpstr>
      <vt:lpstr>Makale-1</vt:lpstr>
      <vt:lpstr>Makale-1 Giriş</vt:lpstr>
      <vt:lpstr>Makale-1 Giriş</vt:lpstr>
      <vt:lpstr>Makale-1 Giriş</vt:lpstr>
      <vt:lpstr>Makale-1 Veri</vt:lpstr>
      <vt:lpstr>Makale-1 Yöntem</vt:lpstr>
      <vt:lpstr>Makale-1 Bulgular</vt:lpstr>
      <vt:lpstr>Makale-1 Bulgular</vt:lpstr>
      <vt:lpstr>Makale-1 Sonuçlar</vt:lpstr>
      <vt:lpstr>Makale-2</vt:lpstr>
      <vt:lpstr>Makale-2 Giriş</vt:lpstr>
      <vt:lpstr>Makale-2 Giriş</vt:lpstr>
      <vt:lpstr>Makale-2 Giriş</vt:lpstr>
      <vt:lpstr>Makale-2 Giriş</vt:lpstr>
      <vt:lpstr>Makale-2 Materyal ve Yöntem</vt:lpstr>
      <vt:lpstr>Makale-2 Materyal ve Yöntem</vt:lpstr>
      <vt:lpstr>Makale-2 Materyal ve Yöntem</vt:lpstr>
      <vt:lpstr>Makale-2 Materyal ve Yöntem</vt:lpstr>
      <vt:lpstr>Makale-2 Model Eğitimi</vt:lpstr>
      <vt:lpstr>Makale-2 Bulgular</vt:lpstr>
      <vt:lpstr>Makale-2 Bulgular</vt:lpstr>
      <vt:lpstr>Makale-2 Sonuç</vt:lpstr>
      <vt:lpstr>Makale-3</vt:lpstr>
      <vt:lpstr>Makale-3 Giriş</vt:lpstr>
      <vt:lpstr>Makale-3 Giriş</vt:lpstr>
      <vt:lpstr>Makale-3 Giriş</vt:lpstr>
      <vt:lpstr>Makale-3 Materyal ve Metot</vt:lpstr>
      <vt:lpstr>Makale-3 Materyal ve Metot</vt:lpstr>
      <vt:lpstr>Makale-3 Materyal ve Metot</vt:lpstr>
      <vt:lpstr>Makale-3 Materyal ve Metot</vt:lpstr>
      <vt:lpstr>Makale-3 Bulgular</vt:lpstr>
      <vt:lpstr>Makale-3 Bulgular</vt:lpstr>
      <vt:lpstr>Makale-3 Bulgular</vt:lpstr>
      <vt:lpstr>Makale-3 Bulgular</vt:lpstr>
      <vt:lpstr>Makale-3 Sonuç</vt:lpstr>
      <vt:lpstr>Makale-3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EFE KAGAN DURUKOGLU</dc:creator>
  <cp:lastModifiedBy>EFE KAGAN DURUKOGLU</cp:lastModifiedBy>
  <cp:revision>3</cp:revision>
  <dcterms:created xsi:type="dcterms:W3CDTF">2025-03-02T17:06:10Z</dcterms:created>
  <dcterms:modified xsi:type="dcterms:W3CDTF">2025-03-02T18:37:51Z</dcterms:modified>
</cp:coreProperties>
</file>