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1" i="0">
                <a:solidFill>
                  <a:srgbClr val="FF89A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DFD5D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rgbClr val="FF89A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DFD5D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rgbClr val="FF89A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rgbClr val="FF89A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7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3865" y="151764"/>
            <a:ext cx="8091804" cy="8479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1" i="0">
                <a:solidFill>
                  <a:srgbClr val="FF89A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7240" y="3349847"/>
            <a:ext cx="5991225" cy="2476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DFD5D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0365" y="1195387"/>
            <a:ext cx="532447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50" dirty="0"/>
              <a:t>Bilet</a:t>
            </a:r>
            <a:r>
              <a:rPr sz="4200" spc="-145" dirty="0"/>
              <a:t> </a:t>
            </a:r>
            <a:r>
              <a:rPr sz="4200" spc="125" dirty="0"/>
              <a:t>Satış</a:t>
            </a:r>
            <a:r>
              <a:rPr sz="4200" spc="-90" dirty="0"/>
              <a:t> </a:t>
            </a:r>
            <a:r>
              <a:rPr sz="4200" spc="-10" dirty="0"/>
              <a:t>Otomasyonu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4723765" y="3080702"/>
            <a:ext cx="6460490" cy="548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spc="90" dirty="0">
                <a:solidFill>
                  <a:srgbClr val="DFD5DE"/>
                </a:solidFill>
                <a:latin typeface="Calibri"/>
                <a:cs typeface="Calibri"/>
              </a:rPr>
              <a:t>Bu</a:t>
            </a:r>
            <a:r>
              <a:rPr sz="1800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800" spc="70" dirty="0">
                <a:solidFill>
                  <a:srgbClr val="DFD5DE"/>
                </a:solidFill>
                <a:latin typeface="Calibri"/>
                <a:cs typeface="Calibri"/>
              </a:rPr>
              <a:t>sunum,</a:t>
            </a:r>
            <a:r>
              <a:rPr sz="1800" spc="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FD5DE"/>
                </a:solidFill>
                <a:latin typeface="Calibri"/>
                <a:cs typeface="Calibri"/>
              </a:rPr>
              <a:t>Java</a:t>
            </a:r>
            <a:r>
              <a:rPr sz="1800" spc="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800" spc="-80" dirty="0">
                <a:solidFill>
                  <a:srgbClr val="DFD5DE"/>
                </a:solidFill>
                <a:latin typeface="Calibri"/>
                <a:cs typeface="Calibri"/>
              </a:rPr>
              <a:t>&amp;</a:t>
            </a:r>
            <a:r>
              <a:rPr sz="1800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800" spc="50" dirty="0">
                <a:solidFill>
                  <a:srgbClr val="DFD5DE"/>
                </a:solidFill>
                <a:latin typeface="Calibri"/>
                <a:cs typeface="Calibri"/>
              </a:rPr>
              <a:t>Swing </a:t>
            </a:r>
            <a:r>
              <a:rPr sz="1800" dirty="0">
                <a:solidFill>
                  <a:srgbClr val="DFD5DE"/>
                </a:solidFill>
                <a:latin typeface="Calibri"/>
                <a:cs typeface="Calibri"/>
              </a:rPr>
              <a:t>tabanlı</a:t>
            </a:r>
            <a:r>
              <a:rPr sz="1800" spc="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FD5DE"/>
                </a:solidFill>
                <a:latin typeface="Calibri"/>
                <a:cs typeface="Calibri"/>
              </a:rPr>
              <a:t>bir</a:t>
            </a:r>
            <a:r>
              <a:rPr sz="1800" spc="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DFD5DE"/>
                </a:solidFill>
                <a:latin typeface="Calibri"/>
                <a:cs typeface="Calibri"/>
              </a:rPr>
              <a:t>bilet</a:t>
            </a:r>
            <a:r>
              <a:rPr sz="1800" spc="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800" spc="85" dirty="0">
                <a:solidFill>
                  <a:srgbClr val="DFD5DE"/>
                </a:solidFill>
                <a:latin typeface="Calibri"/>
                <a:cs typeface="Calibri"/>
              </a:rPr>
              <a:t>satış</a:t>
            </a:r>
            <a:r>
              <a:rPr sz="18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800" spc="45" dirty="0">
                <a:solidFill>
                  <a:srgbClr val="DFD5DE"/>
                </a:solidFill>
                <a:latin typeface="Calibri"/>
                <a:cs typeface="Calibri"/>
              </a:rPr>
              <a:t>otomasyon</a:t>
            </a:r>
            <a:r>
              <a:rPr sz="18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DFD5DE"/>
                </a:solidFill>
                <a:latin typeface="Calibri"/>
                <a:cs typeface="Calibri"/>
              </a:rPr>
              <a:t>projesini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5"/>
              </a:lnSpc>
            </a:pPr>
            <a:r>
              <a:rPr sz="1800" spc="-10" dirty="0">
                <a:solidFill>
                  <a:srgbClr val="DFD5DE"/>
                </a:solidFill>
                <a:latin typeface="Calibri"/>
                <a:cs typeface="Calibri"/>
              </a:rPr>
              <a:t>tanıtacaktır.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075" y="495300"/>
            <a:ext cx="4610100" cy="2762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>
                <a:latin typeface="Microsoft JhengHei"/>
                <a:cs typeface="Microsoft JhengHei"/>
              </a:rPr>
              <a:t>Giri</a:t>
            </a:r>
            <a:r>
              <a:rPr spc="-65" dirty="0"/>
              <a:t>ş</a:t>
            </a:r>
            <a:r>
              <a:rPr spc="-165" dirty="0"/>
              <a:t> </a:t>
            </a:r>
            <a:r>
              <a:rPr spc="-80" dirty="0">
                <a:latin typeface="Microsoft JhengHei"/>
                <a:cs typeface="Microsoft JhengHei"/>
              </a:rPr>
              <a:t>Kısmı</a:t>
            </a:r>
            <a:r>
              <a:rPr spc="-215" dirty="0">
                <a:latin typeface="Microsoft JhengHei"/>
                <a:cs typeface="Microsoft JhengHei"/>
              </a:rPr>
              <a:t> </a:t>
            </a:r>
            <a:r>
              <a:rPr spc="-25" dirty="0">
                <a:latin typeface="Microsoft JhengHei"/>
                <a:cs typeface="Microsoft JhengHei"/>
              </a:rPr>
              <a:t>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02504" y="1121600"/>
            <a:ext cx="6254115" cy="770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3700"/>
              </a:lnSpc>
              <a:spcBef>
                <a:spcPts val="95"/>
              </a:spcBef>
            </a:pP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login</a:t>
            </a:r>
            <a:r>
              <a:rPr sz="1700" spc="-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metodu</a:t>
            </a:r>
            <a:r>
              <a:rPr sz="17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ile</a:t>
            </a:r>
            <a:r>
              <a:rPr sz="1700" spc="-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ve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database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package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içinde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olan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userDB</a:t>
            </a:r>
            <a:r>
              <a:rPr sz="1700" spc="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içinde</a:t>
            </a:r>
            <a:r>
              <a:rPr sz="1700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olan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login</a:t>
            </a:r>
            <a:r>
              <a:rPr sz="1700" spc="-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metodu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çağıralarak</a:t>
            </a:r>
            <a:r>
              <a:rPr sz="17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kullanıcının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kayıt</a:t>
            </a:r>
            <a:r>
              <a:rPr sz="1700" spc="-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işlemi</a:t>
            </a:r>
            <a:r>
              <a:rPr sz="1700" spc="-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gerçekleştirilir.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62627" y="2436403"/>
            <a:ext cx="7096125" cy="71120"/>
            <a:chOff x="4762627" y="2436403"/>
            <a:chExt cx="7096125" cy="71120"/>
          </a:xfrm>
        </p:grpSpPr>
        <p:sp>
          <p:nvSpPr>
            <p:cNvPr id="5" name="object 5"/>
            <p:cNvSpPr/>
            <p:nvPr/>
          </p:nvSpPr>
          <p:spPr>
            <a:xfrm>
              <a:off x="4772152" y="2445928"/>
              <a:ext cx="7077075" cy="52069"/>
            </a:xfrm>
            <a:custGeom>
              <a:avLst/>
              <a:gdLst/>
              <a:ahLst/>
              <a:cxnLst/>
              <a:rect l="l" t="t" r="r" b="b"/>
              <a:pathLst>
                <a:path w="7077075" h="52069">
                  <a:moveTo>
                    <a:pt x="7076948" y="0"/>
                  </a:moveTo>
                  <a:lnTo>
                    <a:pt x="0" y="0"/>
                  </a:lnTo>
                  <a:lnTo>
                    <a:pt x="0" y="51526"/>
                  </a:lnTo>
                  <a:lnTo>
                    <a:pt x="7076948" y="51526"/>
                  </a:lnTo>
                  <a:lnTo>
                    <a:pt x="7076948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72152" y="2445928"/>
              <a:ext cx="7077075" cy="52069"/>
            </a:xfrm>
            <a:custGeom>
              <a:avLst/>
              <a:gdLst/>
              <a:ahLst/>
              <a:cxnLst/>
              <a:rect l="l" t="t" r="r" b="b"/>
              <a:pathLst>
                <a:path w="7077075" h="52069">
                  <a:moveTo>
                    <a:pt x="0" y="51526"/>
                  </a:moveTo>
                  <a:lnTo>
                    <a:pt x="7076948" y="51526"/>
                  </a:lnTo>
                  <a:lnTo>
                    <a:pt x="7076948" y="0"/>
                  </a:lnTo>
                  <a:lnTo>
                    <a:pt x="0" y="0"/>
                  </a:lnTo>
                  <a:lnTo>
                    <a:pt x="0" y="51526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704207" y="3884203"/>
            <a:ext cx="7089140" cy="71120"/>
            <a:chOff x="4704207" y="3884203"/>
            <a:chExt cx="7089140" cy="71120"/>
          </a:xfrm>
        </p:grpSpPr>
        <p:sp>
          <p:nvSpPr>
            <p:cNvPr id="8" name="object 8"/>
            <p:cNvSpPr/>
            <p:nvPr/>
          </p:nvSpPr>
          <p:spPr>
            <a:xfrm>
              <a:off x="4713732" y="3893728"/>
              <a:ext cx="7070090" cy="52069"/>
            </a:xfrm>
            <a:custGeom>
              <a:avLst/>
              <a:gdLst/>
              <a:ahLst/>
              <a:cxnLst/>
              <a:rect l="l" t="t" r="r" b="b"/>
              <a:pathLst>
                <a:path w="7070090" h="52070">
                  <a:moveTo>
                    <a:pt x="7069963" y="0"/>
                  </a:moveTo>
                  <a:lnTo>
                    <a:pt x="0" y="0"/>
                  </a:lnTo>
                  <a:lnTo>
                    <a:pt x="0" y="51526"/>
                  </a:lnTo>
                  <a:lnTo>
                    <a:pt x="7069963" y="51526"/>
                  </a:lnTo>
                  <a:lnTo>
                    <a:pt x="7069963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13732" y="3893728"/>
              <a:ext cx="7070090" cy="52069"/>
            </a:xfrm>
            <a:custGeom>
              <a:avLst/>
              <a:gdLst/>
              <a:ahLst/>
              <a:cxnLst/>
              <a:rect l="l" t="t" r="r" b="b"/>
              <a:pathLst>
                <a:path w="7070090" h="52070">
                  <a:moveTo>
                    <a:pt x="0" y="51526"/>
                  </a:moveTo>
                  <a:lnTo>
                    <a:pt x="7069963" y="51526"/>
                  </a:lnTo>
                  <a:lnTo>
                    <a:pt x="7069963" y="0"/>
                  </a:lnTo>
                  <a:lnTo>
                    <a:pt x="0" y="0"/>
                  </a:lnTo>
                  <a:lnTo>
                    <a:pt x="0" y="51526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25" y="1257300"/>
            <a:ext cx="4133850" cy="469582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704207" y="5065303"/>
            <a:ext cx="7089140" cy="71120"/>
            <a:chOff x="4704207" y="5065303"/>
            <a:chExt cx="7089140" cy="71120"/>
          </a:xfrm>
        </p:grpSpPr>
        <p:sp>
          <p:nvSpPr>
            <p:cNvPr id="12" name="object 12"/>
            <p:cNvSpPr/>
            <p:nvPr/>
          </p:nvSpPr>
          <p:spPr>
            <a:xfrm>
              <a:off x="4713732" y="5074828"/>
              <a:ext cx="7070090" cy="52069"/>
            </a:xfrm>
            <a:custGeom>
              <a:avLst/>
              <a:gdLst/>
              <a:ahLst/>
              <a:cxnLst/>
              <a:rect l="l" t="t" r="r" b="b"/>
              <a:pathLst>
                <a:path w="7070090" h="52070">
                  <a:moveTo>
                    <a:pt x="7069963" y="0"/>
                  </a:moveTo>
                  <a:lnTo>
                    <a:pt x="0" y="0"/>
                  </a:lnTo>
                  <a:lnTo>
                    <a:pt x="0" y="51526"/>
                  </a:lnTo>
                  <a:lnTo>
                    <a:pt x="7069963" y="51526"/>
                  </a:lnTo>
                  <a:lnTo>
                    <a:pt x="7069963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13732" y="5074828"/>
              <a:ext cx="7070090" cy="52069"/>
            </a:xfrm>
            <a:custGeom>
              <a:avLst/>
              <a:gdLst/>
              <a:ahLst/>
              <a:cxnLst/>
              <a:rect l="l" t="t" r="r" b="b"/>
              <a:pathLst>
                <a:path w="7070090" h="52070">
                  <a:moveTo>
                    <a:pt x="0" y="51526"/>
                  </a:moveTo>
                  <a:lnTo>
                    <a:pt x="7069963" y="51526"/>
                  </a:lnTo>
                  <a:lnTo>
                    <a:pt x="7069963" y="0"/>
                  </a:lnTo>
                  <a:lnTo>
                    <a:pt x="0" y="0"/>
                  </a:lnTo>
                  <a:lnTo>
                    <a:pt x="0" y="51526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93869" y="2630741"/>
            <a:ext cx="6200775" cy="34664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0955" marR="41275">
              <a:lnSpc>
                <a:spcPct val="141700"/>
              </a:lnSpc>
              <a:spcBef>
                <a:spcPts val="130"/>
              </a:spcBef>
            </a:pP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Eğer</a:t>
            </a:r>
            <a:r>
              <a:rPr sz="1700" spc="7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kullanıcı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kullanıcı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adı</a:t>
            </a:r>
            <a:r>
              <a:rPr sz="1700" spc="7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kısmını</a:t>
            </a:r>
            <a:r>
              <a:rPr sz="1700" spc="7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veya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şifre</a:t>
            </a:r>
            <a:r>
              <a:rPr sz="1700" spc="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kısmını</a:t>
            </a:r>
            <a:r>
              <a:rPr sz="1700" spc="9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doldurmadıysa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alanları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doldurması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hakkında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mesaj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ekrana</a:t>
            </a:r>
            <a:r>
              <a:rPr sz="1700" spc="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çıkar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bunuda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showError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metodu</a:t>
            </a:r>
            <a:r>
              <a:rPr sz="1700" spc="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sayesinde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ilgili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hata</a:t>
            </a:r>
            <a:r>
              <a:rPr sz="1700" spc="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ekrana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çıkar.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0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Kullanıcı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şifresini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yanlış</a:t>
            </a:r>
            <a:r>
              <a:rPr sz="17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girerse</a:t>
            </a:r>
            <a:r>
              <a:rPr sz="1700" spc="7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showError</a:t>
            </a:r>
            <a:r>
              <a:rPr sz="1700" spc="1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metoduyla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DFD5DE"/>
                </a:solidFill>
                <a:latin typeface="Calibri"/>
                <a:cs typeface="Calibri"/>
              </a:rPr>
              <a:t>bu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hata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ekrana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yansır.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00"/>
              </a:spcBef>
            </a:pPr>
            <a:endParaRPr sz="1700">
              <a:latin typeface="Calibri"/>
              <a:cs typeface="Calibri"/>
            </a:endParaRPr>
          </a:p>
          <a:p>
            <a:pPr marL="20955" marR="126364">
              <a:lnSpc>
                <a:spcPct val="143500"/>
              </a:lnSpc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Kullanıcı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her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şeyini</a:t>
            </a:r>
            <a:r>
              <a:rPr sz="1700" spc="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doğru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girer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ise</a:t>
            </a:r>
            <a:r>
              <a:rPr sz="1700" spc="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rollüne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göre sayfaya</a:t>
            </a:r>
            <a:r>
              <a:rPr sz="1700" spc="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yönlendirilir.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Instanceof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kullanılarak</a:t>
            </a:r>
            <a:r>
              <a:rPr sz="1700" spc="9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yapılmıştır.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865" y="151764"/>
            <a:ext cx="3481070" cy="735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>
                <a:latin typeface="Microsoft JhengHei"/>
                <a:cs typeface="Microsoft JhengHei"/>
              </a:rPr>
              <a:t>Giri</a:t>
            </a:r>
            <a:r>
              <a:rPr spc="-65" dirty="0"/>
              <a:t>ş</a:t>
            </a:r>
            <a:r>
              <a:rPr spc="-165" dirty="0"/>
              <a:t> </a:t>
            </a:r>
            <a:r>
              <a:rPr spc="-80" dirty="0">
                <a:latin typeface="Microsoft JhengHei"/>
                <a:cs typeface="Microsoft JhengHei"/>
              </a:rPr>
              <a:t>Kısmı</a:t>
            </a:r>
            <a:r>
              <a:rPr spc="-215" dirty="0">
                <a:latin typeface="Microsoft JhengHei"/>
                <a:cs typeface="Microsoft JhengHei"/>
              </a:rPr>
              <a:t> </a:t>
            </a:r>
            <a:r>
              <a:rPr spc="-30" dirty="0">
                <a:latin typeface="Microsoft JhengHei"/>
                <a:cs typeface="Microsoft JhengHei"/>
              </a:rPr>
              <a:t>III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80609" y="1959038"/>
            <a:ext cx="576135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ShowError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metodu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ilgili</a:t>
            </a:r>
            <a:r>
              <a:rPr sz="1700" spc="-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hatanın gözükmesini</a:t>
            </a:r>
            <a:r>
              <a:rPr sz="1700" spc="-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sağlayan</a:t>
            </a:r>
            <a:r>
              <a:rPr sz="1700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metottur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1395" y="3507325"/>
            <a:ext cx="6243955" cy="76898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Şifresini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veya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hesabı</a:t>
            </a:r>
            <a:r>
              <a:rPr sz="1700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olmayan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kişilerin</a:t>
            </a:r>
            <a:r>
              <a:rPr sz="1700" spc="8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yazıların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üstüne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tıkladıklarında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ilgili</a:t>
            </a:r>
            <a:r>
              <a:rPr sz="1700" spc="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sayfaya</a:t>
            </a:r>
            <a:r>
              <a:rPr sz="1700" spc="7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yönlendirilmesini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35" dirty="0">
                <a:solidFill>
                  <a:srgbClr val="DFD5DE"/>
                </a:solidFill>
                <a:latin typeface="Calibri"/>
                <a:cs typeface="Calibri"/>
              </a:rPr>
              <a:t>sağlar.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62627" y="2436403"/>
            <a:ext cx="7096125" cy="71120"/>
            <a:chOff x="4762627" y="2436403"/>
            <a:chExt cx="7096125" cy="71120"/>
          </a:xfrm>
        </p:grpSpPr>
        <p:sp>
          <p:nvSpPr>
            <p:cNvPr id="6" name="object 6"/>
            <p:cNvSpPr/>
            <p:nvPr/>
          </p:nvSpPr>
          <p:spPr>
            <a:xfrm>
              <a:off x="4772152" y="2445928"/>
              <a:ext cx="7077075" cy="52069"/>
            </a:xfrm>
            <a:custGeom>
              <a:avLst/>
              <a:gdLst/>
              <a:ahLst/>
              <a:cxnLst/>
              <a:rect l="l" t="t" r="r" b="b"/>
              <a:pathLst>
                <a:path w="7077075" h="52069">
                  <a:moveTo>
                    <a:pt x="7076948" y="0"/>
                  </a:moveTo>
                  <a:lnTo>
                    <a:pt x="0" y="0"/>
                  </a:lnTo>
                  <a:lnTo>
                    <a:pt x="0" y="51526"/>
                  </a:lnTo>
                  <a:lnTo>
                    <a:pt x="7076948" y="51526"/>
                  </a:lnTo>
                  <a:lnTo>
                    <a:pt x="7076948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72152" y="2445928"/>
              <a:ext cx="7077075" cy="52069"/>
            </a:xfrm>
            <a:custGeom>
              <a:avLst/>
              <a:gdLst/>
              <a:ahLst/>
              <a:cxnLst/>
              <a:rect l="l" t="t" r="r" b="b"/>
              <a:pathLst>
                <a:path w="7077075" h="52069">
                  <a:moveTo>
                    <a:pt x="0" y="51526"/>
                  </a:moveTo>
                  <a:lnTo>
                    <a:pt x="7076948" y="51526"/>
                  </a:lnTo>
                  <a:lnTo>
                    <a:pt x="7076948" y="0"/>
                  </a:lnTo>
                  <a:lnTo>
                    <a:pt x="0" y="0"/>
                  </a:lnTo>
                  <a:lnTo>
                    <a:pt x="0" y="51526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552575"/>
            <a:ext cx="3400425" cy="10858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325" y="3171825"/>
            <a:ext cx="4067175" cy="3343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>
                <a:latin typeface="Microsoft JhengHei"/>
                <a:cs typeface="Microsoft JhengHei"/>
              </a:rPr>
              <a:t>Kayıt</a:t>
            </a:r>
            <a:r>
              <a:rPr spc="-175" dirty="0">
                <a:latin typeface="Microsoft JhengHei"/>
                <a:cs typeface="Microsoft JhengHei"/>
              </a:rPr>
              <a:t> </a:t>
            </a:r>
            <a:r>
              <a:rPr spc="-85" dirty="0">
                <a:latin typeface="Microsoft JhengHei"/>
                <a:cs typeface="Microsoft JhengHei"/>
              </a:rPr>
              <a:t>Kısmı</a:t>
            </a:r>
            <a:r>
              <a:rPr spc="-195" dirty="0">
                <a:latin typeface="Microsoft JhengHei"/>
                <a:cs typeface="Microsoft JhengHei"/>
              </a:rPr>
              <a:t> </a:t>
            </a:r>
            <a:r>
              <a:rPr spc="-50" dirty="0">
                <a:latin typeface="Microsoft JhengHei"/>
                <a:cs typeface="Microsoft JhengHei"/>
              </a:rPr>
              <a:t>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495425"/>
            <a:ext cx="3333750" cy="4114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21251" y="2162238"/>
            <a:ext cx="5803265" cy="19837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3600"/>
              </a:lnSpc>
              <a:spcBef>
                <a:spcPts val="95"/>
              </a:spcBef>
            </a:pP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Kayıt</a:t>
            </a:r>
            <a:r>
              <a:rPr sz="1700" spc="-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olma</a:t>
            </a:r>
            <a:r>
              <a:rPr sz="17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menüsüdür</a:t>
            </a:r>
            <a:r>
              <a:rPr sz="1700" spc="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kullanıcı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burada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gerekli</a:t>
            </a:r>
            <a:r>
              <a:rPr sz="17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bilgilerini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girmesi istenir.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25"/>
              </a:spcBef>
            </a:pPr>
            <a:endParaRPr sz="1700">
              <a:latin typeface="Calibri"/>
              <a:cs typeface="Calibri"/>
            </a:endParaRPr>
          </a:p>
          <a:p>
            <a:pPr marL="12700" marR="195580">
              <a:lnSpc>
                <a:spcPct val="143500"/>
              </a:lnSpc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Kullanıcının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hesabı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 varsa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"Zaten</a:t>
            </a:r>
            <a:r>
              <a:rPr sz="1700" spc="114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hesabınız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var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mı?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Giriş</a:t>
            </a:r>
            <a:r>
              <a:rPr sz="1700" spc="1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yapın" 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yazısına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tıklayarak</a:t>
            </a:r>
            <a:r>
              <a:rPr sz="1700" spc="8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giriş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ekranına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yönlendirilir.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57827" y="3026953"/>
            <a:ext cx="7096125" cy="71120"/>
            <a:chOff x="4457827" y="3026953"/>
            <a:chExt cx="7096125" cy="71120"/>
          </a:xfrm>
        </p:grpSpPr>
        <p:sp>
          <p:nvSpPr>
            <p:cNvPr id="6" name="object 6"/>
            <p:cNvSpPr/>
            <p:nvPr/>
          </p:nvSpPr>
          <p:spPr>
            <a:xfrm>
              <a:off x="4467352" y="3036478"/>
              <a:ext cx="7077075" cy="52069"/>
            </a:xfrm>
            <a:custGeom>
              <a:avLst/>
              <a:gdLst/>
              <a:ahLst/>
              <a:cxnLst/>
              <a:rect l="l" t="t" r="r" b="b"/>
              <a:pathLst>
                <a:path w="7077075" h="52069">
                  <a:moveTo>
                    <a:pt x="7076948" y="0"/>
                  </a:moveTo>
                  <a:lnTo>
                    <a:pt x="0" y="0"/>
                  </a:lnTo>
                  <a:lnTo>
                    <a:pt x="0" y="51526"/>
                  </a:lnTo>
                  <a:lnTo>
                    <a:pt x="7076948" y="51526"/>
                  </a:lnTo>
                  <a:lnTo>
                    <a:pt x="7076948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67352" y="3036478"/>
              <a:ext cx="7077075" cy="52069"/>
            </a:xfrm>
            <a:custGeom>
              <a:avLst/>
              <a:gdLst/>
              <a:ahLst/>
              <a:cxnLst/>
              <a:rect l="l" t="t" r="r" b="b"/>
              <a:pathLst>
                <a:path w="7077075" h="52069">
                  <a:moveTo>
                    <a:pt x="0" y="51526"/>
                  </a:moveTo>
                  <a:lnTo>
                    <a:pt x="7076948" y="51526"/>
                  </a:lnTo>
                  <a:lnTo>
                    <a:pt x="7076948" y="0"/>
                  </a:lnTo>
                  <a:lnTo>
                    <a:pt x="0" y="0"/>
                  </a:lnTo>
                  <a:lnTo>
                    <a:pt x="0" y="51526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>
                <a:latin typeface="Microsoft JhengHei"/>
                <a:cs typeface="Microsoft JhengHei"/>
              </a:rPr>
              <a:t>Kayıt</a:t>
            </a:r>
            <a:r>
              <a:rPr spc="-175" dirty="0">
                <a:latin typeface="Microsoft JhengHei"/>
                <a:cs typeface="Microsoft JhengHei"/>
              </a:rPr>
              <a:t> </a:t>
            </a:r>
            <a:r>
              <a:rPr spc="-85" dirty="0">
                <a:latin typeface="Microsoft JhengHei"/>
                <a:cs typeface="Microsoft JhengHei"/>
              </a:rPr>
              <a:t>Kısmı</a:t>
            </a:r>
            <a:r>
              <a:rPr spc="-195" dirty="0">
                <a:latin typeface="Microsoft JhengHei"/>
                <a:cs typeface="Microsoft JhengHei"/>
              </a:rPr>
              <a:t> </a:t>
            </a:r>
            <a:r>
              <a:rPr spc="-25" dirty="0">
                <a:latin typeface="Microsoft JhengHei"/>
                <a:cs typeface="Microsoft JhengHei"/>
              </a:rPr>
              <a:t>II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1390650"/>
            <a:ext cx="3629025" cy="48196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64075" y="2188273"/>
            <a:ext cx="6129020" cy="2278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41800"/>
              </a:lnSpc>
              <a:spcBef>
                <a:spcPts val="130"/>
              </a:spcBef>
            </a:pP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Register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metodu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ile</a:t>
            </a:r>
            <a:r>
              <a:rPr sz="1700" spc="-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kullanıcı 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database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kayıt</a:t>
            </a:r>
            <a:r>
              <a:rPr sz="1700" spc="-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edilir.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Bunu</a:t>
            </a:r>
            <a:r>
              <a:rPr sz="1700" spc="-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40" dirty="0">
                <a:solidFill>
                  <a:srgbClr val="DFD5DE"/>
                </a:solidFill>
                <a:latin typeface="Calibri"/>
                <a:cs typeface="Calibri"/>
              </a:rPr>
              <a:t>sağlayanda 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database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package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altında</a:t>
            </a:r>
            <a:r>
              <a:rPr sz="17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olan</a:t>
            </a:r>
            <a:r>
              <a:rPr sz="1700" spc="-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userDB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 sınfının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"register"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(kayıt</a:t>
            </a:r>
            <a:r>
              <a:rPr sz="1700" spc="-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et)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metoduyla</a:t>
            </a:r>
            <a:r>
              <a:rPr sz="1700" spc="1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yapılır.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80"/>
              </a:spcBef>
            </a:pPr>
            <a:endParaRPr sz="1700">
              <a:latin typeface="Calibri"/>
              <a:cs typeface="Calibri"/>
            </a:endParaRPr>
          </a:p>
          <a:p>
            <a:pPr marL="20955">
              <a:lnSpc>
                <a:spcPct val="100000"/>
              </a:lnSpc>
            </a:pP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Eğer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kullanıcı</a:t>
            </a:r>
            <a:r>
              <a:rPr sz="17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adı</a:t>
            </a:r>
            <a:r>
              <a:rPr sz="17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veya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e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posta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adresi</a:t>
            </a:r>
            <a:r>
              <a:rPr sz="1700" spc="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veritabın'da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varsa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kayıt</a:t>
            </a:r>
            <a:r>
              <a:rPr sz="1700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etme</a:t>
            </a:r>
            <a:endParaRPr sz="1700">
              <a:latin typeface="Calibri"/>
              <a:cs typeface="Calibri"/>
            </a:endParaRPr>
          </a:p>
          <a:p>
            <a:pPr marL="20955">
              <a:lnSpc>
                <a:spcPct val="100000"/>
              </a:lnSpc>
              <a:spcBef>
                <a:spcPts val="890"/>
              </a:spcBef>
            </a:pP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işlemi</a:t>
            </a:r>
            <a:r>
              <a:rPr sz="1700" spc="-114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35" dirty="0">
                <a:solidFill>
                  <a:srgbClr val="DFD5DE"/>
                </a:solidFill>
                <a:latin typeface="Calibri"/>
                <a:cs typeface="Calibri"/>
              </a:rPr>
              <a:t>gerçekleşmez.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37532" y="3503203"/>
            <a:ext cx="7089140" cy="71120"/>
            <a:chOff x="4637532" y="3503203"/>
            <a:chExt cx="7089140" cy="71120"/>
          </a:xfrm>
        </p:grpSpPr>
        <p:sp>
          <p:nvSpPr>
            <p:cNvPr id="6" name="object 6"/>
            <p:cNvSpPr/>
            <p:nvPr/>
          </p:nvSpPr>
          <p:spPr>
            <a:xfrm>
              <a:off x="4647057" y="3512728"/>
              <a:ext cx="7070090" cy="52069"/>
            </a:xfrm>
            <a:custGeom>
              <a:avLst/>
              <a:gdLst/>
              <a:ahLst/>
              <a:cxnLst/>
              <a:rect l="l" t="t" r="r" b="b"/>
              <a:pathLst>
                <a:path w="7070090" h="52070">
                  <a:moveTo>
                    <a:pt x="7069963" y="0"/>
                  </a:moveTo>
                  <a:lnTo>
                    <a:pt x="0" y="0"/>
                  </a:lnTo>
                  <a:lnTo>
                    <a:pt x="0" y="51526"/>
                  </a:lnTo>
                  <a:lnTo>
                    <a:pt x="7069963" y="51526"/>
                  </a:lnTo>
                  <a:lnTo>
                    <a:pt x="7069963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7057" y="3512728"/>
              <a:ext cx="7070090" cy="52069"/>
            </a:xfrm>
            <a:custGeom>
              <a:avLst/>
              <a:gdLst/>
              <a:ahLst/>
              <a:cxnLst/>
              <a:rect l="l" t="t" r="r" b="b"/>
              <a:pathLst>
                <a:path w="7070090" h="52070">
                  <a:moveTo>
                    <a:pt x="0" y="51526"/>
                  </a:moveTo>
                  <a:lnTo>
                    <a:pt x="7069963" y="51526"/>
                  </a:lnTo>
                  <a:lnTo>
                    <a:pt x="7069963" y="0"/>
                  </a:lnTo>
                  <a:lnTo>
                    <a:pt x="0" y="0"/>
                  </a:lnTo>
                  <a:lnTo>
                    <a:pt x="0" y="51526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865" y="151764"/>
            <a:ext cx="3672840" cy="735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>
                <a:latin typeface="Microsoft JhengHei"/>
                <a:cs typeface="Microsoft JhengHei"/>
              </a:rPr>
              <a:t>Kayıt</a:t>
            </a:r>
            <a:r>
              <a:rPr spc="-175" dirty="0">
                <a:latin typeface="Microsoft JhengHei"/>
                <a:cs typeface="Microsoft JhengHei"/>
              </a:rPr>
              <a:t> </a:t>
            </a:r>
            <a:r>
              <a:rPr spc="-85" dirty="0">
                <a:latin typeface="Microsoft JhengHei"/>
                <a:cs typeface="Microsoft JhengHei"/>
              </a:rPr>
              <a:t>Kısmı</a:t>
            </a:r>
            <a:r>
              <a:rPr spc="-195" dirty="0">
                <a:latin typeface="Microsoft JhengHei"/>
                <a:cs typeface="Microsoft JhengHei"/>
              </a:rPr>
              <a:t> </a:t>
            </a:r>
            <a:r>
              <a:rPr spc="-30" dirty="0">
                <a:latin typeface="Microsoft JhengHei"/>
                <a:cs typeface="Microsoft JhengHei"/>
              </a:rPr>
              <a:t>III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8026" y="2179891"/>
            <a:ext cx="6138545" cy="7696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valideInput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metodu</a:t>
            </a:r>
            <a:r>
              <a:rPr sz="1700" spc="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ile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kullanın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kayıt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esnasında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bir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 yeri</a:t>
            </a:r>
            <a:r>
              <a:rPr sz="1700" spc="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DFD5DE"/>
                </a:solidFill>
                <a:latin typeface="Calibri"/>
                <a:cs typeface="Calibri"/>
              </a:rPr>
              <a:t>boş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bırakırsa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hata</a:t>
            </a:r>
            <a:r>
              <a:rPr sz="1700" spc="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döndürür.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6534" y="3688270"/>
            <a:ext cx="6147435" cy="113220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Ayrıca</a:t>
            </a:r>
            <a:r>
              <a:rPr sz="1700" spc="1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şifrelerin</a:t>
            </a:r>
            <a:r>
              <a:rPr sz="1700" spc="1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birbiriyle</a:t>
            </a:r>
            <a:r>
              <a:rPr sz="1700" spc="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uyuşup</a:t>
            </a:r>
            <a:r>
              <a:rPr sz="1700" spc="1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uyuşmadığını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kontrol</a:t>
            </a:r>
            <a:r>
              <a:rPr sz="1700" spc="1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eder.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Girilen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kredi</a:t>
            </a:r>
            <a:r>
              <a:rPr sz="1700" spc="-7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kartının</a:t>
            </a:r>
            <a:r>
              <a:rPr sz="1700" spc="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on</a:t>
            </a:r>
            <a:r>
              <a:rPr sz="1700" spc="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altı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haneli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ve 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cvv</a:t>
            </a:r>
            <a:r>
              <a:rPr sz="1700" spc="-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numarasının</a:t>
            </a:r>
            <a:r>
              <a:rPr sz="1700" spc="-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30" dirty="0">
                <a:solidFill>
                  <a:srgbClr val="DFD5DE"/>
                </a:solidFill>
                <a:latin typeface="Calibri"/>
                <a:cs typeface="Calibri"/>
              </a:rPr>
              <a:t>üç</a:t>
            </a:r>
            <a:r>
              <a:rPr sz="1700" spc="-6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haneli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olup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olmadığını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kontrol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eder.</a:t>
            </a:r>
            <a:r>
              <a:rPr sz="17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Eğer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DFD5DE"/>
                </a:solidFill>
                <a:latin typeface="Calibri"/>
                <a:cs typeface="Calibri"/>
              </a:rPr>
              <a:t>uyuşmazsa</a:t>
            </a:r>
            <a:r>
              <a:rPr sz="1700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hata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döndürür.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71667" y="3510534"/>
            <a:ext cx="6116320" cy="75565"/>
            <a:chOff x="5471667" y="3510534"/>
            <a:chExt cx="6116320" cy="75565"/>
          </a:xfrm>
        </p:grpSpPr>
        <p:sp>
          <p:nvSpPr>
            <p:cNvPr id="6" name="object 6"/>
            <p:cNvSpPr/>
            <p:nvPr/>
          </p:nvSpPr>
          <p:spPr>
            <a:xfrm>
              <a:off x="5481192" y="3520059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6096889" y="0"/>
                  </a:moveTo>
                  <a:lnTo>
                    <a:pt x="0" y="0"/>
                  </a:lnTo>
                  <a:lnTo>
                    <a:pt x="0" y="56007"/>
                  </a:lnTo>
                  <a:lnTo>
                    <a:pt x="6096889" y="56007"/>
                  </a:lnTo>
                  <a:lnTo>
                    <a:pt x="6096889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81192" y="3520059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0" y="56007"/>
                  </a:moveTo>
                  <a:lnTo>
                    <a:pt x="6096889" y="56007"/>
                  </a:lnTo>
                  <a:lnTo>
                    <a:pt x="6096889" y="0"/>
                  </a:lnTo>
                  <a:lnTo>
                    <a:pt x="0" y="0"/>
                  </a:lnTo>
                  <a:lnTo>
                    <a:pt x="0" y="56007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1476375"/>
            <a:ext cx="4972050" cy="5038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Ş</a:t>
            </a:r>
            <a:r>
              <a:rPr spc="-90" dirty="0">
                <a:latin typeface="Microsoft JhengHei"/>
                <a:cs typeface="Microsoft JhengHei"/>
              </a:rPr>
              <a:t>ifre</a:t>
            </a:r>
            <a:r>
              <a:rPr spc="-145" dirty="0">
                <a:latin typeface="Microsoft JhengHei"/>
                <a:cs typeface="Microsoft JhengHei"/>
              </a:rPr>
              <a:t> </a:t>
            </a:r>
            <a:r>
              <a:rPr spc="-105" dirty="0">
                <a:latin typeface="Microsoft JhengHei"/>
                <a:cs typeface="Microsoft JhengHei"/>
              </a:rPr>
              <a:t>sıfırlama</a:t>
            </a:r>
            <a:r>
              <a:rPr spc="-155" dirty="0">
                <a:latin typeface="Microsoft JhengHei"/>
                <a:cs typeface="Microsoft JhengHei"/>
              </a:rPr>
              <a:t> </a:t>
            </a:r>
            <a:r>
              <a:rPr spc="-85" dirty="0">
                <a:latin typeface="Microsoft JhengHei"/>
                <a:cs typeface="Microsoft JhengHei"/>
              </a:rPr>
              <a:t>kısmı</a:t>
            </a:r>
            <a:r>
              <a:rPr spc="-190" dirty="0">
                <a:latin typeface="Microsoft JhengHei"/>
                <a:cs typeface="Microsoft JhengHei"/>
              </a:rPr>
              <a:t> </a:t>
            </a:r>
            <a:r>
              <a:rPr spc="-50" dirty="0">
                <a:latin typeface="Microsoft JhengHei"/>
                <a:cs typeface="Microsoft JhengHei"/>
              </a:rPr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8026" y="2179891"/>
            <a:ext cx="5913755" cy="26409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112395" algn="just">
              <a:lnSpc>
                <a:spcPct val="141700"/>
              </a:lnSpc>
              <a:spcBef>
                <a:spcPts val="130"/>
              </a:spcBef>
            </a:pP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Kullanıcı</a:t>
            </a:r>
            <a:r>
              <a:rPr sz="1700" spc="8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isterse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kullanıcı</a:t>
            </a:r>
            <a:r>
              <a:rPr sz="1700" spc="9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adını</a:t>
            </a:r>
            <a:r>
              <a:rPr sz="1700" spc="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veya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40" dirty="0">
                <a:solidFill>
                  <a:srgbClr val="DFD5DE"/>
                </a:solidFill>
                <a:latin typeface="Calibri"/>
                <a:cs typeface="Calibri"/>
              </a:rPr>
              <a:t>eposta</a:t>
            </a:r>
            <a:r>
              <a:rPr sz="1700" spc="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adresini</a:t>
            </a:r>
            <a:r>
              <a:rPr sz="1700" spc="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girerek</a:t>
            </a:r>
            <a:r>
              <a:rPr sz="1700" spc="9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şifre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sıfırlama</a:t>
            </a:r>
            <a:r>
              <a:rPr sz="1700" spc="7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işlemini yapabilir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tabi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kayıt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olurken</a:t>
            </a:r>
            <a:r>
              <a:rPr sz="1700" spc="7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güvenlik</a:t>
            </a:r>
            <a:r>
              <a:rPr sz="1700" spc="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40" dirty="0">
                <a:solidFill>
                  <a:srgbClr val="DFD5DE"/>
                </a:solidFill>
                <a:latin typeface="Calibri"/>
                <a:cs typeface="Calibri"/>
              </a:rPr>
              <a:t>sorusunun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cevabını</a:t>
            </a:r>
            <a:r>
              <a:rPr sz="1700" spc="9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DFD5DE"/>
                </a:solidFill>
                <a:latin typeface="Calibri"/>
                <a:cs typeface="Calibri"/>
              </a:rPr>
              <a:t>da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yazmalıdır.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80"/>
              </a:spcBef>
            </a:pPr>
            <a:endParaRPr sz="1700">
              <a:latin typeface="Calibri"/>
              <a:cs typeface="Calibri"/>
            </a:endParaRPr>
          </a:p>
          <a:p>
            <a:pPr marL="20955">
              <a:lnSpc>
                <a:spcPct val="100000"/>
              </a:lnSpc>
              <a:spcBef>
                <a:spcPts val="5"/>
              </a:spcBef>
            </a:pP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Kullanıcı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yeni</a:t>
            </a:r>
            <a:r>
              <a:rPr sz="1700" spc="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şifresini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iki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kez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yazarak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 değiştirir.</a:t>
            </a:r>
            <a:endParaRPr sz="1700">
              <a:latin typeface="Calibri"/>
              <a:cs typeface="Calibri"/>
            </a:endParaRPr>
          </a:p>
          <a:p>
            <a:pPr marL="20955">
              <a:lnSpc>
                <a:spcPct val="100000"/>
              </a:lnSpc>
              <a:spcBef>
                <a:spcPts val="890"/>
              </a:spcBef>
            </a:pP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Eğer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kullanıcı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DFD5DE"/>
                </a:solidFill>
                <a:latin typeface="Calibri"/>
                <a:cs typeface="Calibri"/>
              </a:rPr>
              <a:t>bu</a:t>
            </a:r>
            <a:r>
              <a:rPr sz="1700" spc="-6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işlemi</a:t>
            </a:r>
            <a:r>
              <a:rPr sz="1700" spc="-8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yapmak</a:t>
            </a:r>
            <a:r>
              <a:rPr sz="1700" spc="-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istemiyorsa</a:t>
            </a:r>
            <a:r>
              <a:rPr sz="1700" spc="-7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"Giriş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sayfasına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dön"</a:t>
            </a:r>
            <a:endParaRPr sz="1700">
              <a:latin typeface="Calibri"/>
              <a:cs typeface="Calibri"/>
            </a:endParaRPr>
          </a:p>
          <a:p>
            <a:pPr marL="20955">
              <a:lnSpc>
                <a:spcPct val="100000"/>
              </a:lnSpc>
              <a:spcBef>
                <a:spcPts val="810"/>
              </a:spcBef>
            </a:pP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yazısına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tıklayarak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geri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döner.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52592" y="3510534"/>
            <a:ext cx="6116320" cy="75565"/>
            <a:chOff x="5252592" y="3510534"/>
            <a:chExt cx="6116320" cy="75565"/>
          </a:xfrm>
        </p:grpSpPr>
        <p:sp>
          <p:nvSpPr>
            <p:cNvPr id="5" name="object 5"/>
            <p:cNvSpPr/>
            <p:nvPr/>
          </p:nvSpPr>
          <p:spPr>
            <a:xfrm>
              <a:off x="5262117" y="3520059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6096889" y="0"/>
                  </a:moveTo>
                  <a:lnTo>
                    <a:pt x="0" y="0"/>
                  </a:lnTo>
                  <a:lnTo>
                    <a:pt x="0" y="56007"/>
                  </a:lnTo>
                  <a:lnTo>
                    <a:pt x="6096889" y="56007"/>
                  </a:lnTo>
                  <a:lnTo>
                    <a:pt x="6096889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62117" y="3520059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0" y="56007"/>
                  </a:moveTo>
                  <a:lnTo>
                    <a:pt x="6096889" y="56007"/>
                  </a:lnTo>
                  <a:lnTo>
                    <a:pt x="6096889" y="0"/>
                  </a:lnTo>
                  <a:lnTo>
                    <a:pt x="0" y="0"/>
                  </a:lnTo>
                  <a:lnTo>
                    <a:pt x="0" y="56007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225" y="1838325"/>
            <a:ext cx="4105275" cy="2771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Ş</a:t>
            </a:r>
            <a:r>
              <a:rPr spc="-90" dirty="0">
                <a:latin typeface="Microsoft JhengHei"/>
                <a:cs typeface="Microsoft JhengHei"/>
              </a:rPr>
              <a:t>ifre</a:t>
            </a:r>
            <a:r>
              <a:rPr spc="-145" dirty="0">
                <a:latin typeface="Microsoft JhengHei"/>
                <a:cs typeface="Microsoft JhengHei"/>
              </a:rPr>
              <a:t> </a:t>
            </a:r>
            <a:r>
              <a:rPr spc="-105" dirty="0">
                <a:latin typeface="Microsoft JhengHei"/>
                <a:cs typeface="Microsoft JhengHei"/>
              </a:rPr>
              <a:t>sıfırlama</a:t>
            </a:r>
            <a:r>
              <a:rPr spc="-155" dirty="0">
                <a:latin typeface="Microsoft JhengHei"/>
                <a:cs typeface="Microsoft JhengHei"/>
              </a:rPr>
              <a:t> </a:t>
            </a:r>
            <a:r>
              <a:rPr spc="-85" dirty="0">
                <a:latin typeface="Microsoft JhengHei"/>
                <a:cs typeface="Microsoft JhengHei"/>
              </a:rPr>
              <a:t>kısmı</a:t>
            </a:r>
            <a:r>
              <a:rPr spc="-190" dirty="0">
                <a:latin typeface="Microsoft JhengHei"/>
                <a:cs typeface="Microsoft JhengHei"/>
              </a:rPr>
              <a:t> </a:t>
            </a:r>
            <a:r>
              <a:rPr spc="-25" dirty="0">
                <a:latin typeface="Microsoft JhengHei"/>
                <a:cs typeface="Microsoft JhengHei"/>
              </a:rPr>
              <a:t>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8026" y="2179891"/>
            <a:ext cx="5674360" cy="19062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30"/>
              </a:spcBef>
            </a:pP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ResetPassword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metodu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ile</a:t>
            </a:r>
            <a:r>
              <a:rPr sz="1700" spc="-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kullanıcının</a:t>
            </a:r>
            <a:r>
              <a:rPr sz="1700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şifresi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 değiştirilir.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Bunu 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sağlayanda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database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package</a:t>
            </a:r>
            <a:r>
              <a:rPr sz="1700" spc="7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içinde</a:t>
            </a:r>
            <a:r>
              <a:rPr sz="1700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olan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userDB</a:t>
            </a:r>
            <a:r>
              <a:rPr sz="1700" spc="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içinde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 olan 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resetPassword</a:t>
            </a:r>
            <a:r>
              <a:rPr sz="1700" spc="-114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metodur.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80"/>
              </a:spcBef>
            </a:pPr>
            <a:endParaRPr sz="1700">
              <a:latin typeface="Calibri"/>
              <a:cs typeface="Calibri"/>
            </a:endParaRPr>
          </a:p>
          <a:p>
            <a:pPr marL="20955">
              <a:lnSpc>
                <a:spcPct val="100000"/>
              </a:lnSpc>
              <a:spcBef>
                <a:spcPts val="5"/>
              </a:spcBef>
            </a:pP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Eğer</a:t>
            </a:r>
            <a:r>
              <a:rPr sz="1700" spc="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kullanıcın</a:t>
            </a:r>
            <a:r>
              <a:rPr sz="1700" spc="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girdiği</a:t>
            </a:r>
            <a:r>
              <a:rPr sz="1700" spc="-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değerler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yanlış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ise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hata</a:t>
            </a:r>
            <a:r>
              <a:rPr sz="1700" spc="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mesajı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döner.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52592" y="3510534"/>
            <a:ext cx="6116320" cy="75565"/>
            <a:chOff x="5252592" y="3510534"/>
            <a:chExt cx="6116320" cy="75565"/>
          </a:xfrm>
        </p:grpSpPr>
        <p:sp>
          <p:nvSpPr>
            <p:cNvPr id="5" name="object 5"/>
            <p:cNvSpPr/>
            <p:nvPr/>
          </p:nvSpPr>
          <p:spPr>
            <a:xfrm>
              <a:off x="5262117" y="3520059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6096889" y="0"/>
                  </a:moveTo>
                  <a:lnTo>
                    <a:pt x="0" y="0"/>
                  </a:lnTo>
                  <a:lnTo>
                    <a:pt x="0" y="56007"/>
                  </a:lnTo>
                  <a:lnTo>
                    <a:pt x="6096889" y="56007"/>
                  </a:lnTo>
                  <a:lnTo>
                    <a:pt x="6096889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62117" y="3520059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0" y="56007"/>
                  </a:moveTo>
                  <a:lnTo>
                    <a:pt x="6096889" y="56007"/>
                  </a:lnTo>
                  <a:lnTo>
                    <a:pt x="6096889" y="0"/>
                  </a:lnTo>
                  <a:lnTo>
                    <a:pt x="0" y="0"/>
                  </a:lnTo>
                  <a:lnTo>
                    <a:pt x="0" y="56007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" y="1466850"/>
            <a:ext cx="3667125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>
                <a:latin typeface="Microsoft JhengHei"/>
                <a:cs typeface="Microsoft JhengHei"/>
              </a:rPr>
              <a:t>Ana</a:t>
            </a:r>
            <a:r>
              <a:rPr spc="-220" dirty="0">
                <a:latin typeface="Microsoft JhengHei"/>
                <a:cs typeface="Microsoft JhengHei"/>
              </a:rPr>
              <a:t> </a:t>
            </a:r>
            <a:r>
              <a:rPr spc="-90" dirty="0">
                <a:latin typeface="Microsoft JhengHei"/>
                <a:cs typeface="Microsoft JhengHei"/>
              </a:rPr>
              <a:t>ekran</a:t>
            </a:r>
            <a:r>
              <a:rPr spc="-175" dirty="0">
                <a:latin typeface="Microsoft JhengHei"/>
                <a:cs typeface="Microsoft JhengHei"/>
              </a:rPr>
              <a:t> </a:t>
            </a:r>
            <a:r>
              <a:rPr spc="-60" dirty="0">
                <a:latin typeface="Microsoft JhengHei"/>
                <a:cs typeface="Microsoft JhengHei"/>
              </a:rPr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83276" y="2509456"/>
            <a:ext cx="6125210" cy="150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42400"/>
              </a:lnSpc>
              <a:spcBef>
                <a:spcPts val="114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Müşterilerin</a:t>
            </a:r>
            <a:r>
              <a:rPr sz="1700" spc="8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ana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ekranıdır.</a:t>
            </a:r>
            <a:r>
              <a:rPr sz="1700" spc="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Filtremele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özellerikleri,</a:t>
            </a:r>
            <a:r>
              <a:rPr sz="1700" spc="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Biletlerini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görüntüleyecekleri,</a:t>
            </a:r>
            <a:r>
              <a:rPr sz="1700" spc="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DFD5DE"/>
                </a:solidFill>
                <a:latin typeface="Calibri"/>
                <a:cs typeface="Calibri"/>
              </a:rPr>
              <a:t>Sıkça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sorulan</a:t>
            </a:r>
            <a:r>
              <a:rPr sz="1700" spc="9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soruları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görüntülebilcekleri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ayarlardan</a:t>
            </a:r>
            <a:r>
              <a:rPr sz="1700" spc="1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hesabını</a:t>
            </a:r>
            <a:r>
              <a:rPr sz="1700" spc="9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silip</a:t>
            </a:r>
            <a:r>
              <a:rPr sz="1700" spc="1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veya</a:t>
            </a:r>
            <a:r>
              <a:rPr sz="1700" spc="9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oturum</a:t>
            </a:r>
            <a:r>
              <a:rPr sz="1700" spc="9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kapatabilceği</a:t>
            </a:r>
            <a:r>
              <a:rPr sz="1700" spc="7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Profilim'den</a:t>
            </a:r>
            <a:r>
              <a:rPr sz="1700" spc="10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40" dirty="0">
                <a:solidFill>
                  <a:srgbClr val="DFD5DE"/>
                </a:solidFill>
                <a:latin typeface="Calibri"/>
                <a:cs typeface="Calibri"/>
              </a:rPr>
              <a:t>ise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bilgilerini</a:t>
            </a:r>
            <a:r>
              <a:rPr sz="17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görüp</a:t>
            </a:r>
            <a:r>
              <a:rPr sz="17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bilgilerini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değiştirebilir.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50" y="1371600"/>
            <a:ext cx="4810125" cy="4324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>
                <a:latin typeface="Microsoft JhengHei"/>
                <a:cs typeface="Microsoft JhengHei"/>
              </a:rPr>
              <a:t>Ana</a:t>
            </a:r>
            <a:r>
              <a:rPr spc="-220" dirty="0">
                <a:latin typeface="Microsoft JhengHei"/>
                <a:cs typeface="Microsoft JhengHei"/>
              </a:rPr>
              <a:t> </a:t>
            </a:r>
            <a:r>
              <a:rPr spc="-90" dirty="0">
                <a:latin typeface="Microsoft JhengHei"/>
                <a:cs typeface="Microsoft JhengHei"/>
              </a:rPr>
              <a:t>ekran</a:t>
            </a:r>
            <a:r>
              <a:rPr spc="-175" dirty="0">
                <a:latin typeface="Microsoft JhengHei"/>
                <a:cs typeface="Microsoft JhengHei"/>
              </a:rPr>
              <a:t> </a:t>
            </a:r>
            <a:r>
              <a:rPr spc="-35" dirty="0">
                <a:latin typeface="Microsoft JhengHei"/>
                <a:cs typeface="Microsoft JhengHei"/>
              </a:rPr>
              <a:t>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7415" y="1876361"/>
            <a:ext cx="5975350" cy="7696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LoadFilteredEvent</a:t>
            </a:r>
            <a:r>
              <a:rPr sz="1700" spc="19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metodu</a:t>
            </a:r>
            <a:r>
              <a:rPr sz="1700" spc="1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ile</a:t>
            </a:r>
            <a:r>
              <a:rPr sz="1700" spc="7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kullanıcının</a:t>
            </a:r>
            <a:r>
              <a:rPr sz="1700" spc="1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filtreden</a:t>
            </a:r>
            <a:r>
              <a:rPr sz="1700" spc="8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DFD5DE"/>
                </a:solidFill>
                <a:latin typeface="Calibri"/>
                <a:cs typeface="Calibri"/>
              </a:rPr>
              <a:t>seçmiş</a:t>
            </a:r>
            <a:r>
              <a:rPr sz="1700" spc="1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olduğu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etkinlik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filtresini</a:t>
            </a:r>
            <a:r>
              <a:rPr sz="1700" spc="-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eventsTableModel'de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(tabloda)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gösterir.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5925" y="3493706"/>
            <a:ext cx="549592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Filtremele</a:t>
            </a:r>
            <a:r>
              <a:rPr sz="1700" spc="114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işlemlerinde</a:t>
            </a:r>
            <a:r>
              <a:rPr sz="1700" spc="114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şehir</a:t>
            </a:r>
            <a:r>
              <a:rPr sz="1700" spc="7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ve</a:t>
            </a:r>
            <a:r>
              <a:rPr sz="1700" spc="9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fiyat</a:t>
            </a:r>
            <a:r>
              <a:rPr sz="1700" spc="10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bilgisine</a:t>
            </a:r>
            <a:r>
              <a:rPr sz="1700" spc="1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görede</a:t>
            </a:r>
            <a:r>
              <a:rPr sz="1700" spc="9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çıkartır.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52617" y="3205733"/>
            <a:ext cx="6116320" cy="75565"/>
            <a:chOff x="5452617" y="3205733"/>
            <a:chExt cx="6116320" cy="75565"/>
          </a:xfrm>
        </p:grpSpPr>
        <p:sp>
          <p:nvSpPr>
            <p:cNvPr id="6" name="object 6"/>
            <p:cNvSpPr/>
            <p:nvPr/>
          </p:nvSpPr>
          <p:spPr>
            <a:xfrm>
              <a:off x="5462142" y="3215258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6096889" y="0"/>
                  </a:moveTo>
                  <a:lnTo>
                    <a:pt x="0" y="0"/>
                  </a:lnTo>
                  <a:lnTo>
                    <a:pt x="0" y="56007"/>
                  </a:lnTo>
                  <a:lnTo>
                    <a:pt x="6096889" y="56007"/>
                  </a:lnTo>
                  <a:lnTo>
                    <a:pt x="6096889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142" y="3215258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0" y="56007"/>
                  </a:moveTo>
                  <a:lnTo>
                    <a:pt x="6096889" y="56007"/>
                  </a:lnTo>
                  <a:lnTo>
                    <a:pt x="6096889" y="0"/>
                  </a:lnTo>
                  <a:lnTo>
                    <a:pt x="0" y="0"/>
                  </a:lnTo>
                  <a:lnTo>
                    <a:pt x="0" y="56007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075" y="1390650"/>
            <a:ext cx="4943475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865" y="151764"/>
            <a:ext cx="3447415" cy="735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>
                <a:latin typeface="Microsoft JhengHei"/>
                <a:cs typeface="Microsoft JhengHei"/>
              </a:rPr>
              <a:t>Ana</a:t>
            </a:r>
            <a:r>
              <a:rPr spc="-220" dirty="0">
                <a:latin typeface="Microsoft JhengHei"/>
                <a:cs typeface="Microsoft JhengHei"/>
              </a:rPr>
              <a:t> </a:t>
            </a:r>
            <a:r>
              <a:rPr spc="-90" dirty="0">
                <a:latin typeface="Microsoft JhengHei"/>
                <a:cs typeface="Microsoft JhengHei"/>
              </a:rPr>
              <a:t>ekran</a:t>
            </a:r>
            <a:r>
              <a:rPr spc="-175" dirty="0">
                <a:latin typeface="Microsoft JhengHei"/>
                <a:cs typeface="Microsoft JhengHei"/>
              </a:rPr>
              <a:t> </a:t>
            </a:r>
            <a:r>
              <a:rPr spc="-25" dirty="0">
                <a:latin typeface="Microsoft JhengHei"/>
                <a:cs typeface="Microsoft JhengHei"/>
              </a:rPr>
              <a:t>III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3340" y="2006790"/>
            <a:ext cx="6261735" cy="19062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30"/>
              </a:spcBef>
            </a:pP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getEventsDetails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metodu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ile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kullanıcının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 filtrelemiş</a:t>
            </a:r>
            <a:r>
              <a:rPr sz="1700" spc="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olduğu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değerlerin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bilgileri</a:t>
            </a:r>
            <a:r>
              <a:rPr sz="1700" spc="3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çıkar.</a:t>
            </a:r>
            <a:r>
              <a:rPr sz="1700" spc="-7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Database</a:t>
            </a:r>
            <a:r>
              <a:rPr sz="1700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package</a:t>
            </a:r>
            <a:r>
              <a:rPr sz="1700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altında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ConcertDB,FestivalDB</a:t>
            </a:r>
            <a:r>
              <a:rPr sz="1700" spc="-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gibi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sınıflardan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ilgili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metotlar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çağrılır.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80"/>
              </a:spcBef>
            </a:pPr>
            <a:endParaRPr sz="1700">
              <a:latin typeface="Calibri"/>
              <a:cs typeface="Calibri"/>
            </a:endParaRPr>
          </a:p>
          <a:p>
            <a:pPr marL="20955">
              <a:lnSpc>
                <a:spcPct val="100000"/>
              </a:lnSpc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Filtremele</a:t>
            </a:r>
            <a:r>
              <a:rPr sz="1700" spc="114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işlemlerinde</a:t>
            </a:r>
            <a:r>
              <a:rPr sz="1700" spc="1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şehir</a:t>
            </a:r>
            <a:r>
              <a:rPr sz="1700" spc="8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ve</a:t>
            </a:r>
            <a:r>
              <a:rPr sz="1700" spc="8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fiyat</a:t>
            </a:r>
            <a:r>
              <a:rPr sz="1700" spc="1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bilgisine</a:t>
            </a:r>
            <a:r>
              <a:rPr sz="1700" spc="1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görede</a:t>
            </a:r>
            <a:r>
              <a:rPr sz="1700" spc="8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çıkartır.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71717" y="3329559"/>
            <a:ext cx="6116320" cy="75565"/>
            <a:chOff x="5871717" y="3329559"/>
            <a:chExt cx="6116320" cy="75565"/>
          </a:xfrm>
        </p:grpSpPr>
        <p:sp>
          <p:nvSpPr>
            <p:cNvPr id="5" name="object 5"/>
            <p:cNvSpPr/>
            <p:nvPr/>
          </p:nvSpPr>
          <p:spPr>
            <a:xfrm>
              <a:off x="5881242" y="3339084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6096889" y="0"/>
                  </a:moveTo>
                  <a:lnTo>
                    <a:pt x="0" y="0"/>
                  </a:lnTo>
                  <a:lnTo>
                    <a:pt x="0" y="56007"/>
                  </a:lnTo>
                  <a:lnTo>
                    <a:pt x="6096889" y="56007"/>
                  </a:lnTo>
                  <a:lnTo>
                    <a:pt x="6096889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81242" y="3339084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0" y="56007"/>
                  </a:moveTo>
                  <a:lnTo>
                    <a:pt x="6096889" y="56007"/>
                  </a:lnTo>
                  <a:lnTo>
                    <a:pt x="6096889" y="0"/>
                  </a:lnTo>
                  <a:lnTo>
                    <a:pt x="0" y="0"/>
                  </a:lnTo>
                  <a:lnTo>
                    <a:pt x="0" y="56007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925" y="1381125"/>
            <a:ext cx="4124325" cy="4991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545" y="1364932"/>
            <a:ext cx="7432040" cy="735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Java</a:t>
            </a:r>
            <a:r>
              <a:rPr spc="-175" dirty="0"/>
              <a:t> </a:t>
            </a:r>
            <a:r>
              <a:rPr dirty="0"/>
              <a:t>&amp;</a:t>
            </a:r>
            <a:r>
              <a:rPr spc="-175" dirty="0"/>
              <a:t> </a:t>
            </a:r>
            <a:r>
              <a:rPr spc="-95" dirty="0"/>
              <a:t>Swing</a:t>
            </a:r>
            <a:r>
              <a:rPr spc="-155" dirty="0"/>
              <a:t> </a:t>
            </a:r>
            <a:r>
              <a:rPr spc="-110" dirty="0"/>
              <a:t>Tabanlı</a:t>
            </a:r>
            <a:r>
              <a:rPr spc="-140" dirty="0"/>
              <a:t> </a:t>
            </a:r>
            <a:r>
              <a:rPr spc="-50" dirty="0"/>
              <a:t>Uygulama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545" y="2687891"/>
            <a:ext cx="6005830" cy="13366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b="1" spc="-20" dirty="0">
                <a:solidFill>
                  <a:srgbClr val="FF89AE"/>
                </a:solidFill>
                <a:latin typeface="Calibri"/>
                <a:cs typeface="Calibri"/>
              </a:rPr>
              <a:t>Java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65"/>
              </a:spcBef>
            </a:pP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Uygulama</a:t>
            </a:r>
            <a:r>
              <a:rPr sz="1700" spc="-8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Java</a:t>
            </a:r>
            <a:r>
              <a:rPr sz="1700" spc="-8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programlama</a:t>
            </a:r>
            <a:r>
              <a:rPr sz="1700" spc="-8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diliyle</a:t>
            </a:r>
            <a:r>
              <a:rPr sz="1700" spc="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geliştirilmiştir.</a:t>
            </a:r>
            <a:r>
              <a:rPr sz="1700" spc="-7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Java,</a:t>
            </a:r>
            <a:r>
              <a:rPr sz="17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geniş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çaplı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bir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dildir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ve</a:t>
            </a:r>
            <a:r>
              <a:rPr sz="1700" spc="-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çapraz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platform</a:t>
            </a:r>
            <a:r>
              <a:rPr sz="1700" spc="-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desteği</a:t>
            </a:r>
            <a:r>
              <a:rPr sz="1700" spc="-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sağlar.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7301" y="2687891"/>
            <a:ext cx="72898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b="1" spc="-25" dirty="0">
                <a:solidFill>
                  <a:srgbClr val="FF89AE"/>
                </a:solidFill>
                <a:latin typeface="Calibri"/>
                <a:cs typeface="Calibri"/>
              </a:rPr>
              <a:t>Swing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07301" y="3255738"/>
            <a:ext cx="3867785" cy="113157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Swing,</a:t>
            </a:r>
            <a:r>
              <a:rPr sz="1700" spc="-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Java'nın</a:t>
            </a:r>
            <a:r>
              <a:rPr sz="1700" spc="-8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zengin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GUI</a:t>
            </a:r>
            <a:r>
              <a:rPr sz="1700" spc="-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bileşenleri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40000"/>
              </a:lnSpc>
              <a:spcBef>
                <a:spcPts val="70"/>
              </a:spcBef>
            </a:pP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kütüphanesidir.</a:t>
            </a:r>
            <a:r>
              <a:rPr sz="1700" spc="-8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Uygulamanın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arayüzü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Swing bileşenleri</a:t>
            </a:r>
            <a:r>
              <a:rPr sz="1700" spc="-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ile</a:t>
            </a:r>
            <a:r>
              <a:rPr sz="1700" spc="-7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oluşturulmuştur.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>
                <a:latin typeface="Microsoft JhengHei"/>
                <a:cs typeface="Microsoft JhengHei"/>
              </a:rPr>
              <a:t>Ana</a:t>
            </a:r>
            <a:r>
              <a:rPr spc="-220" dirty="0">
                <a:latin typeface="Microsoft JhengHei"/>
                <a:cs typeface="Microsoft JhengHei"/>
              </a:rPr>
              <a:t> </a:t>
            </a:r>
            <a:r>
              <a:rPr spc="-90" dirty="0">
                <a:latin typeface="Microsoft JhengHei"/>
                <a:cs typeface="Microsoft JhengHei"/>
              </a:rPr>
              <a:t>ekran</a:t>
            </a:r>
            <a:r>
              <a:rPr spc="-175" dirty="0">
                <a:latin typeface="Microsoft JhengHei"/>
                <a:cs typeface="Microsoft JhengHei"/>
              </a:rPr>
              <a:t> </a:t>
            </a:r>
            <a:r>
              <a:rPr spc="-25" dirty="0">
                <a:latin typeface="Microsoft JhengHei"/>
                <a:cs typeface="Microsoft JhengHei"/>
              </a:rPr>
              <a:t>IV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3340" y="2006790"/>
            <a:ext cx="5952490" cy="22777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30"/>
              </a:spcBef>
            </a:pPr>
            <a:r>
              <a:rPr sz="1700" spc="70" dirty="0">
                <a:solidFill>
                  <a:srgbClr val="DFD5DE"/>
                </a:solidFill>
                <a:latin typeface="Calibri"/>
                <a:cs typeface="Calibri"/>
              </a:rPr>
              <a:t>Purchase</a:t>
            </a:r>
            <a:r>
              <a:rPr sz="1700" spc="-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metodu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ile</a:t>
            </a:r>
            <a:r>
              <a:rPr sz="1700" spc="-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kullanıcı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bilet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satın</a:t>
            </a:r>
            <a:r>
              <a:rPr sz="1700" spc="-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alır.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Kullanıcı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bilet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alırkan </a:t>
            </a:r>
            <a:r>
              <a:rPr sz="1700" spc="100" dirty="0">
                <a:solidFill>
                  <a:srgbClr val="DFD5DE"/>
                </a:solidFill>
                <a:latin typeface="Calibri"/>
                <a:cs typeface="Calibri"/>
              </a:rPr>
              <a:t>kaç</a:t>
            </a:r>
            <a:r>
              <a:rPr sz="1700" spc="-8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adet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alıcağını</a:t>
            </a:r>
            <a:r>
              <a:rPr sz="1700" spc="-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seçebiliyor.</a:t>
            </a:r>
            <a:r>
              <a:rPr sz="1700" spc="-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Bilet</a:t>
            </a:r>
            <a:r>
              <a:rPr sz="1700" spc="-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DFD5DE"/>
                </a:solidFill>
                <a:latin typeface="Calibri"/>
                <a:cs typeface="Calibri"/>
              </a:rPr>
              <a:t>alma</a:t>
            </a:r>
            <a:r>
              <a:rPr sz="1700" spc="-7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sayısı</a:t>
            </a:r>
            <a:r>
              <a:rPr sz="1700" spc="-1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on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adet</a:t>
            </a:r>
            <a:r>
              <a:rPr sz="1700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ile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sınırlandırılmıştır.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80"/>
              </a:spcBef>
            </a:pPr>
            <a:endParaRPr sz="1700">
              <a:latin typeface="Calibri"/>
              <a:cs typeface="Calibri"/>
            </a:endParaRPr>
          </a:p>
          <a:p>
            <a:pPr marL="20955">
              <a:lnSpc>
                <a:spcPct val="100000"/>
              </a:lnSpc>
            </a:pP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Kullanıcı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biletini</a:t>
            </a:r>
            <a:r>
              <a:rPr sz="1700" spc="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ve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adetini</a:t>
            </a:r>
            <a:r>
              <a:rPr sz="1700" spc="-7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seçtikten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sonra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DFD5DE"/>
                </a:solidFill>
                <a:latin typeface="Calibri"/>
                <a:cs typeface="Calibri"/>
              </a:rPr>
              <a:t>kaç</a:t>
            </a:r>
            <a:r>
              <a:rPr sz="1700" spc="-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lira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tuttuğunu</a:t>
            </a:r>
            <a:endParaRPr sz="1700">
              <a:latin typeface="Calibri"/>
              <a:cs typeface="Calibri"/>
            </a:endParaRPr>
          </a:p>
          <a:p>
            <a:pPr marL="20955">
              <a:lnSpc>
                <a:spcPct val="100000"/>
              </a:lnSpc>
              <a:spcBef>
                <a:spcPts val="890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görebiliyor</a:t>
            </a:r>
            <a:r>
              <a:rPr sz="1700" spc="7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ve</a:t>
            </a:r>
            <a:r>
              <a:rPr sz="1700" spc="7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isterse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satın</a:t>
            </a:r>
            <a:r>
              <a:rPr sz="1700" spc="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almayabilir</a:t>
            </a:r>
            <a:r>
              <a:rPr sz="1700" spc="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istersede</a:t>
            </a:r>
            <a:r>
              <a:rPr sz="1700" spc="10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satın</a:t>
            </a:r>
            <a:r>
              <a:rPr sz="1700" spc="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alabilir.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71717" y="3329559"/>
            <a:ext cx="6116320" cy="75565"/>
            <a:chOff x="5871717" y="3329559"/>
            <a:chExt cx="6116320" cy="75565"/>
          </a:xfrm>
        </p:grpSpPr>
        <p:sp>
          <p:nvSpPr>
            <p:cNvPr id="5" name="object 5"/>
            <p:cNvSpPr/>
            <p:nvPr/>
          </p:nvSpPr>
          <p:spPr>
            <a:xfrm>
              <a:off x="5881242" y="3339084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6096889" y="0"/>
                  </a:moveTo>
                  <a:lnTo>
                    <a:pt x="0" y="0"/>
                  </a:lnTo>
                  <a:lnTo>
                    <a:pt x="0" y="56007"/>
                  </a:lnTo>
                  <a:lnTo>
                    <a:pt x="6096889" y="56007"/>
                  </a:lnTo>
                  <a:lnTo>
                    <a:pt x="6096889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81242" y="3339084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0" y="56007"/>
                  </a:moveTo>
                  <a:lnTo>
                    <a:pt x="6096889" y="56007"/>
                  </a:lnTo>
                  <a:lnTo>
                    <a:pt x="6096889" y="0"/>
                  </a:lnTo>
                  <a:lnTo>
                    <a:pt x="0" y="0"/>
                  </a:lnTo>
                  <a:lnTo>
                    <a:pt x="0" y="56007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247775"/>
            <a:ext cx="4000500" cy="5133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>
                <a:latin typeface="Microsoft JhengHei"/>
                <a:cs typeface="Microsoft JhengHei"/>
              </a:rPr>
              <a:t>Ana</a:t>
            </a:r>
            <a:r>
              <a:rPr spc="-220" dirty="0">
                <a:latin typeface="Microsoft JhengHei"/>
                <a:cs typeface="Microsoft JhengHei"/>
              </a:rPr>
              <a:t> </a:t>
            </a:r>
            <a:r>
              <a:rPr spc="-90" dirty="0">
                <a:latin typeface="Microsoft JhengHei"/>
                <a:cs typeface="Microsoft JhengHei"/>
              </a:rPr>
              <a:t>ekran</a:t>
            </a:r>
            <a:r>
              <a:rPr spc="-175" dirty="0">
                <a:latin typeface="Microsoft JhengHei"/>
                <a:cs typeface="Microsoft JhengHei"/>
              </a:rPr>
              <a:t> </a:t>
            </a:r>
            <a:r>
              <a:rPr spc="-50" dirty="0">
                <a:latin typeface="Microsoft JhengHei"/>
                <a:cs typeface="Microsoft JhengHei"/>
              </a:rPr>
              <a:t>V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3340" y="2006790"/>
            <a:ext cx="6181725" cy="22777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30"/>
              </a:spcBef>
            </a:pP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cancelTicket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metodu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ile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kullanıcı</a:t>
            </a:r>
            <a:r>
              <a:rPr sz="1700" spc="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satın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aldığı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bileti</a:t>
            </a:r>
            <a:r>
              <a:rPr sz="1700" spc="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iptal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edebilir.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Biletini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iptal</a:t>
            </a:r>
            <a:r>
              <a:rPr sz="1700" spc="-7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ediceği</a:t>
            </a:r>
            <a:r>
              <a:rPr sz="1700" spc="-7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zaman</a:t>
            </a:r>
            <a:r>
              <a:rPr sz="1700" spc="-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iki</a:t>
            </a:r>
            <a:r>
              <a:rPr sz="1700" spc="-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kez</a:t>
            </a:r>
            <a:r>
              <a:rPr sz="1700" spc="-6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bileti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iptal</a:t>
            </a:r>
            <a:r>
              <a:rPr sz="1700" spc="-8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etmek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istiyor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musunuz? </a:t>
            </a:r>
            <a:r>
              <a:rPr sz="1700" spc="70" dirty="0">
                <a:solidFill>
                  <a:srgbClr val="DFD5DE"/>
                </a:solidFill>
                <a:latin typeface="Calibri"/>
                <a:cs typeface="Calibri"/>
              </a:rPr>
              <a:t>Sorusu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çıkar</a:t>
            </a:r>
            <a:r>
              <a:rPr sz="1700" spc="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eğer</a:t>
            </a:r>
            <a:r>
              <a:rPr sz="1700" spc="-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evet</a:t>
            </a:r>
            <a:r>
              <a:rPr sz="1700" spc="-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derse</a:t>
            </a:r>
            <a:r>
              <a:rPr sz="1700" spc="-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bilet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iptal</a:t>
            </a:r>
            <a:r>
              <a:rPr sz="1700" spc="-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edilir.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80"/>
              </a:spcBef>
            </a:pPr>
            <a:endParaRPr sz="1700">
              <a:latin typeface="Calibri"/>
              <a:cs typeface="Calibri"/>
            </a:endParaRPr>
          </a:p>
          <a:p>
            <a:pPr marL="20955">
              <a:lnSpc>
                <a:spcPct val="100000"/>
              </a:lnSpc>
            </a:pP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Kullanıcı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biletini</a:t>
            </a:r>
            <a:r>
              <a:rPr sz="1700" spc="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ve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adetini</a:t>
            </a:r>
            <a:r>
              <a:rPr sz="1700" spc="-7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seçtikten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sonra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DFD5DE"/>
                </a:solidFill>
                <a:latin typeface="Calibri"/>
                <a:cs typeface="Calibri"/>
              </a:rPr>
              <a:t>kaç</a:t>
            </a:r>
            <a:r>
              <a:rPr sz="1700" spc="-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lira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tuttuğunu</a:t>
            </a:r>
            <a:endParaRPr sz="1700">
              <a:latin typeface="Calibri"/>
              <a:cs typeface="Calibri"/>
            </a:endParaRPr>
          </a:p>
          <a:p>
            <a:pPr marL="20955">
              <a:lnSpc>
                <a:spcPct val="100000"/>
              </a:lnSpc>
              <a:spcBef>
                <a:spcPts val="890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görebiliyor</a:t>
            </a:r>
            <a:r>
              <a:rPr sz="1700" spc="7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ve</a:t>
            </a:r>
            <a:r>
              <a:rPr sz="1700" spc="7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isterse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satın</a:t>
            </a:r>
            <a:r>
              <a:rPr sz="1700" spc="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almayabilir</a:t>
            </a:r>
            <a:r>
              <a:rPr sz="1700" spc="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istersede</a:t>
            </a:r>
            <a:r>
              <a:rPr sz="1700" spc="10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satın</a:t>
            </a:r>
            <a:r>
              <a:rPr sz="1700" spc="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alabilir.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71717" y="3329559"/>
            <a:ext cx="6116320" cy="75565"/>
            <a:chOff x="5871717" y="3329559"/>
            <a:chExt cx="6116320" cy="75565"/>
          </a:xfrm>
        </p:grpSpPr>
        <p:sp>
          <p:nvSpPr>
            <p:cNvPr id="5" name="object 5"/>
            <p:cNvSpPr/>
            <p:nvPr/>
          </p:nvSpPr>
          <p:spPr>
            <a:xfrm>
              <a:off x="5881242" y="3339084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6096889" y="0"/>
                  </a:moveTo>
                  <a:lnTo>
                    <a:pt x="0" y="0"/>
                  </a:lnTo>
                  <a:lnTo>
                    <a:pt x="0" y="56007"/>
                  </a:lnTo>
                  <a:lnTo>
                    <a:pt x="6096889" y="56007"/>
                  </a:lnTo>
                  <a:lnTo>
                    <a:pt x="6096889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81242" y="3339084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0" y="56007"/>
                  </a:moveTo>
                  <a:lnTo>
                    <a:pt x="6096889" y="56007"/>
                  </a:lnTo>
                  <a:lnTo>
                    <a:pt x="6096889" y="0"/>
                  </a:lnTo>
                  <a:lnTo>
                    <a:pt x="0" y="0"/>
                  </a:lnTo>
                  <a:lnTo>
                    <a:pt x="0" y="56007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50" y="1485900"/>
            <a:ext cx="5448300" cy="3762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865" y="151764"/>
            <a:ext cx="3492500" cy="735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>
                <a:latin typeface="Microsoft JhengHei"/>
                <a:cs typeface="Microsoft JhengHei"/>
              </a:rPr>
              <a:t>Ana</a:t>
            </a:r>
            <a:r>
              <a:rPr spc="-220" dirty="0">
                <a:latin typeface="Microsoft JhengHei"/>
                <a:cs typeface="Microsoft JhengHei"/>
              </a:rPr>
              <a:t> </a:t>
            </a:r>
            <a:r>
              <a:rPr spc="-90" dirty="0">
                <a:latin typeface="Microsoft JhengHei"/>
                <a:cs typeface="Microsoft JhengHei"/>
              </a:rPr>
              <a:t>ekran</a:t>
            </a:r>
            <a:r>
              <a:rPr spc="-175" dirty="0">
                <a:latin typeface="Microsoft JhengHei"/>
                <a:cs typeface="Microsoft JhengHei"/>
              </a:rPr>
              <a:t> </a:t>
            </a:r>
            <a:r>
              <a:rPr spc="-25" dirty="0">
                <a:latin typeface="Microsoft JhengHei"/>
                <a:cs typeface="Microsoft JhengHei"/>
              </a:rPr>
              <a:t>VI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3340" y="2006790"/>
            <a:ext cx="6198870" cy="76898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logout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metodu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ile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kullanıcı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mevcut</a:t>
            </a:r>
            <a:r>
              <a:rPr sz="1700" spc="8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oturumunu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kapatır.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Oturumunun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kapattığında</a:t>
            </a:r>
            <a:r>
              <a:rPr sz="1700" spc="1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ise</a:t>
            </a:r>
            <a:r>
              <a:rPr sz="1700" spc="7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Giriş</a:t>
            </a:r>
            <a:r>
              <a:rPr sz="1700" spc="1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ekranına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yönlendirilir.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1850" y="3515296"/>
            <a:ext cx="6244590" cy="11322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30"/>
              </a:spcBef>
            </a:pPr>
            <a:r>
              <a:rPr sz="1700" spc="30" dirty="0">
                <a:solidFill>
                  <a:srgbClr val="DFD5DE"/>
                </a:solidFill>
                <a:latin typeface="Calibri"/>
                <a:cs typeface="Calibri"/>
              </a:rPr>
              <a:t>DeleteAccount</a:t>
            </a:r>
            <a:r>
              <a:rPr sz="1700" spc="-7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30" dirty="0">
                <a:solidFill>
                  <a:srgbClr val="DFD5DE"/>
                </a:solidFill>
                <a:latin typeface="Calibri"/>
                <a:cs typeface="Calibri"/>
              </a:rPr>
              <a:t>metodu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30" dirty="0">
                <a:solidFill>
                  <a:srgbClr val="DFD5DE"/>
                </a:solidFill>
                <a:latin typeface="Calibri"/>
                <a:cs typeface="Calibri"/>
              </a:rPr>
              <a:t>ile</a:t>
            </a:r>
            <a:r>
              <a:rPr sz="1700" spc="-7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30" dirty="0">
                <a:solidFill>
                  <a:srgbClr val="DFD5DE"/>
                </a:solidFill>
                <a:latin typeface="Calibri"/>
                <a:cs typeface="Calibri"/>
              </a:rPr>
              <a:t>kullanıcı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hesabını</a:t>
            </a:r>
            <a:r>
              <a:rPr sz="1700" spc="-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silebilir.</a:t>
            </a:r>
            <a:r>
              <a:rPr sz="1700" spc="-8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DFD5DE"/>
                </a:solidFill>
                <a:latin typeface="Calibri"/>
                <a:cs typeface="Calibri"/>
              </a:rPr>
              <a:t>Bu</a:t>
            </a:r>
            <a:r>
              <a:rPr sz="1700" spc="-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DFD5DE"/>
                </a:solidFill>
                <a:latin typeface="Calibri"/>
                <a:cs typeface="Calibri"/>
              </a:rPr>
              <a:t>hesap</a:t>
            </a:r>
            <a:r>
              <a:rPr sz="1700" spc="-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silme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kodu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ise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database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package</a:t>
            </a:r>
            <a:r>
              <a:rPr sz="1700" spc="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altonda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olan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DFD5DE"/>
                </a:solidFill>
                <a:latin typeface="Calibri"/>
                <a:cs typeface="Calibri"/>
              </a:rPr>
              <a:t>UserDB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içinde</a:t>
            </a:r>
            <a:r>
              <a:rPr sz="1700" spc="-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olan </a:t>
            </a:r>
            <a:r>
              <a:rPr sz="1700" spc="30" dirty="0">
                <a:solidFill>
                  <a:srgbClr val="DFD5DE"/>
                </a:solidFill>
                <a:latin typeface="Calibri"/>
                <a:cs typeface="Calibri"/>
              </a:rPr>
              <a:t>deleteUser</a:t>
            </a:r>
            <a:r>
              <a:rPr sz="1700" spc="-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30" dirty="0">
                <a:solidFill>
                  <a:srgbClr val="DFD5DE"/>
                </a:solidFill>
                <a:latin typeface="Calibri"/>
                <a:cs typeface="Calibri"/>
              </a:rPr>
              <a:t>metodunun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30" dirty="0">
                <a:solidFill>
                  <a:srgbClr val="DFD5DE"/>
                </a:solidFill>
                <a:latin typeface="Calibri"/>
                <a:cs typeface="Calibri"/>
              </a:rPr>
              <a:t>çağrılmasıyla</a:t>
            </a:r>
            <a:r>
              <a:rPr sz="1700" spc="-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DFD5DE"/>
                </a:solidFill>
                <a:latin typeface="Calibri"/>
                <a:cs typeface="Calibri"/>
              </a:rPr>
              <a:t>hesap</a:t>
            </a:r>
            <a:r>
              <a:rPr sz="1700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silinir.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871717" y="3329559"/>
            <a:ext cx="6116320" cy="75565"/>
            <a:chOff x="5871717" y="3329559"/>
            <a:chExt cx="6116320" cy="75565"/>
          </a:xfrm>
        </p:grpSpPr>
        <p:sp>
          <p:nvSpPr>
            <p:cNvPr id="6" name="object 6"/>
            <p:cNvSpPr/>
            <p:nvPr/>
          </p:nvSpPr>
          <p:spPr>
            <a:xfrm>
              <a:off x="5881242" y="3339084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6096889" y="0"/>
                  </a:moveTo>
                  <a:lnTo>
                    <a:pt x="0" y="0"/>
                  </a:lnTo>
                  <a:lnTo>
                    <a:pt x="0" y="56007"/>
                  </a:lnTo>
                  <a:lnTo>
                    <a:pt x="6096889" y="56007"/>
                  </a:lnTo>
                  <a:lnTo>
                    <a:pt x="6096889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81242" y="3339084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0" y="56007"/>
                  </a:moveTo>
                  <a:lnTo>
                    <a:pt x="6096889" y="56007"/>
                  </a:lnTo>
                  <a:lnTo>
                    <a:pt x="6096889" y="0"/>
                  </a:lnTo>
                  <a:lnTo>
                    <a:pt x="0" y="0"/>
                  </a:lnTo>
                  <a:lnTo>
                    <a:pt x="0" y="56007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675" y="1428750"/>
            <a:ext cx="4572000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>
                <a:latin typeface="Microsoft JhengHei"/>
                <a:cs typeface="Microsoft JhengHei"/>
              </a:rPr>
              <a:t>Ana</a:t>
            </a:r>
            <a:r>
              <a:rPr spc="-220" dirty="0">
                <a:latin typeface="Microsoft JhengHei"/>
                <a:cs typeface="Microsoft JhengHei"/>
              </a:rPr>
              <a:t> </a:t>
            </a:r>
            <a:r>
              <a:rPr spc="-90" dirty="0">
                <a:latin typeface="Microsoft JhengHei"/>
                <a:cs typeface="Microsoft JhengHei"/>
              </a:rPr>
              <a:t>ekran</a:t>
            </a:r>
            <a:r>
              <a:rPr spc="-175" dirty="0">
                <a:latin typeface="Microsoft JhengHei"/>
                <a:cs typeface="Microsoft JhengHei"/>
              </a:rPr>
              <a:t> </a:t>
            </a:r>
            <a:r>
              <a:rPr spc="-25" dirty="0">
                <a:latin typeface="Microsoft JhengHei"/>
                <a:cs typeface="Microsoft JhengHei"/>
              </a:rPr>
              <a:t>VII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51144" y="2829750"/>
            <a:ext cx="6215380" cy="77025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LoadUserTickets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metodu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ile</a:t>
            </a:r>
            <a:r>
              <a:rPr sz="1700" spc="-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kullanıcının</a:t>
            </a:r>
            <a:r>
              <a:rPr sz="1700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satın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almış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olduğu</a:t>
            </a:r>
            <a:r>
              <a:rPr sz="1700" spc="-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biletlerin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detaylarıyla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birlikte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gösterir.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" y="1371600"/>
            <a:ext cx="5467350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>
                <a:latin typeface="Microsoft JhengHei"/>
                <a:cs typeface="Microsoft JhengHei"/>
              </a:rPr>
              <a:t>Profil</a:t>
            </a:r>
            <a:r>
              <a:rPr spc="-190" dirty="0">
                <a:latin typeface="Microsoft JhengHei"/>
                <a:cs typeface="Microsoft JhengHei"/>
              </a:rPr>
              <a:t> </a:t>
            </a:r>
            <a:r>
              <a:rPr spc="-95" dirty="0">
                <a:latin typeface="Microsoft JhengHei"/>
                <a:cs typeface="Microsoft JhengHei"/>
              </a:rPr>
              <a:t>ekranı</a:t>
            </a:r>
            <a:r>
              <a:rPr spc="-160" dirty="0">
                <a:latin typeface="Microsoft JhengHei"/>
                <a:cs typeface="Microsoft JhengHei"/>
              </a:rPr>
              <a:t> </a:t>
            </a:r>
            <a:r>
              <a:rPr spc="-50" dirty="0">
                <a:latin typeface="Microsoft JhengHei"/>
                <a:cs typeface="Microsoft JhengHei"/>
              </a:rPr>
              <a:t>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825" y="1371600"/>
            <a:ext cx="2714625" cy="4114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63084" y="1685353"/>
            <a:ext cx="5864860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3600"/>
              </a:lnSpc>
              <a:spcBef>
                <a:spcPts val="95"/>
              </a:spcBef>
            </a:pP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Profil</a:t>
            </a:r>
            <a:r>
              <a:rPr sz="1700" spc="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güncelleme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ekranıdır</a:t>
            </a:r>
            <a:r>
              <a:rPr sz="17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kullanıcı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burada</a:t>
            </a:r>
            <a:r>
              <a:rPr sz="1700" spc="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girmiş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olduğı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bilgileri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görebilir</a:t>
            </a:r>
            <a:r>
              <a:rPr sz="1700" spc="-7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ve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değiştirebilir.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2101" y="3194113"/>
            <a:ext cx="5758815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3600"/>
              </a:lnSpc>
              <a:spcBef>
                <a:spcPts val="95"/>
              </a:spcBef>
            </a:pP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Eğer</a:t>
            </a:r>
            <a:r>
              <a:rPr sz="1700" spc="9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kullanıcı</a:t>
            </a:r>
            <a:r>
              <a:rPr sz="1700" spc="8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şifresini</a:t>
            </a:r>
            <a:r>
              <a:rPr sz="1700" spc="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değiştirmek</a:t>
            </a:r>
            <a:r>
              <a:rPr sz="1700" spc="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istiyorsa</a:t>
            </a:r>
            <a:r>
              <a:rPr sz="1700" spc="8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şifreyi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değiştri 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kutucuğuna</a:t>
            </a:r>
            <a:r>
              <a:rPr sz="1700" spc="-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tıklayarak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eksi</a:t>
            </a:r>
            <a:r>
              <a:rPr sz="1700" spc="-9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şifresini</a:t>
            </a:r>
            <a:r>
              <a:rPr sz="1700" spc="-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girere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ve</a:t>
            </a:r>
            <a:r>
              <a:rPr sz="1700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yeni</a:t>
            </a:r>
            <a:r>
              <a:rPr sz="1700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şifresini</a:t>
            </a:r>
            <a:r>
              <a:rPr sz="1700" spc="-7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yazar.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33492" y="3015233"/>
            <a:ext cx="6116320" cy="75565"/>
            <a:chOff x="4833492" y="3015233"/>
            <a:chExt cx="6116320" cy="75565"/>
          </a:xfrm>
        </p:grpSpPr>
        <p:sp>
          <p:nvSpPr>
            <p:cNvPr id="7" name="object 7"/>
            <p:cNvSpPr/>
            <p:nvPr/>
          </p:nvSpPr>
          <p:spPr>
            <a:xfrm>
              <a:off x="4843017" y="3024758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6096889" y="0"/>
                  </a:moveTo>
                  <a:lnTo>
                    <a:pt x="0" y="0"/>
                  </a:lnTo>
                  <a:lnTo>
                    <a:pt x="0" y="56007"/>
                  </a:lnTo>
                  <a:lnTo>
                    <a:pt x="6096889" y="56007"/>
                  </a:lnTo>
                  <a:lnTo>
                    <a:pt x="6096889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43017" y="3024758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0" y="56007"/>
                  </a:moveTo>
                  <a:lnTo>
                    <a:pt x="6096889" y="56007"/>
                  </a:lnTo>
                  <a:lnTo>
                    <a:pt x="6096889" y="0"/>
                  </a:lnTo>
                  <a:lnTo>
                    <a:pt x="0" y="0"/>
                  </a:lnTo>
                  <a:lnTo>
                    <a:pt x="0" y="56007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>
                <a:latin typeface="Microsoft JhengHei"/>
                <a:cs typeface="Microsoft JhengHei"/>
              </a:rPr>
              <a:t>Profil</a:t>
            </a:r>
            <a:r>
              <a:rPr spc="-190" dirty="0">
                <a:latin typeface="Microsoft JhengHei"/>
                <a:cs typeface="Microsoft JhengHei"/>
              </a:rPr>
              <a:t> </a:t>
            </a:r>
            <a:r>
              <a:rPr spc="-95" dirty="0">
                <a:latin typeface="Microsoft JhengHei"/>
                <a:cs typeface="Microsoft JhengHei"/>
              </a:rPr>
              <a:t>ekranı</a:t>
            </a:r>
            <a:r>
              <a:rPr spc="-160" dirty="0">
                <a:latin typeface="Microsoft JhengHei"/>
                <a:cs typeface="Microsoft JhengHei"/>
              </a:rPr>
              <a:t> </a:t>
            </a:r>
            <a:r>
              <a:rPr spc="-25" dirty="0">
                <a:latin typeface="Microsoft JhengHei"/>
                <a:cs typeface="Microsoft JhengHei"/>
              </a:rPr>
              <a:t>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63084" y="1685353"/>
            <a:ext cx="6259830" cy="26409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203200">
              <a:lnSpc>
                <a:spcPct val="141800"/>
              </a:lnSpc>
              <a:spcBef>
                <a:spcPts val="130"/>
              </a:spcBef>
            </a:pP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LoadUserData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ile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kullanıcın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bilgileri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ekrana</a:t>
            </a:r>
            <a:r>
              <a:rPr sz="1700" spc="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çıkar.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Bunuda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40" dirty="0">
                <a:solidFill>
                  <a:srgbClr val="DFD5DE"/>
                </a:solidFill>
                <a:latin typeface="Calibri"/>
                <a:cs typeface="Calibri"/>
              </a:rPr>
              <a:t>sağlayan 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database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package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 içinde</a:t>
            </a:r>
            <a:r>
              <a:rPr sz="1700" spc="-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userDB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sınıfının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getUserById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metoduyla gerçekleşir.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1700">
              <a:latin typeface="Calibri"/>
              <a:cs typeface="Calibri"/>
            </a:endParaRPr>
          </a:p>
          <a:p>
            <a:pPr marL="21590" marR="5080">
              <a:lnSpc>
                <a:spcPct val="141800"/>
              </a:lnSpc>
            </a:pPr>
            <a:r>
              <a:rPr sz="1700" spc="75" dirty="0">
                <a:solidFill>
                  <a:srgbClr val="DFD5DE"/>
                </a:solidFill>
                <a:latin typeface="Calibri"/>
                <a:cs typeface="Calibri"/>
              </a:rPr>
              <a:t>SaveChanges</a:t>
            </a:r>
            <a:r>
              <a:rPr sz="1700" spc="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metodu ile</a:t>
            </a:r>
            <a:r>
              <a:rPr sz="1700" spc="-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kullanıcı</a:t>
            </a:r>
            <a:r>
              <a:rPr sz="17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değiştirdiği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bilgileri</a:t>
            </a:r>
            <a:r>
              <a:rPr sz="1700" spc="-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veritabanı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kayıt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eder.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Metodu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çağrımıda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database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package</a:t>
            </a:r>
            <a:r>
              <a:rPr sz="1700" spc="8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altında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userDb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sınıfı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içinde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updateUserProfile metodunun</a:t>
            </a:r>
            <a:r>
              <a:rPr sz="1700" spc="1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çağrılmasıyla</a:t>
            </a:r>
            <a:r>
              <a:rPr sz="1700" spc="8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olur.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33492" y="3015233"/>
            <a:ext cx="6116320" cy="75565"/>
            <a:chOff x="4833492" y="3015233"/>
            <a:chExt cx="6116320" cy="75565"/>
          </a:xfrm>
        </p:grpSpPr>
        <p:sp>
          <p:nvSpPr>
            <p:cNvPr id="5" name="object 5"/>
            <p:cNvSpPr/>
            <p:nvPr/>
          </p:nvSpPr>
          <p:spPr>
            <a:xfrm>
              <a:off x="4843017" y="3024758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6096889" y="0"/>
                  </a:moveTo>
                  <a:lnTo>
                    <a:pt x="0" y="0"/>
                  </a:lnTo>
                  <a:lnTo>
                    <a:pt x="0" y="56007"/>
                  </a:lnTo>
                  <a:lnTo>
                    <a:pt x="6096889" y="56007"/>
                  </a:lnTo>
                  <a:lnTo>
                    <a:pt x="6096889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43017" y="3024758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0" y="56007"/>
                  </a:moveTo>
                  <a:lnTo>
                    <a:pt x="6096889" y="56007"/>
                  </a:lnTo>
                  <a:lnTo>
                    <a:pt x="6096889" y="0"/>
                  </a:lnTo>
                  <a:lnTo>
                    <a:pt x="0" y="0"/>
                  </a:lnTo>
                  <a:lnTo>
                    <a:pt x="0" y="56007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3562350" cy="4629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>
                <a:latin typeface="Microsoft JhengHei"/>
                <a:cs typeface="Microsoft JhengHei"/>
              </a:rPr>
              <a:t>Profil</a:t>
            </a:r>
            <a:r>
              <a:rPr spc="-190" dirty="0">
                <a:latin typeface="Microsoft JhengHei"/>
                <a:cs typeface="Microsoft JhengHei"/>
              </a:rPr>
              <a:t> </a:t>
            </a:r>
            <a:r>
              <a:rPr spc="-95" dirty="0">
                <a:latin typeface="Microsoft JhengHei"/>
                <a:cs typeface="Microsoft JhengHei"/>
              </a:rPr>
              <a:t>ekranı</a:t>
            </a:r>
            <a:r>
              <a:rPr spc="-160" dirty="0">
                <a:latin typeface="Microsoft JhengHei"/>
                <a:cs typeface="Microsoft JhengHei"/>
              </a:rPr>
              <a:t> </a:t>
            </a:r>
            <a:r>
              <a:rPr spc="-25" dirty="0">
                <a:latin typeface="Microsoft JhengHei"/>
                <a:cs typeface="Microsoft JhengHei"/>
              </a:rPr>
              <a:t>III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19421" y="1685353"/>
            <a:ext cx="6236335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3600"/>
              </a:lnSpc>
              <a:spcBef>
                <a:spcPts val="95"/>
              </a:spcBef>
            </a:pP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ValidateInput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metodu</a:t>
            </a:r>
            <a:r>
              <a:rPr sz="17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ile</a:t>
            </a:r>
            <a:r>
              <a:rPr sz="1700" spc="-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kullanıcın</a:t>
            </a:r>
            <a:r>
              <a:rPr sz="1700" spc="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bilgileri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kontrol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edilir.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Eğer </a:t>
            </a:r>
            <a:r>
              <a:rPr sz="1700" spc="80" dirty="0">
                <a:solidFill>
                  <a:srgbClr val="DFD5DE"/>
                </a:solidFill>
                <a:latin typeface="Calibri"/>
                <a:cs typeface="Calibri"/>
              </a:rPr>
              <a:t>boş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bir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yer</a:t>
            </a:r>
            <a:r>
              <a:rPr sz="1700" spc="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bıraktıysa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DFD5DE"/>
                </a:solidFill>
                <a:latin typeface="Calibri"/>
                <a:cs typeface="Calibri"/>
              </a:rPr>
              <a:t>bu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showError</a:t>
            </a:r>
            <a:r>
              <a:rPr sz="1700" spc="1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metoduyla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ilgili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hata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ekran</a:t>
            </a:r>
            <a:r>
              <a:rPr sz="1700" spc="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yazdırılır.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7929" y="3302952"/>
            <a:ext cx="597662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Kullanıcı</a:t>
            </a:r>
            <a:r>
              <a:rPr sz="1700" spc="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şifresini,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kredi</a:t>
            </a:r>
            <a:r>
              <a:rPr sz="1700" spc="-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kart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numarasını</a:t>
            </a:r>
            <a:r>
              <a:rPr sz="1700" spc="-6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ve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cvv'sini</a:t>
            </a:r>
            <a:r>
              <a:rPr sz="1700" spc="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DFD5DE"/>
                </a:solidFill>
                <a:latin typeface="Calibri"/>
                <a:cs typeface="Calibri"/>
              </a:rPr>
              <a:t>boş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bırakamaz.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85892" y="3015233"/>
            <a:ext cx="6116320" cy="75565"/>
            <a:chOff x="4985892" y="3015233"/>
            <a:chExt cx="6116320" cy="75565"/>
          </a:xfrm>
        </p:grpSpPr>
        <p:sp>
          <p:nvSpPr>
            <p:cNvPr id="6" name="object 6"/>
            <p:cNvSpPr/>
            <p:nvPr/>
          </p:nvSpPr>
          <p:spPr>
            <a:xfrm>
              <a:off x="4995417" y="3024758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6096889" y="0"/>
                  </a:moveTo>
                  <a:lnTo>
                    <a:pt x="0" y="0"/>
                  </a:lnTo>
                  <a:lnTo>
                    <a:pt x="0" y="56007"/>
                  </a:lnTo>
                  <a:lnTo>
                    <a:pt x="6096889" y="56007"/>
                  </a:lnTo>
                  <a:lnTo>
                    <a:pt x="6096889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95417" y="3024758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0" y="56007"/>
                  </a:moveTo>
                  <a:lnTo>
                    <a:pt x="6096889" y="56007"/>
                  </a:lnTo>
                  <a:lnTo>
                    <a:pt x="6096889" y="0"/>
                  </a:lnTo>
                  <a:lnTo>
                    <a:pt x="0" y="0"/>
                  </a:lnTo>
                  <a:lnTo>
                    <a:pt x="0" y="56007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" y="1485900"/>
            <a:ext cx="4695825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>
                <a:latin typeface="Microsoft JhengHei"/>
                <a:cs typeface="Microsoft JhengHei"/>
              </a:rPr>
              <a:t>Admin</a:t>
            </a:r>
            <a:r>
              <a:rPr spc="-185" dirty="0">
                <a:latin typeface="Microsoft JhengHei"/>
                <a:cs typeface="Microsoft JhengHei"/>
              </a:rPr>
              <a:t> </a:t>
            </a:r>
            <a:r>
              <a:rPr spc="-100" dirty="0">
                <a:latin typeface="Microsoft JhengHei"/>
                <a:cs typeface="Microsoft JhengHei"/>
              </a:rPr>
              <a:t>paneli</a:t>
            </a:r>
            <a:r>
              <a:rPr spc="-165" dirty="0">
                <a:latin typeface="Microsoft JhengHei"/>
                <a:cs typeface="Microsoft JhengHei"/>
              </a:rPr>
              <a:t> </a:t>
            </a:r>
            <a:r>
              <a:rPr spc="-50" dirty="0">
                <a:latin typeface="Microsoft JhengHei"/>
                <a:cs typeface="Microsoft JhengHei"/>
              </a:rPr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7240" y="1950402"/>
            <a:ext cx="458851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Admin</a:t>
            </a:r>
            <a:r>
              <a:rPr sz="1700" spc="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kullanıcıyı</a:t>
            </a:r>
            <a:r>
              <a:rPr sz="1700" spc="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silebilir</a:t>
            </a:r>
            <a:r>
              <a:rPr sz="1700" spc="7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veya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rolünü</a:t>
            </a:r>
            <a:r>
              <a:rPr sz="1700" spc="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değiştirebilir.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0" y="3459162"/>
            <a:ext cx="597662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Kullanıcı</a:t>
            </a:r>
            <a:r>
              <a:rPr sz="1700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şifresini,</a:t>
            </a:r>
            <a:r>
              <a:rPr sz="1700" spc="-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kredi</a:t>
            </a:r>
            <a:r>
              <a:rPr sz="1700" spc="-8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kart</a:t>
            </a:r>
            <a:r>
              <a:rPr sz="1700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numarasını</a:t>
            </a:r>
            <a:r>
              <a:rPr sz="1700" spc="-7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ve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cvv'sini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DFD5DE"/>
                </a:solidFill>
                <a:latin typeface="Calibri"/>
                <a:cs typeface="Calibri"/>
              </a:rPr>
              <a:t>boş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bırakamaz.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20538" y="3167633"/>
            <a:ext cx="6123305" cy="75565"/>
            <a:chOff x="5320538" y="3167633"/>
            <a:chExt cx="6123305" cy="75565"/>
          </a:xfrm>
        </p:grpSpPr>
        <p:sp>
          <p:nvSpPr>
            <p:cNvPr id="6" name="object 6"/>
            <p:cNvSpPr/>
            <p:nvPr/>
          </p:nvSpPr>
          <p:spPr>
            <a:xfrm>
              <a:off x="5330063" y="3177158"/>
              <a:ext cx="6104255" cy="56515"/>
            </a:xfrm>
            <a:custGeom>
              <a:avLst/>
              <a:gdLst/>
              <a:ahLst/>
              <a:cxnLst/>
              <a:rect l="l" t="t" r="r" b="b"/>
              <a:pathLst>
                <a:path w="6104255" h="56514">
                  <a:moveTo>
                    <a:pt x="6103873" y="0"/>
                  </a:moveTo>
                  <a:lnTo>
                    <a:pt x="0" y="0"/>
                  </a:lnTo>
                  <a:lnTo>
                    <a:pt x="0" y="56007"/>
                  </a:lnTo>
                  <a:lnTo>
                    <a:pt x="6103873" y="56007"/>
                  </a:lnTo>
                  <a:lnTo>
                    <a:pt x="6103873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30063" y="3177158"/>
              <a:ext cx="6104255" cy="56515"/>
            </a:xfrm>
            <a:custGeom>
              <a:avLst/>
              <a:gdLst/>
              <a:ahLst/>
              <a:cxnLst/>
              <a:rect l="l" t="t" r="r" b="b"/>
              <a:pathLst>
                <a:path w="6104255" h="56514">
                  <a:moveTo>
                    <a:pt x="0" y="56007"/>
                  </a:moveTo>
                  <a:lnTo>
                    <a:pt x="6103873" y="56007"/>
                  </a:lnTo>
                  <a:lnTo>
                    <a:pt x="6103873" y="0"/>
                  </a:lnTo>
                  <a:lnTo>
                    <a:pt x="0" y="0"/>
                  </a:lnTo>
                  <a:lnTo>
                    <a:pt x="0" y="56007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1419225"/>
            <a:ext cx="4857750" cy="5153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>
                <a:latin typeface="Microsoft JhengHei"/>
                <a:cs typeface="Microsoft JhengHei"/>
              </a:rPr>
              <a:t>Admin</a:t>
            </a:r>
            <a:r>
              <a:rPr spc="-185" dirty="0">
                <a:latin typeface="Microsoft JhengHei"/>
                <a:cs typeface="Microsoft JhengHei"/>
              </a:rPr>
              <a:t> </a:t>
            </a:r>
            <a:r>
              <a:rPr spc="-100" dirty="0">
                <a:latin typeface="Microsoft JhengHei"/>
                <a:cs typeface="Microsoft JhengHei"/>
              </a:rPr>
              <a:t>paneli</a:t>
            </a:r>
            <a:r>
              <a:rPr spc="-165" dirty="0">
                <a:latin typeface="Microsoft JhengHei"/>
                <a:cs typeface="Microsoft JhengHei"/>
              </a:rPr>
              <a:t> </a:t>
            </a:r>
            <a:r>
              <a:rPr spc="-25" dirty="0">
                <a:latin typeface="Microsoft JhengHei"/>
                <a:cs typeface="Microsoft JhengHei"/>
              </a:rPr>
              <a:t>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7240" y="1841088"/>
            <a:ext cx="5405755" cy="77025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Admin</a:t>
            </a:r>
            <a:r>
              <a:rPr sz="1700" spc="8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etkinlik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isterse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seçili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olan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etkinliği</a:t>
            </a:r>
            <a:r>
              <a:rPr sz="1700" spc="7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silebilir.</a:t>
            </a:r>
            <a:r>
              <a:rPr sz="1700" spc="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DFD5DE"/>
                </a:solidFill>
                <a:latin typeface="Calibri"/>
                <a:cs typeface="Calibri"/>
              </a:rPr>
              <a:t>Seçili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olan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etkinliğde</a:t>
            </a:r>
            <a:r>
              <a:rPr sz="1700" spc="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düzenleyebilirde.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0" y="3459162"/>
            <a:ext cx="359981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Admin</a:t>
            </a:r>
            <a:r>
              <a:rPr sz="1700" spc="7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isterse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yeni</a:t>
            </a:r>
            <a:r>
              <a:rPr sz="1700" spc="7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etkinlikte</a:t>
            </a:r>
            <a:r>
              <a:rPr sz="17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ekleyebilir.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20538" y="3167633"/>
            <a:ext cx="6123305" cy="75565"/>
            <a:chOff x="5320538" y="3167633"/>
            <a:chExt cx="6123305" cy="75565"/>
          </a:xfrm>
        </p:grpSpPr>
        <p:sp>
          <p:nvSpPr>
            <p:cNvPr id="6" name="object 6"/>
            <p:cNvSpPr/>
            <p:nvPr/>
          </p:nvSpPr>
          <p:spPr>
            <a:xfrm>
              <a:off x="5330063" y="3177158"/>
              <a:ext cx="6104255" cy="56515"/>
            </a:xfrm>
            <a:custGeom>
              <a:avLst/>
              <a:gdLst/>
              <a:ahLst/>
              <a:cxnLst/>
              <a:rect l="l" t="t" r="r" b="b"/>
              <a:pathLst>
                <a:path w="6104255" h="56514">
                  <a:moveTo>
                    <a:pt x="6103873" y="0"/>
                  </a:moveTo>
                  <a:lnTo>
                    <a:pt x="0" y="0"/>
                  </a:lnTo>
                  <a:lnTo>
                    <a:pt x="0" y="56007"/>
                  </a:lnTo>
                  <a:lnTo>
                    <a:pt x="6103873" y="56007"/>
                  </a:lnTo>
                  <a:lnTo>
                    <a:pt x="6103873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30063" y="3177158"/>
              <a:ext cx="6104255" cy="56515"/>
            </a:xfrm>
            <a:custGeom>
              <a:avLst/>
              <a:gdLst/>
              <a:ahLst/>
              <a:cxnLst/>
              <a:rect l="l" t="t" r="r" b="b"/>
              <a:pathLst>
                <a:path w="6104255" h="56514">
                  <a:moveTo>
                    <a:pt x="0" y="56007"/>
                  </a:moveTo>
                  <a:lnTo>
                    <a:pt x="6103873" y="56007"/>
                  </a:lnTo>
                  <a:lnTo>
                    <a:pt x="6103873" y="0"/>
                  </a:lnTo>
                  <a:lnTo>
                    <a:pt x="0" y="0"/>
                  </a:lnTo>
                  <a:lnTo>
                    <a:pt x="0" y="56007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66825"/>
            <a:ext cx="5191124" cy="480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>
                <a:latin typeface="Microsoft JhengHei"/>
                <a:cs typeface="Microsoft JhengHei"/>
              </a:rPr>
              <a:t>Admin</a:t>
            </a:r>
            <a:r>
              <a:rPr spc="-185" dirty="0">
                <a:latin typeface="Microsoft JhengHei"/>
                <a:cs typeface="Microsoft JhengHei"/>
              </a:rPr>
              <a:t> </a:t>
            </a:r>
            <a:r>
              <a:rPr spc="-100" dirty="0">
                <a:latin typeface="Microsoft JhengHei"/>
                <a:cs typeface="Microsoft JhengHei"/>
              </a:rPr>
              <a:t>paneli</a:t>
            </a:r>
            <a:r>
              <a:rPr spc="-165" dirty="0">
                <a:latin typeface="Microsoft JhengHei"/>
                <a:cs typeface="Microsoft JhengHei"/>
              </a:rPr>
              <a:t> </a:t>
            </a:r>
            <a:r>
              <a:rPr spc="-25" dirty="0">
                <a:latin typeface="Microsoft JhengHei"/>
                <a:cs typeface="Microsoft JhengHei"/>
              </a:rPr>
              <a:t>III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7240" y="1841088"/>
            <a:ext cx="5389245" cy="77025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LoadUser</a:t>
            </a:r>
            <a:r>
              <a:rPr sz="1700" spc="-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metoduyla</a:t>
            </a:r>
            <a:r>
              <a:rPr sz="1700" spc="3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veritabanında</a:t>
            </a:r>
            <a:r>
              <a:rPr sz="1700" spc="-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rol</a:t>
            </a:r>
            <a:r>
              <a:rPr sz="1700" spc="-8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fark</a:t>
            </a:r>
            <a:r>
              <a:rPr sz="1700" spc="-6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etmeksizin</a:t>
            </a:r>
            <a:r>
              <a:rPr sz="1700" spc="-8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tüm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kullanıcılar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ekran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çıkar.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Şifreleri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ise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çıkmaz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20538" y="3167633"/>
            <a:ext cx="6123305" cy="75565"/>
            <a:chOff x="5320538" y="3167633"/>
            <a:chExt cx="6123305" cy="75565"/>
          </a:xfrm>
        </p:grpSpPr>
        <p:sp>
          <p:nvSpPr>
            <p:cNvPr id="5" name="object 5"/>
            <p:cNvSpPr/>
            <p:nvPr/>
          </p:nvSpPr>
          <p:spPr>
            <a:xfrm>
              <a:off x="5330063" y="3177158"/>
              <a:ext cx="6104255" cy="56515"/>
            </a:xfrm>
            <a:custGeom>
              <a:avLst/>
              <a:gdLst/>
              <a:ahLst/>
              <a:cxnLst/>
              <a:rect l="l" t="t" r="r" b="b"/>
              <a:pathLst>
                <a:path w="6104255" h="56514">
                  <a:moveTo>
                    <a:pt x="6103873" y="0"/>
                  </a:moveTo>
                  <a:lnTo>
                    <a:pt x="0" y="0"/>
                  </a:lnTo>
                  <a:lnTo>
                    <a:pt x="0" y="56007"/>
                  </a:lnTo>
                  <a:lnTo>
                    <a:pt x="6103873" y="56007"/>
                  </a:lnTo>
                  <a:lnTo>
                    <a:pt x="6103873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0063" y="3177158"/>
              <a:ext cx="6104255" cy="56515"/>
            </a:xfrm>
            <a:custGeom>
              <a:avLst/>
              <a:gdLst/>
              <a:ahLst/>
              <a:cxnLst/>
              <a:rect l="l" t="t" r="r" b="b"/>
              <a:pathLst>
                <a:path w="6104255" h="56514">
                  <a:moveTo>
                    <a:pt x="0" y="56007"/>
                  </a:moveTo>
                  <a:lnTo>
                    <a:pt x="6103873" y="56007"/>
                  </a:lnTo>
                  <a:lnTo>
                    <a:pt x="6103873" y="0"/>
                  </a:lnTo>
                  <a:lnTo>
                    <a:pt x="0" y="0"/>
                  </a:lnTo>
                  <a:lnTo>
                    <a:pt x="0" y="56007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352550"/>
            <a:ext cx="3829050" cy="458152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985"/>
              </a:spcBef>
            </a:pPr>
            <a:r>
              <a:rPr spc="20" dirty="0"/>
              <a:t>LoadEventByType</a:t>
            </a:r>
            <a:r>
              <a:rPr spc="-55" dirty="0"/>
              <a:t> </a:t>
            </a:r>
            <a:r>
              <a:rPr spc="20" dirty="0"/>
              <a:t>metodu</a:t>
            </a:r>
            <a:r>
              <a:rPr spc="-5" dirty="0"/>
              <a:t> </a:t>
            </a:r>
            <a:r>
              <a:rPr spc="20" dirty="0"/>
              <a:t>ile</a:t>
            </a:r>
            <a:r>
              <a:rPr spc="-60" dirty="0"/>
              <a:t> </a:t>
            </a:r>
            <a:r>
              <a:rPr spc="10" dirty="0"/>
              <a:t>etkinliklerde</a:t>
            </a:r>
            <a:r>
              <a:rPr spc="-30" dirty="0"/>
              <a:t> </a:t>
            </a:r>
            <a:r>
              <a:rPr spc="10" dirty="0"/>
              <a:t>filtreleme</a:t>
            </a:r>
            <a:r>
              <a:rPr spc="-15" dirty="0"/>
              <a:t> </a:t>
            </a:r>
            <a:r>
              <a:rPr spc="50" dirty="0"/>
              <a:t>işlemi</a:t>
            </a:r>
            <a:r>
              <a:rPr spc="-65" dirty="0"/>
              <a:t> </a:t>
            </a:r>
            <a:r>
              <a:rPr spc="-10" dirty="0"/>
              <a:t>yapılır.</a:t>
            </a:r>
          </a:p>
          <a:p>
            <a:pPr marL="20955">
              <a:lnSpc>
                <a:spcPct val="100000"/>
              </a:lnSpc>
              <a:spcBef>
                <a:spcPts val="890"/>
              </a:spcBef>
            </a:pPr>
            <a:r>
              <a:rPr dirty="0"/>
              <a:t>Filtrenilen</a:t>
            </a:r>
            <a:r>
              <a:rPr spc="65" dirty="0"/>
              <a:t> </a:t>
            </a:r>
            <a:r>
              <a:rPr dirty="0"/>
              <a:t>etkinlik</a:t>
            </a:r>
            <a:r>
              <a:rPr spc="30" dirty="0"/>
              <a:t> </a:t>
            </a:r>
            <a:r>
              <a:rPr dirty="0"/>
              <a:t>ekrana</a:t>
            </a:r>
            <a:r>
              <a:rPr spc="105" dirty="0"/>
              <a:t> </a:t>
            </a:r>
            <a:r>
              <a:rPr spc="-10" dirty="0"/>
              <a:t>çıkar.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pc="-10" dirty="0"/>
          </a:p>
          <a:p>
            <a:pPr marL="12700" marR="247015">
              <a:lnSpc>
                <a:spcPct val="141700"/>
              </a:lnSpc>
              <a:spcBef>
                <a:spcPts val="5"/>
              </a:spcBef>
            </a:pPr>
            <a:r>
              <a:rPr spc="65" dirty="0"/>
              <a:t>LoadConcerts</a:t>
            </a:r>
            <a:r>
              <a:rPr spc="125" dirty="0"/>
              <a:t> </a:t>
            </a:r>
            <a:r>
              <a:rPr dirty="0"/>
              <a:t>metodu</a:t>
            </a:r>
            <a:r>
              <a:rPr spc="95" dirty="0"/>
              <a:t> </a:t>
            </a:r>
            <a:r>
              <a:rPr dirty="0"/>
              <a:t>ile</a:t>
            </a:r>
            <a:r>
              <a:rPr spc="40" dirty="0"/>
              <a:t> </a:t>
            </a:r>
            <a:r>
              <a:rPr dirty="0"/>
              <a:t>konserler</a:t>
            </a:r>
            <a:r>
              <a:rPr spc="90" dirty="0"/>
              <a:t> </a:t>
            </a:r>
            <a:r>
              <a:rPr dirty="0"/>
              <a:t>tabloda</a:t>
            </a:r>
            <a:r>
              <a:rPr spc="60" dirty="0"/>
              <a:t> </a:t>
            </a:r>
            <a:r>
              <a:rPr dirty="0"/>
              <a:t>gözükür.</a:t>
            </a:r>
            <a:r>
              <a:rPr spc="30" dirty="0"/>
              <a:t> </a:t>
            </a:r>
            <a:r>
              <a:rPr spc="55" dirty="0"/>
              <a:t>Database </a:t>
            </a:r>
            <a:r>
              <a:rPr spc="60" dirty="0"/>
              <a:t>package</a:t>
            </a:r>
            <a:r>
              <a:rPr spc="-35" dirty="0"/>
              <a:t> </a:t>
            </a:r>
            <a:r>
              <a:rPr spc="10" dirty="0"/>
              <a:t>altında</a:t>
            </a:r>
            <a:r>
              <a:rPr spc="5" dirty="0"/>
              <a:t> </a:t>
            </a:r>
            <a:r>
              <a:rPr spc="70" dirty="0"/>
              <a:t>ConcertDB</a:t>
            </a:r>
            <a:r>
              <a:rPr spc="-35" dirty="0"/>
              <a:t> </a:t>
            </a:r>
            <a:r>
              <a:rPr spc="65" dirty="0"/>
              <a:t>classının</a:t>
            </a:r>
            <a:r>
              <a:rPr spc="-10" dirty="0"/>
              <a:t> </a:t>
            </a:r>
            <a:r>
              <a:rPr spc="10" dirty="0"/>
              <a:t>içinde</a:t>
            </a:r>
            <a:r>
              <a:rPr spc="-45" dirty="0"/>
              <a:t> </a:t>
            </a:r>
            <a:r>
              <a:rPr spc="-10" dirty="0"/>
              <a:t>getAllConcerts </a:t>
            </a:r>
            <a:r>
              <a:rPr dirty="0"/>
              <a:t>metodunun</a:t>
            </a:r>
            <a:r>
              <a:rPr spc="220" dirty="0"/>
              <a:t> </a:t>
            </a:r>
            <a:r>
              <a:rPr spc="-10" dirty="0"/>
              <a:t>çağrılır.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5319267" y="4510659"/>
            <a:ext cx="6116320" cy="75565"/>
            <a:chOff x="5319267" y="4510659"/>
            <a:chExt cx="6116320" cy="75565"/>
          </a:xfrm>
        </p:grpSpPr>
        <p:sp>
          <p:nvSpPr>
            <p:cNvPr id="10" name="object 10"/>
            <p:cNvSpPr/>
            <p:nvPr/>
          </p:nvSpPr>
          <p:spPr>
            <a:xfrm>
              <a:off x="5328792" y="4520184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6096889" y="0"/>
                  </a:moveTo>
                  <a:lnTo>
                    <a:pt x="0" y="0"/>
                  </a:lnTo>
                  <a:lnTo>
                    <a:pt x="0" y="56006"/>
                  </a:lnTo>
                  <a:lnTo>
                    <a:pt x="6096889" y="56006"/>
                  </a:lnTo>
                  <a:lnTo>
                    <a:pt x="6096889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28792" y="4520184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0" y="56006"/>
                  </a:moveTo>
                  <a:lnTo>
                    <a:pt x="6096889" y="56006"/>
                  </a:lnTo>
                  <a:lnTo>
                    <a:pt x="6096889" y="0"/>
                  </a:lnTo>
                  <a:lnTo>
                    <a:pt x="0" y="0"/>
                  </a:lnTo>
                  <a:lnTo>
                    <a:pt x="0" y="56006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22570" y="657415"/>
            <a:ext cx="5458460" cy="5342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1694" marR="108585" indent="-849630">
              <a:lnSpc>
                <a:spcPct val="138300"/>
              </a:lnSpc>
              <a:spcBef>
                <a:spcPts val="95"/>
              </a:spcBef>
            </a:pPr>
            <a:r>
              <a:rPr sz="4650" b="1" spc="-105" dirty="0" smtClean="0">
                <a:solidFill>
                  <a:srgbClr val="FF89AE"/>
                </a:solidFill>
                <a:latin typeface="Calibri"/>
                <a:cs typeface="Calibri"/>
              </a:rPr>
              <a:t>Abdullah</a:t>
            </a:r>
            <a:r>
              <a:rPr sz="4650" b="1" spc="-150" dirty="0" smtClean="0">
                <a:solidFill>
                  <a:srgbClr val="FF89AE"/>
                </a:solidFill>
                <a:latin typeface="Calibri"/>
                <a:cs typeface="Calibri"/>
              </a:rPr>
              <a:t> </a:t>
            </a:r>
            <a:r>
              <a:rPr sz="4650" b="1" spc="-80" dirty="0">
                <a:solidFill>
                  <a:srgbClr val="FF89AE"/>
                </a:solidFill>
                <a:latin typeface="Calibri"/>
                <a:cs typeface="Calibri"/>
              </a:rPr>
              <a:t>Emir</a:t>
            </a:r>
            <a:r>
              <a:rPr sz="4650" b="1" spc="-204" dirty="0">
                <a:solidFill>
                  <a:srgbClr val="FF89AE"/>
                </a:solidFill>
                <a:latin typeface="Calibri"/>
                <a:cs typeface="Calibri"/>
              </a:rPr>
              <a:t> </a:t>
            </a:r>
            <a:r>
              <a:rPr sz="4650" b="1" spc="-60" dirty="0">
                <a:solidFill>
                  <a:srgbClr val="FF89AE"/>
                </a:solidFill>
                <a:latin typeface="Calibri"/>
                <a:cs typeface="Calibri"/>
              </a:rPr>
              <a:t>Karakoç </a:t>
            </a:r>
            <a:r>
              <a:rPr sz="4650" b="1" spc="-110" dirty="0">
                <a:solidFill>
                  <a:srgbClr val="FF89AE"/>
                </a:solidFill>
                <a:latin typeface="Calibri"/>
                <a:cs typeface="Calibri"/>
              </a:rPr>
              <a:t>Efekan</a:t>
            </a:r>
            <a:r>
              <a:rPr sz="4650" b="1" spc="-125" dirty="0">
                <a:solidFill>
                  <a:srgbClr val="FF89AE"/>
                </a:solidFill>
                <a:latin typeface="Calibri"/>
                <a:cs typeface="Calibri"/>
              </a:rPr>
              <a:t> </a:t>
            </a:r>
            <a:r>
              <a:rPr sz="4650" b="1" spc="-10" dirty="0">
                <a:solidFill>
                  <a:srgbClr val="FF89AE"/>
                </a:solidFill>
                <a:latin typeface="Calibri"/>
                <a:cs typeface="Calibri"/>
              </a:rPr>
              <a:t>Salman</a:t>
            </a:r>
            <a:endParaRPr sz="4650" dirty="0">
              <a:latin typeface="Calibri"/>
              <a:cs typeface="Calibri"/>
            </a:endParaRPr>
          </a:p>
          <a:p>
            <a:pPr marL="125095">
              <a:lnSpc>
                <a:spcPct val="100000"/>
              </a:lnSpc>
              <a:spcBef>
                <a:spcPts val="3520"/>
              </a:spcBef>
            </a:pPr>
            <a:r>
              <a:rPr sz="4700" b="1" spc="185" dirty="0" err="1" smtClean="0">
                <a:solidFill>
                  <a:srgbClr val="FF89AE"/>
                </a:solidFill>
                <a:latin typeface="Calibri"/>
                <a:cs typeface="Calibri"/>
              </a:rPr>
              <a:t>Emre</a:t>
            </a:r>
            <a:r>
              <a:rPr lang="tr-TR" sz="4700" b="1" spc="185" dirty="0" smtClean="0">
                <a:solidFill>
                  <a:srgbClr val="FF89AE"/>
                </a:solidFill>
                <a:latin typeface="Calibri"/>
                <a:cs typeface="Calibri"/>
              </a:rPr>
              <a:t> Furkan</a:t>
            </a:r>
            <a:r>
              <a:rPr sz="4700" b="1" spc="-305" dirty="0" smtClean="0">
                <a:solidFill>
                  <a:srgbClr val="FF89AE"/>
                </a:solidFill>
                <a:latin typeface="Calibri"/>
                <a:cs typeface="Calibri"/>
              </a:rPr>
              <a:t> </a:t>
            </a:r>
            <a:r>
              <a:rPr sz="4700" b="1" spc="145" dirty="0">
                <a:solidFill>
                  <a:srgbClr val="FF89AE"/>
                </a:solidFill>
                <a:latin typeface="Calibri"/>
                <a:cs typeface="Calibri"/>
              </a:rPr>
              <a:t>Balkan</a:t>
            </a:r>
            <a:endParaRPr sz="4700" dirty="0">
              <a:latin typeface="Calibri"/>
              <a:cs typeface="Calibri"/>
            </a:endParaRPr>
          </a:p>
          <a:p>
            <a:pPr marL="125095">
              <a:lnSpc>
                <a:spcPct val="100000"/>
              </a:lnSpc>
              <a:spcBef>
                <a:spcPts val="2415"/>
              </a:spcBef>
            </a:pPr>
            <a:r>
              <a:rPr sz="4700" b="1" spc="60" dirty="0">
                <a:solidFill>
                  <a:srgbClr val="FF89AE"/>
                </a:solidFill>
                <a:latin typeface="Calibri"/>
                <a:cs typeface="Calibri"/>
              </a:rPr>
              <a:t>Tarık</a:t>
            </a:r>
            <a:r>
              <a:rPr sz="4700" b="1" spc="-290" dirty="0">
                <a:solidFill>
                  <a:srgbClr val="FF89AE"/>
                </a:solidFill>
                <a:latin typeface="Calibri"/>
                <a:cs typeface="Calibri"/>
              </a:rPr>
              <a:t> </a:t>
            </a:r>
            <a:r>
              <a:rPr sz="4700" b="1" spc="180" dirty="0" err="1">
                <a:solidFill>
                  <a:srgbClr val="FF89AE"/>
                </a:solidFill>
                <a:latin typeface="Calibri"/>
                <a:cs typeface="Calibri"/>
              </a:rPr>
              <a:t>Kıvanç</a:t>
            </a:r>
            <a:r>
              <a:rPr sz="4700" b="1" spc="-270" dirty="0">
                <a:solidFill>
                  <a:srgbClr val="FF89AE"/>
                </a:solidFill>
                <a:latin typeface="Calibri"/>
                <a:cs typeface="Calibri"/>
              </a:rPr>
              <a:t> </a:t>
            </a:r>
            <a:r>
              <a:rPr sz="4700" b="1" spc="165" dirty="0" err="1" smtClean="0">
                <a:solidFill>
                  <a:srgbClr val="FF89AE"/>
                </a:solidFill>
                <a:latin typeface="Calibri"/>
                <a:cs typeface="Calibri"/>
              </a:rPr>
              <a:t>Durmaz</a:t>
            </a:r>
          </a:p>
          <a:p>
            <a:pPr marL="125095">
              <a:lnSpc>
                <a:spcPct val="100000"/>
              </a:lnSpc>
              <a:spcBef>
                <a:spcPts val="3575"/>
              </a:spcBef>
            </a:pPr>
            <a:r>
              <a:rPr sz="4700" b="1" spc="-55" dirty="0" err="1" smtClean="0">
                <a:solidFill>
                  <a:srgbClr val="FF89AE"/>
                </a:solidFill>
                <a:latin typeface="Calibri"/>
                <a:cs typeface="Calibri"/>
              </a:rPr>
              <a:t>Mert</a:t>
            </a:r>
            <a:r>
              <a:rPr sz="4700" b="1" spc="-325" dirty="0" smtClean="0">
                <a:solidFill>
                  <a:srgbClr val="FF89AE"/>
                </a:solidFill>
                <a:latin typeface="Calibri"/>
                <a:cs typeface="Calibri"/>
              </a:rPr>
              <a:t> </a:t>
            </a:r>
            <a:r>
              <a:rPr sz="4700" b="1" spc="110" dirty="0" smtClean="0">
                <a:solidFill>
                  <a:srgbClr val="FF89AE"/>
                </a:solidFill>
                <a:latin typeface="Calibri"/>
                <a:cs typeface="Calibri"/>
              </a:rPr>
              <a:t>İbrahim</a:t>
            </a:r>
            <a:r>
              <a:rPr sz="4700" b="1" spc="-300" dirty="0" smtClean="0">
                <a:solidFill>
                  <a:srgbClr val="FF89AE"/>
                </a:solidFill>
                <a:latin typeface="Calibri"/>
                <a:cs typeface="Calibri"/>
              </a:rPr>
              <a:t> </a:t>
            </a:r>
            <a:r>
              <a:rPr sz="4700" b="1" spc="200" dirty="0" err="1" smtClean="0">
                <a:solidFill>
                  <a:srgbClr val="FF89AE"/>
                </a:solidFill>
                <a:latin typeface="Calibri"/>
                <a:cs typeface="Calibri"/>
              </a:rPr>
              <a:t>Kesik</a:t>
            </a:r>
            <a:endParaRPr sz="47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152" y="2759011"/>
            <a:ext cx="3986529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spc="210" dirty="0"/>
              <a:t>Yazılımcılar</a:t>
            </a:r>
            <a:endParaRPr sz="60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>
                <a:latin typeface="Microsoft JhengHei"/>
                <a:cs typeface="Microsoft JhengHei"/>
              </a:rPr>
              <a:t>Admin</a:t>
            </a:r>
            <a:r>
              <a:rPr spc="-185" dirty="0">
                <a:latin typeface="Microsoft JhengHei"/>
                <a:cs typeface="Microsoft JhengHei"/>
              </a:rPr>
              <a:t> </a:t>
            </a:r>
            <a:r>
              <a:rPr spc="-100" dirty="0">
                <a:latin typeface="Microsoft JhengHei"/>
                <a:cs typeface="Microsoft JhengHei"/>
              </a:rPr>
              <a:t>paneli</a:t>
            </a:r>
            <a:r>
              <a:rPr spc="-165" dirty="0">
                <a:latin typeface="Microsoft JhengHei"/>
                <a:cs typeface="Microsoft JhengHei"/>
              </a:rPr>
              <a:t> </a:t>
            </a:r>
            <a:r>
              <a:rPr spc="-25" dirty="0">
                <a:latin typeface="Microsoft JhengHei"/>
                <a:cs typeface="Microsoft JhengHei"/>
              </a:rPr>
              <a:t>IV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7240" y="1950402"/>
            <a:ext cx="533781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UpdateUserRole</a:t>
            </a:r>
            <a:r>
              <a:rPr sz="1700" spc="30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metoduyla</a:t>
            </a:r>
            <a:r>
              <a:rPr sz="1700" spc="27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kullanıcıların</a:t>
            </a:r>
            <a:r>
              <a:rPr sz="1700" spc="19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rolleri</a:t>
            </a:r>
            <a:r>
              <a:rPr sz="1700" spc="19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değiştirilir.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0" y="3349847"/>
            <a:ext cx="5594985" cy="77025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ShowAddEventDialog</a:t>
            </a:r>
            <a:r>
              <a:rPr sz="1700" spc="1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metodu</a:t>
            </a:r>
            <a:r>
              <a:rPr sz="1700" spc="2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etkinlik</a:t>
            </a:r>
            <a:r>
              <a:rPr sz="1700" spc="114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eklemek</a:t>
            </a:r>
            <a:r>
              <a:rPr sz="1700" spc="2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40" dirty="0">
                <a:solidFill>
                  <a:srgbClr val="DFD5DE"/>
                </a:solidFill>
                <a:latin typeface="Calibri"/>
                <a:cs typeface="Calibri"/>
              </a:rPr>
              <a:t>için</a:t>
            </a:r>
            <a:r>
              <a:rPr sz="1700" spc="1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gösterilen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ekrandır.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20538" y="3167633"/>
            <a:ext cx="6123305" cy="75565"/>
            <a:chOff x="5320538" y="3167633"/>
            <a:chExt cx="6123305" cy="75565"/>
          </a:xfrm>
        </p:grpSpPr>
        <p:sp>
          <p:nvSpPr>
            <p:cNvPr id="6" name="object 6"/>
            <p:cNvSpPr/>
            <p:nvPr/>
          </p:nvSpPr>
          <p:spPr>
            <a:xfrm>
              <a:off x="5330063" y="3177158"/>
              <a:ext cx="6104255" cy="56515"/>
            </a:xfrm>
            <a:custGeom>
              <a:avLst/>
              <a:gdLst/>
              <a:ahLst/>
              <a:cxnLst/>
              <a:rect l="l" t="t" r="r" b="b"/>
              <a:pathLst>
                <a:path w="6104255" h="56514">
                  <a:moveTo>
                    <a:pt x="6103873" y="0"/>
                  </a:moveTo>
                  <a:lnTo>
                    <a:pt x="0" y="0"/>
                  </a:lnTo>
                  <a:lnTo>
                    <a:pt x="0" y="56007"/>
                  </a:lnTo>
                  <a:lnTo>
                    <a:pt x="6103873" y="56007"/>
                  </a:lnTo>
                  <a:lnTo>
                    <a:pt x="6103873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30063" y="3177158"/>
              <a:ext cx="6104255" cy="56515"/>
            </a:xfrm>
            <a:custGeom>
              <a:avLst/>
              <a:gdLst/>
              <a:ahLst/>
              <a:cxnLst/>
              <a:rect l="l" t="t" r="r" b="b"/>
              <a:pathLst>
                <a:path w="6104255" h="56514">
                  <a:moveTo>
                    <a:pt x="0" y="56007"/>
                  </a:moveTo>
                  <a:lnTo>
                    <a:pt x="6103873" y="56007"/>
                  </a:lnTo>
                  <a:lnTo>
                    <a:pt x="6103873" y="0"/>
                  </a:lnTo>
                  <a:lnTo>
                    <a:pt x="0" y="0"/>
                  </a:lnTo>
                  <a:lnTo>
                    <a:pt x="0" y="56007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57240" y="4803076"/>
            <a:ext cx="606171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DeleteSelectedEvent</a:t>
            </a:r>
            <a:r>
              <a:rPr sz="1700" spc="2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metodu</a:t>
            </a:r>
            <a:r>
              <a:rPr sz="1700" spc="19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seçilen</a:t>
            </a:r>
            <a:r>
              <a:rPr sz="1700" spc="1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etkinliği</a:t>
            </a:r>
            <a:r>
              <a:rPr sz="1700" spc="19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veritabanından</a:t>
            </a:r>
            <a:r>
              <a:rPr sz="1700" spc="1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siler.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19267" y="4510659"/>
            <a:ext cx="6116320" cy="75565"/>
            <a:chOff x="5319267" y="4510659"/>
            <a:chExt cx="6116320" cy="75565"/>
          </a:xfrm>
        </p:grpSpPr>
        <p:sp>
          <p:nvSpPr>
            <p:cNvPr id="10" name="object 10"/>
            <p:cNvSpPr/>
            <p:nvPr/>
          </p:nvSpPr>
          <p:spPr>
            <a:xfrm>
              <a:off x="5328792" y="4520184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6096889" y="0"/>
                  </a:moveTo>
                  <a:lnTo>
                    <a:pt x="0" y="0"/>
                  </a:lnTo>
                  <a:lnTo>
                    <a:pt x="0" y="56006"/>
                  </a:lnTo>
                  <a:lnTo>
                    <a:pt x="6096889" y="56006"/>
                  </a:lnTo>
                  <a:lnTo>
                    <a:pt x="6096889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28792" y="4520184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0" y="56006"/>
                  </a:moveTo>
                  <a:lnTo>
                    <a:pt x="6096889" y="56006"/>
                  </a:lnTo>
                  <a:lnTo>
                    <a:pt x="6096889" y="0"/>
                  </a:lnTo>
                  <a:lnTo>
                    <a:pt x="0" y="0"/>
                  </a:lnTo>
                  <a:lnTo>
                    <a:pt x="0" y="56006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714500"/>
            <a:ext cx="4029075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>
                <a:latin typeface="Microsoft JhengHei"/>
                <a:cs typeface="Microsoft JhengHei"/>
              </a:rPr>
              <a:t>Admin</a:t>
            </a:r>
            <a:r>
              <a:rPr spc="-185" dirty="0">
                <a:latin typeface="Microsoft JhengHei"/>
                <a:cs typeface="Microsoft JhengHei"/>
              </a:rPr>
              <a:t> </a:t>
            </a:r>
            <a:r>
              <a:rPr spc="-100" dirty="0">
                <a:latin typeface="Microsoft JhengHei"/>
                <a:cs typeface="Microsoft JhengHei"/>
              </a:rPr>
              <a:t>paneli</a:t>
            </a:r>
            <a:r>
              <a:rPr spc="-165" dirty="0">
                <a:latin typeface="Microsoft JhengHei"/>
                <a:cs typeface="Microsoft JhengHei"/>
              </a:rPr>
              <a:t> </a:t>
            </a:r>
            <a:r>
              <a:rPr spc="-50" dirty="0">
                <a:latin typeface="Microsoft JhengHei"/>
                <a:cs typeface="Microsoft JhengHei"/>
              </a:rPr>
              <a:t>V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7240" y="1950402"/>
            <a:ext cx="619315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EditSelectedEvent</a:t>
            </a:r>
            <a:r>
              <a:rPr sz="1700" spc="8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metoduyla</a:t>
            </a:r>
            <a:r>
              <a:rPr sz="1700" spc="1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seçili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olan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etkinliği</a:t>
            </a:r>
            <a:r>
              <a:rPr sz="1700" spc="1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verilerini</a:t>
            </a:r>
            <a:r>
              <a:rPr sz="1700" spc="1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günceller.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0" y="3459162"/>
            <a:ext cx="529018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DeleteSelectedUser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metodu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ile 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seçili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olan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kullanıcıyı</a:t>
            </a:r>
            <a:r>
              <a:rPr sz="1700" spc="8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siler.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20538" y="3167633"/>
            <a:ext cx="6123305" cy="75565"/>
            <a:chOff x="5320538" y="3167633"/>
            <a:chExt cx="6123305" cy="75565"/>
          </a:xfrm>
        </p:grpSpPr>
        <p:sp>
          <p:nvSpPr>
            <p:cNvPr id="6" name="object 6"/>
            <p:cNvSpPr/>
            <p:nvPr/>
          </p:nvSpPr>
          <p:spPr>
            <a:xfrm>
              <a:off x="5330063" y="3177158"/>
              <a:ext cx="6104255" cy="56515"/>
            </a:xfrm>
            <a:custGeom>
              <a:avLst/>
              <a:gdLst/>
              <a:ahLst/>
              <a:cxnLst/>
              <a:rect l="l" t="t" r="r" b="b"/>
              <a:pathLst>
                <a:path w="6104255" h="56514">
                  <a:moveTo>
                    <a:pt x="6103873" y="0"/>
                  </a:moveTo>
                  <a:lnTo>
                    <a:pt x="0" y="0"/>
                  </a:lnTo>
                  <a:lnTo>
                    <a:pt x="0" y="56007"/>
                  </a:lnTo>
                  <a:lnTo>
                    <a:pt x="6103873" y="56007"/>
                  </a:lnTo>
                  <a:lnTo>
                    <a:pt x="6103873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30063" y="3177158"/>
              <a:ext cx="6104255" cy="56515"/>
            </a:xfrm>
            <a:custGeom>
              <a:avLst/>
              <a:gdLst/>
              <a:ahLst/>
              <a:cxnLst/>
              <a:rect l="l" t="t" r="r" b="b"/>
              <a:pathLst>
                <a:path w="6104255" h="56514">
                  <a:moveTo>
                    <a:pt x="0" y="56007"/>
                  </a:moveTo>
                  <a:lnTo>
                    <a:pt x="6103873" y="56007"/>
                  </a:lnTo>
                  <a:lnTo>
                    <a:pt x="6103873" y="0"/>
                  </a:lnTo>
                  <a:lnTo>
                    <a:pt x="0" y="0"/>
                  </a:lnTo>
                  <a:lnTo>
                    <a:pt x="0" y="56007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275" y="1543050"/>
            <a:ext cx="3790950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>
                <a:latin typeface="Microsoft JhengHei"/>
                <a:cs typeface="Microsoft JhengHei"/>
              </a:rPr>
              <a:t>Admin</a:t>
            </a:r>
            <a:r>
              <a:rPr spc="-185" dirty="0">
                <a:latin typeface="Microsoft JhengHei"/>
                <a:cs typeface="Microsoft JhengHei"/>
              </a:rPr>
              <a:t> </a:t>
            </a:r>
            <a:r>
              <a:rPr spc="-100" dirty="0">
                <a:latin typeface="Microsoft JhengHei"/>
                <a:cs typeface="Microsoft JhengHei"/>
              </a:rPr>
              <a:t>paneli</a:t>
            </a:r>
            <a:r>
              <a:rPr spc="-165" dirty="0">
                <a:latin typeface="Microsoft JhengHei"/>
                <a:cs typeface="Microsoft JhengHei"/>
              </a:rPr>
              <a:t> </a:t>
            </a:r>
            <a:r>
              <a:rPr spc="-25" dirty="0">
                <a:latin typeface="Microsoft JhengHei"/>
                <a:cs typeface="Microsoft JhengHei"/>
              </a:rPr>
              <a:t>VI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8604" y="2600642"/>
            <a:ext cx="511683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Seçilen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etkinlik</a:t>
            </a:r>
            <a:r>
              <a:rPr sz="1700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türüne göre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etkinlik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bileti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ekleme</a:t>
            </a:r>
            <a:r>
              <a:rPr sz="1700" spc="8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özelliği.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847850"/>
            <a:ext cx="3352800" cy="2476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>
                <a:latin typeface="Microsoft JhengHei"/>
                <a:cs typeface="Microsoft JhengHei"/>
              </a:rPr>
              <a:t>Admin</a:t>
            </a:r>
            <a:r>
              <a:rPr spc="-185" dirty="0">
                <a:latin typeface="Microsoft JhengHei"/>
                <a:cs typeface="Microsoft JhengHei"/>
              </a:rPr>
              <a:t> </a:t>
            </a:r>
            <a:r>
              <a:rPr spc="-100" dirty="0">
                <a:latin typeface="Microsoft JhengHei"/>
                <a:cs typeface="Microsoft JhengHei"/>
              </a:rPr>
              <a:t>paneli</a:t>
            </a:r>
            <a:r>
              <a:rPr spc="-165" dirty="0">
                <a:latin typeface="Microsoft JhengHei"/>
                <a:cs typeface="Microsoft JhengHei"/>
              </a:rPr>
              <a:t> </a:t>
            </a:r>
            <a:r>
              <a:rPr spc="-25" dirty="0">
                <a:latin typeface="Microsoft JhengHei"/>
                <a:cs typeface="Microsoft JhengHei"/>
              </a:rPr>
              <a:t>VII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7240" y="1950402"/>
            <a:ext cx="618744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GetNameLabel</a:t>
            </a:r>
            <a:r>
              <a:rPr sz="1700" spc="-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metoduyla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seçili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olan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etkinlik</a:t>
            </a:r>
            <a:r>
              <a:rPr sz="1700" spc="-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için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düzenleme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35" dirty="0">
                <a:solidFill>
                  <a:srgbClr val="DFD5DE"/>
                </a:solidFill>
                <a:latin typeface="Calibri"/>
                <a:cs typeface="Calibri"/>
              </a:rPr>
              <a:t>sağlar.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0" y="3459162"/>
            <a:ext cx="603504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LoadCititesmetodu</a:t>
            </a:r>
            <a:r>
              <a:rPr sz="17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ile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veritabanında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var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olan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şehirler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ekrana</a:t>
            </a:r>
            <a:r>
              <a:rPr sz="1700" spc="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gelir.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20538" y="3167633"/>
            <a:ext cx="6123305" cy="75565"/>
            <a:chOff x="5320538" y="3167633"/>
            <a:chExt cx="6123305" cy="75565"/>
          </a:xfrm>
        </p:grpSpPr>
        <p:sp>
          <p:nvSpPr>
            <p:cNvPr id="6" name="object 6"/>
            <p:cNvSpPr/>
            <p:nvPr/>
          </p:nvSpPr>
          <p:spPr>
            <a:xfrm>
              <a:off x="5330063" y="3177158"/>
              <a:ext cx="6104255" cy="56515"/>
            </a:xfrm>
            <a:custGeom>
              <a:avLst/>
              <a:gdLst/>
              <a:ahLst/>
              <a:cxnLst/>
              <a:rect l="l" t="t" r="r" b="b"/>
              <a:pathLst>
                <a:path w="6104255" h="56514">
                  <a:moveTo>
                    <a:pt x="6103873" y="0"/>
                  </a:moveTo>
                  <a:lnTo>
                    <a:pt x="0" y="0"/>
                  </a:lnTo>
                  <a:lnTo>
                    <a:pt x="0" y="56007"/>
                  </a:lnTo>
                  <a:lnTo>
                    <a:pt x="6103873" y="56007"/>
                  </a:lnTo>
                  <a:lnTo>
                    <a:pt x="6103873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30063" y="3177158"/>
              <a:ext cx="6104255" cy="56515"/>
            </a:xfrm>
            <a:custGeom>
              <a:avLst/>
              <a:gdLst/>
              <a:ahLst/>
              <a:cxnLst/>
              <a:rect l="l" t="t" r="r" b="b"/>
              <a:pathLst>
                <a:path w="6104255" h="56514">
                  <a:moveTo>
                    <a:pt x="0" y="56007"/>
                  </a:moveTo>
                  <a:lnTo>
                    <a:pt x="6103873" y="56007"/>
                  </a:lnTo>
                  <a:lnTo>
                    <a:pt x="6103873" y="0"/>
                  </a:lnTo>
                  <a:lnTo>
                    <a:pt x="0" y="0"/>
                  </a:lnTo>
                  <a:lnTo>
                    <a:pt x="0" y="56007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57300"/>
            <a:ext cx="4829175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865" y="151764"/>
            <a:ext cx="4730115" cy="735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>
                <a:latin typeface="Microsoft JhengHei"/>
                <a:cs typeface="Microsoft JhengHei"/>
              </a:rPr>
              <a:t>Admin</a:t>
            </a:r>
            <a:r>
              <a:rPr spc="-185" dirty="0">
                <a:latin typeface="Microsoft JhengHei"/>
                <a:cs typeface="Microsoft JhengHei"/>
              </a:rPr>
              <a:t> </a:t>
            </a:r>
            <a:r>
              <a:rPr spc="-100" dirty="0">
                <a:latin typeface="Microsoft JhengHei"/>
                <a:cs typeface="Microsoft JhengHei"/>
              </a:rPr>
              <a:t>paneli</a:t>
            </a:r>
            <a:r>
              <a:rPr spc="-165" dirty="0">
                <a:latin typeface="Microsoft JhengHei"/>
                <a:cs typeface="Microsoft JhengHei"/>
              </a:rPr>
              <a:t> </a:t>
            </a:r>
            <a:r>
              <a:rPr spc="-20" dirty="0">
                <a:latin typeface="Microsoft JhengHei"/>
                <a:cs typeface="Microsoft JhengHei"/>
              </a:rPr>
              <a:t>VIII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83276" y="2505392"/>
            <a:ext cx="544385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save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metodu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seçili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olan</a:t>
            </a:r>
            <a:r>
              <a:rPr sz="17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etkinlik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türünün</a:t>
            </a:r>
            <a:r>
              <a:rPr sz="1700" spc="8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içine</a:t>
            </a:r>
            <a:r>
              <a:rPr sz="1700" spc="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ekleme</a:t>
            </a:r>
            <a:r>
              <a:rPr sz="1700" spc="9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yapar.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850" y="1162050"/>
            <a:ext cx="4410075" cy="4914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>
                <a:latin typeface="Microsoft JhengHei"/>
                <a:cs typeface="Microsoft JhengHei"/>
              </a:rPr>
              <a:t>Admin</a:t>
            </a:r>
            <a:r>
              <a:rPr spc="-185" dirty="0">
                <a:latin typeface="Microsoft JhengHei"/>
                <a:cs typeface="Microsoft JhengHei"/>
              </a:rPr>
              <a:t> </a:t>
            </a:r>
            <a:r>
              <a:rPr spc="-100" dirty="0">
                <a:latin typeface="Microsoft JhengHei"/>
                <a:cs typeface="Microsoft JhengHei"/>
              </a:rPr>
              <a:t>paneli</a:t>
            </a:r>
            <a:r>
              <a:rPr spc="-165" dirty="0">
                <a:latin typeface="Microsoft JhengHei"/>
                <a:cs typeface="Microsoft JhengHei"/>
              </a:rPr>
              <a:t> </a:t>
            </a:r>
            <a:r>
              <a:rPr spc="-25" dirty="0">
                <a:latin typeface="Microsoft JhengHei"/>
                <a:cs typeface="Microsoft JhengHei"/>
              </a:rPr>
              <a:t>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83276" y="2505392"/>
            <a:ext cx="421195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Seçili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olan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etkinlik</a:t>
            </a:r>
            <a:r>
              <a:rPr sz="1700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türünün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güncelleme</a:t>
            </a:r>
            <a:r>
              <a:rPr sz="1700" spc="-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ekranı.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981200"/>
            <a:ext cx="3343275" cy="2476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>
                <a:latin typeface="Microsoft JhengHei"/>
                <a:cs typeface="Microsoft JhengHei"/>
              </a:rPr>
              <a:t>Admin</a:t>
            </a:r>
            <a:r>
              <a:rPr spc="-185" dirty="0">
                <a:latin typeface="Microsoft JhengHei"/>
                <a:cs typeface="Microsoft JhengHei"/>
              </a:rPr>
              <a:t> </a:t>
            </a:r>
            <a:r>
              <a:rPr spc="-100" dirty="0">
                <a:latin typeface="Microsoft JhengHei"/>
                <a:cs typeface="Microsoft JhengHei"/>
              </a:rPr>
              <a:t>paneli</a:t>
            </a:r>
            <a:r>
              <a:rPr spc="-165" dirty="0">
                <a:latin typeface="Microsoft JhengHei"/>
                <a:cs typeface="Microsoft JhengHei"/>
              </a:rPr>
              <a:t> </a:t>
            </a:r>
            <a:r>
              <a:rPr spc="-50" dirty="0">
                <a:latin typeface="Microsoft JhengHei"/>
                <a:cs typeface="Microsoft JhengHei"/>
              </a:rPr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7240" y="1950402"/>
            <a:ext cx="618744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GetNameLabel</a:t>
            </a:r>
            <a:r>
              <a:rPr sz="1700" spc="-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metoduyla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seçili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olan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etkinlik</a:t>
            </a:r>
            <a:r>
              <a:rPr sz="1700" spc="-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için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düzenleme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35" dirty="0">
                <a:solidFill>
                  <a:srgbClr val="DFD5DE"/>
                </a:solidFill>
                <a:latin typeface="Calibri"/>
                <a:cs typeface="Calibri"/>
              </a:rPr>
              <a:t>sağlar.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0" y="3459162"/>
            <a:ext cx="603504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LoadCititesmetodu</a:t>
            </a:r>
            <a:r>
              <a:rPr sz="17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ile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veritabanında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var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olan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şehirler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ekrana</a:t>
            </a:r>
            <a:r>
              <a:rPr sz="1700" spc="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gelir.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20538" y="3167633"/>
            <a:ext cx="6123305" cy="75565"/>
            <a:chOff x="5320538" y="3167633"/>
            <a:chExt cx="6123305" cy="75565"/>
          </a:xfrm>
        </p:grpSpPr>
        <p:sp>
          <p:nvSpPr>
            <p:cNvPr id="6" name="object 6"/>
            <p:cNvSpPr/>
            <p:nvPr/>
          </p:nvSpPr>
          <p:spPr>
            <a:xfrm>
              <a:off x="5330063" y="3177158"/>
              <a:ext cx="6104255" cy="56515"/>
            </a:xfrm>
            <a:custGeom>
              <a:avLst/>
              <a:gdLst/>
              <a:ahLst/>
              <a:cxnLst/>
              <a:rect l="l" t="t" r="r" b="b"/>
              <a:pathLst>
                <a:path w="6104255" h="56514">
                  <a:moveTo>
                    <a:pt x="6103873" y="0"/>
                  </a:moveTo>
                  <a:lnTo>
                    <a:pt x="0" y="0"/>
                  </a:lnTo>
                  <a:lnTo>
                    <a:pt x="0" y="56007"/>
                  </a:lnTo>
                  <a:lnTo>
                    <a:pt x="6103873" y="56007"/>
                  </a:lnTo>
                  <a:lnTo>
                    <a:pt x="6103873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30063" y="3177158"/>
              <a:ext cx="6104255" cy="56515"/>
            </a:xfrm>
            <a:custGeom>
              <a:avLst/>
              <a:gdLst/>
              <a:ahLst/>
              <a:cxnLst/>
              <a:rect l="l" t="t" r="r" b="b"/>
              <a:pathLst>
                <a:path w="6104255" h="56514">
                  <a:moveTo>
                    <a:pt x="0" y="56007"/>
                  </a:moveTo>
                  <a:lnTo>
                    <a:pt x="6103873" y="56007"/>
                  </a:lnTo>
                  <a:lnTo>
                    <a:pt x="6103873" y="0"/>
                  </a:lnTo>
                  <a:lnTo>
                    <a:pt x="0" y="0"/>
                  </a:lnTo>
                  <a:lnTo>
                    <a:pt x="0" y="56007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0" y="1152525"/>
            <a:ext cx="3933825" cy="48482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83276" y="4893564"/>
            <a:ext cx="6186170" cy="770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3700"/>
              </a:lnSpc>
              <a:spcBef>
                <a:spcPts val="90"/>
              </a:spcBef>
            </a:pP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LoadEventData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metodu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ile</a:t>
            </a:r>
            <a:r>
              <a:rPr sz="1700" spc="-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veritabanında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var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olan</a:t>
            </a:r>
            <a:r>
              <a:rPr sz="1700" spc="-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etkinliklerin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türleri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ekrana</a:t>
            </a:r>
            <a:r>
              <a:rPr sz="1700" spc="1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çıkar.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39588" y="4710684"/>
            <a:ext cx="6123305" cy="75565"/>
            <a:chOff x="5339588" y="4710684"/>
            <a:chExt cx="6123305" cy="75565"/>
          </a:xfrm>
        </p:grpSpPr>
        <p:sp>
          <p:nvSpPr>
            <p:cNvPr id="11" name="object 11"/>
            <p:cNvSpPr/>
            <p:nvPr/>
          </p:nvSpPr>
          <p:spPr>
            <a:xfrm>
              <a:off x="5349113" y="4720209"/>
              <a:ext cx="6104255" cy="56515"/>
            </a:xfrm>
            <a:custGeom>
              <a:avLst/>
              <a:gdLst/>
              <a:ahLst/>
              <a:cxnLst/>
              <a:rect l="l" t="t" r="r" b="b"/>
              <a:pathLst>
                <a:path w="6104255" h="56514">
                  <a:moveTo>
                    <a:pt x="6103873" y="0"/>
                  </a:moveTo>
                  <a:lnTo>
                    <a:pt x="0" y="0"/>
                  </a:lnTo>
                  <a:lnTo>
                    <a:pt x="0" y="56006"/>
                  </a:lnTo>
                  <a:lnTo>
                    <a:pt x="6103873" y="56006"/>
                  </a:lnTo>
                  <a:lnTo>
                    <a:pt x="6103873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49113" y="4720209"/>
              <a:ext cx="6104255" cy="56515"/>
            </a:xfrm>
            <a:custGeom>
              <a:avLst/>
              <a:gdLst/>
              <a:ahLst/>
              <a:cxnLst/>
              <a:rect l="l" t="t" r="r" b="b"/>
              <a:pathLst>
                <a:path w="6104255" h="56514">
                  <a:moveTo>
                    <a:pt x="0" y="56006"/>
                  </a:moveTo>
                  <a:lnTo>
                    <a:pt x="6103873" y="56006"/>
                  </a:lnTo>
                  <a:lnTo>
                    <a:pt x="6103873" y="0"/>
                  </a:lnTo>
                  <a:lnTo>
                    <a:pt x="0" y="0"/>
                  </a:lnTo>
                  <a:lnTo>
                    <a:pt x="0" y="56006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>
                <a:latin typeface="Microsoft JhengHei"/>
                <a:cs typeface="Microsoft JhengHei"/>
              </a:rPr>
              <a:t>Admin</a:t>
            </a:r>
            <a:r>
              <a:rPr spc="-185" dirty="0">
                <a:latin typeface="Microsoft JhengHei"/>
                <a:cs typeface="Microsoft JhengHei"/>
              </a:rPr>
              <a:t> </a:t>
            </a:r>
            <a:r>
              <a:rPr spc="-100" dirty="0">
                <a:latin typeface="Microsoft JhengHei"/>
                <a:cs typeface="Microsoft JhengHei"/>
              </a:rPr>
              <a:t>paneli</a:t>
            </a:r>
            <a:r>
              <a:rPr spc="-165" dirty="0">
                <a:latin typeface="Microsoft JhengHei"/>
                <a:cs typeface="Microsoft JhengHei"/>
              </a:rPr>
              <a:t> </a:t>
            </a:r>
            <a:r>
              <a:rPr spc="-25" dirty="0">
                <a:latin typeface="Microsoft JhengHei"/>
                <a:cs typeface="Microsoft JhengHei"/>
              </a:rPr>
              <a:t>XI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37884" y="2739453"/>
            <a:ext cx="414147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Load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metodları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ilgili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etkinliğin</a:t>
            </a:r>
            <a:r>
              <a:rPr sz="1700" spc="-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bilgilerini</a:t>
            </a:r>
            <a:r>
              <a:rPr sz="1700" spc="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getirir.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381125"/>
            <a:ext cx="4905375" cy="5086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>
                <a:latin typeface="Microsoft JhengHei"/>
                <a:cs typeface="Microsoft JhengHei"/>
              </a:rPr>
              <a:t>Admin</a:t>
            </a:r>
            <a:r>
              <a:rPr spc="-185" dirty="0">
                <a:latin typeface="Microsoft JhengHei"/>
                <a:cs typeface="Microsoft JhengHei"/>
              </a:rPr>
              <a:t> </a:t>
            </a:r>
            <a:r>
              <a:rPr spc="-100" dirty="0">
                <a:latin typeface="Microsoft JhengHei"/>
                <a:cs typeface="Microsoft JhengHei"/>
              </a:rPr>
              <a:t>paneli</a:t>
            </a:r>
            <a:r>
              <a:rPr spc="-165" dirty="0">
                <a:latin typeface="Microsoft JhengHei"/>
                <a:cs typeface="Microsoft JhengHei"/>
              </a:rPr>
              <a:t> </a:t>
            </a:r>
            <a:r>
              <a:rPr spc="-25" dirty="0">
                <a:latin typeface="Microsoft JhengHei"/>
                <a:cs typeface="Microsoft JhengHei"/>
              </a:rPr>
              <a:t>XII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37884" y="2739453"/>
            <a:ext cx="427799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75" dirty="0">
                <a:solidFill>
                  <a:srgbClr val="DFD5DE"/>
                </a:solidFill>
                <a:latin typeface="Calibri"/>
                <a:cs typeface="Calibri"/>
              </a:rPr>
              <a:t>Save</a:t>
            </a:r>
            <a:r>
              <a:rPr sz="1700" spc="-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metodları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ilgili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etkinliğin</a:t>
            </a:r>
            <a:r>
              <a:rPr sz="1700" spc="-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verileri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kayıt</a:t>
            </a:r>
            <a:r>
              <a:rPr sz="1700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eder.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375" y="1276350"/>
            <a:ext cx="5181600" cy="4991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0" dirty="0"/>
              <a:t>Modeller</a:t>
            </a:r>
            <a:r>
              <a:rPr spc="-325" dirty="0"/>
              <a:t> </a:t>
            </a:r>
            <a:r>
              <a:rPr spc="70"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7240" y="1841088"/>
            <a:ext cx="5746750" cy="77025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Model</a:t>
            </a:r>
            <a:r>
              <a:rPr sz="1700" spc="-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package</a:t>
            </a:r>
            <a:r>
              <a:rPr sz="1700" spc="8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altında</a:t>
            </a:r>
            <a:r>
              <a:rPr sz="1700" spc="7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User</a:t>
            </a:r>
            <a:r>
              <a:rPr sz="1700" spc="9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(kullanıcı)</a:t>
            </a:r>
            <a:r>
              <a:rPr sz="1700" spc="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sınıfıdır.</a:t>
            </a:r>
            <a:r>
              <a:rPr sz="1700" spc="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Soyut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(abstract)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olarak</a:t>
            </a:r>
            <a:r>
              <a:rPr sz="1700" spc="9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alınmıştır.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0" y="3349847"/>
            <a:ext cx="5561330" cy="77025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700" spc="30" dirty="0">
                <a:solidFill>
                  <a:srgbClr val="DFD5DE"/>
                </a:solidFill>
                <a:latin typeface="Calibri"/>
                <a:cs typeface="Calibri"/>
              </a:rPr>
              <a:t>Kullanıcının</a:t>
            </a:r>
            <a:r>
              <a:rPr sz="1700" spc="-9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sahip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olucağı</a:t>
            </a:r>
            <a:r>
              <a:rPr sz="1700" spc="-7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özellikleri</a:t>
            </a:r>
            <a:r>
              <a:rPr sz="1700" spc="-10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tanımlar.</a:t>
            </a:r>
            <a:r>
              <a:rPr sz="1700" spc="-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Ardından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yapıcı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metodu</a:t>
            </a:r>
            <a:r>
              <a:rPr sz="1700" spc="8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oluşturulur.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20538" y="3167633"/>
            <a:ext cx="6123305" cy="75565"/>
            <a:chOff x="5320538" y="3167633"/>
            <a:chExt cx="6123305" cy="75565"/>
          </a:xfrm>
        </p:grpSpPr>
        <p:sp>
          <p:nvSpPr>
            <p:cNvPr id="6" name="object 6"/>
            <p:cNvSpPr/>
            <p:nvPr/>
          </p:nvSpPr>
          <p:spPr>
            <a:xfrm>
              <a:off x="5330063" y="3177158"/>
              <a:ext cx="6104255" cy="56515"/>
            </a:xfrm>
            <a:custGeom>
              <a:avLst/>
              <a:gdLst/>
              <a:ahLst/>
              <a:cxnLst/>
              <a:rect l="l" t="t" r="r" b="b"/>
              <a:pathLst>
                <a:path w="6104255" h="56514">
                  <a:moveTo>
                    <a:pt x="6103873" y="0"/>
                  </a:moveTo>
                  <a:lnTo>
                    <a:pt x="0" y="0"/>
                  </a:lnTo>
                  <a:lnTo>
                    <a:pt x="0" y="56007"/>
                  </a:lnTo>
                  <a:lnTo>
                    <a:pt x="6103873" y="56007"/>
                  </a:lnTo>
                  <a:lnTo>
                    <a:pt x="6103873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30063" y="3177158"/>
              <a:ext cx="6104255" cy="56515"/>
            </a:xfrm>
            <a:custGeom>
              <a:avLst/>
              <a:gdLst/>
              <a:ahLst/>
              <a:cxnLst/>
              <a:rect l="l" t="t" r="r" b="b"/>
              <a:pathLst>
                <a:path w="6104255" h="56514">
                  <a:moveTo>
                    <a:pt x="0" y="56007"/>
                  </a:moveTo>
                  <a:lnTo>
                    <a:pt x="6103873" y="56007"/>
                  </a:lnTo>
                  <a:lnTo>
                    <a:pt x="6103873" y="0"/>
                  </a:lnTo>
                  <a:lnTo>
                    <a:pt x="0" y="0"/>
                  </a:lnTo>
                  <a:lnTo>
                    <a:pt x="0" y="56007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57240" y="4803076"/>
            <a:ext cx="438277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Gerekli</a:t>
            </a:r>
            <a:r>
              <a:rPr sz="1700" spc="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getter</a:t>
            </a:r>
            <a:r>
              <a:rPr sz="1700" spc="-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ve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setter</a:t>
            </a:r>
            <a:r>
              <a:rPr sz="1700" spc="-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metotları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tanımlanmıştır.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19267" y="4510659"/>
            <a:ext cx="6116320" cy="75565"/>
            <a:chOff x="5319267" y="4510659"/>
            <a:chExt cx="6116320" cy="75565"/>
          </a:xfrm>
        </p:grpSpPr>
        <p:sp>
          <p:nvSpPr>
            <p:cNvPr id="10" name="object 10"/>
            <p:cNvSpPr/>
            <p:nvPr/>
          </p:nvSpPr>
          <p:spPr>
            <a:xfrm>
              <a:off x="5328792" y="4520184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6096889" y="0"/>
                  </a:moveTo>
                  <a:lnTo>
                    <a:pt x="0" y="0"/>
                  </a:lnTo>
                  <a:lnTo>
                    <a:pt x="0" y="56006"/>
                  </a:lnTo>
                  <a:lnTo>
                    <a:pt x="6096889" y="56006"/>
                  </a:lnTo>
                  <a:lnTo>
                    <a:pt x="6096889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28792" y="4520184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0" y="56006"/>
                  </a:moveTo>
                  <a:lnTo>
                    <a:pt x="6096889" y="56006"/>
                  </a:lnTo>
                  <a:lnTo>
                    <a:pt x="6096889" y="0"/>
                  </a:lnTo>
                  <a:lnTo>
                    <a:pt x="0" y="0"/>
                  </a:lnTo>
                  <a:lnTo>
                    <a:pt x="0" y="56006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950" y="1495425"/>
            <a:ext cx="4362450" cy="4467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440" y="2258313"/>
            <a:ext cx="4236085" cy="735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Etkinlik</a:t>
            </a:r>
            <a:r>
              <a:rPr spc="-190" dirty="0"/>
              <a:t> </a:t>
            </a:r>
            <a:r>
              <a:rPr spc="-70" dirty="0"/>
              <a:t>Türlerimiz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644" y="3608704"/>
            <a:ext cx="5490210" cy="26015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b="1" spc="-10" dirty="0">
                <a:solidFill>
                  <a:srgbClr val="DFD5DE"/>
                </a:solidFill>
                <a:latin typeface="Calibri"/>
                <a:cs typeface="Calibri"/>
              </a:rPr>
              <a:t>Konserler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Popüler</a:t>
            </a:r>
            <a:r>
              <a:rPr sz="1700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sanatçıların</a:t>
            </a:r>
            <a:r>
              <a:rPr sz="1700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konserlerine</a:t>
            </a:r>
            <a:r>
              <a:rPr sz="1700" spc="-6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bilet</a:t>
            </a:r>
            <a:r>
              <a:rPr sz="1700" spc="-8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satışı.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00" b="1" spc="-40" dirty="0">
                <a:solidFill>
                  <a:srgbClr val="DFD5DE"/>
                </a:solidFill>
                <a:latin typeface="Calibri"/>
                <a:cs typeface="Calibri"/>
              </a:rPr>
              <a:t>Spor</a:t>
            </a:r>
            <a:r>
              <a:rPr sz="2300" b="1" spc="-1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DFD5DE"/>
                </a:solidFill>
                <a:latin typeface="Calibri"/>
                <a:cs typeface="Calibri"/>
              </a:rPr>
              <a:t>Etkinlikleri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Futbol,</a:t>
            </a:r>
            <a:r>
              <a:rPr sz="1700" spc="-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basketbol,</a:t>
            </a:r>
            <a:r>
              <a:rPr sz="1700" spc="-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voleybol</a:t>
            </a:r>
            <a:r>
              <a:rPr sz="1700" spc="-9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gibi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spor</a:t>
            </a:r>
            <a:r>
              <a:rPr sz="1700" spc="-7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müsabakalarına</a:t>
            </a:r>
            <a:r>
              <a:rPr sz="1700" spc="-8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bilet</a:t>
            </a:r>
            <a:r>
              <a:rPr sz="1700" spc="-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satışı.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satışı.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82458" y="3608704"/>
            <a:ext cx="3833495" cy="22294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b="1" spc="-50" dirty="0">
                <a:solidFill>
                  <a:srgbClr val="DFD5DE"/>
                </a:solidFill>
                <a:latin typeface="Calibri"/>
                <a:cs typeface="Calibri"/>
              </a:rPr>
              <a:t>Tiyatro</a:t>
            </a:r>
            <a:r>
              <a:rPr sz="2300" b="1" spc="-9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DFD5DE"/>
                </a:solidFill>
                <a:latin typeface="Calibri"/>
                <a:cs typeface="Calibri"/>
              </a:rPr>
              <a:t>Oyunları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Tiyatro</a:t>
            </a:r>
            <a:r>
              <a:rPr sz="1700" spc="-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oyunları</a:t>
            </a:r>
            <a:r>
              <a:rPr sz="1700" spc="-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ve</a:t>
            </a:r>
            <a:r>
              <a:rPr sz="1700" spc="-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gösterileri</a:t>
            </a:r>
            <a:r>
              <a:rPr sz="1700" spc="-1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için</a:t>
            </a:r>
            <a:r>
              <a:rPr sz="1700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bilet</a:t>
            </a:r>
            <a:r>
              <a:rPr sz="1700" spc="-8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satışı.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00" b="1" spc="-10" dirty="0">
                <a:solidFill>
                  <a:srgbClr val="DFD5DE"/>
                </a:solidFill>
                <a:latin typeface="Calibri"/>
                <a:cs typeface="Calibri"/>
              </a:rPr>
              <a:t>Müzeler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Türkiye'deki</a:t>
            </a:r>
            <a:r>
              <a:rPr sz="1700" spc="-7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müzeler</a:t>
            </a:r>
            <a:r>
              <a:rPr sz="1700" spc="-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için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bilet</a:t>
            </a:r>
            <a:r>
              <a:rPr sz="1700" spc="-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satışı.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229552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19075" y="3619500"/>
            <a:ext cx="466725" cy="400050"/>
            <a:chOff x="219075" y="3619500"/>
            <a:chExt cx="466725" cy="400050"/>
          </a:xfrm>
        </p:grpSpPr>
        <p:sp>
          <p:nvSpPr>
            <p:cNvPr id="7" name="object 7"/>
            <p:cNvSpPr/>
            <p:nvPr/>
          </p:nvSpPr>
          <p:spPr>
            <a:xfrm>
              <a:off x="228600" y="3629025"/>
              <a:ext cx="447675" cy="381000"/>
            </a:xfrm>
            <a:custGeom>
              <a:avLst/>
              <a:gdLst/>
              <a:ahLst/>
              <a:cxnLst/>
              <a:rect l="l" t="t" r="r" b="b"/>
              <a:pathLst>
                <a:path w="447675" h="381000">
                  <a:moveTo>
                    <a:pt x="384175" y="0"/>
                  </a:moveTo>
                  <a:lnTo>
                    <a:pt x="63500" y="0"/>
                  </a:lnTo>
                  <a:lnTo>
                    <a:pt x="38785" y="4992"/>
                  </a:lnTo>
                  <a:lnTo>
                    <a:pt x="18600" y="18605"/>
                  </a:lnTo>
                  <a:lnTo>
                    <a:pt x="4990" y="38790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0" y="342209"/>
                  </a:lnTo>
                  <a:lnTo>
                    <a:pt x="18600" y="362394"/>
                  </a:lnTo>
                  <a:lnTo>
                    <a:pt x="38785" y="376007"/>
                  </a:lnTo>
                  <a:lnTo>
                    <a:pt x="63500" y="381000"/>
                  </a:lnTo>
                  <a:lnTo>
                    <a:pt x="384175" y="381000"/>
                  </a:lnTo>
                  <a:lnTo>
                    <a:pt x="408889" y="376007"/>
                  </a:lnTo>
                  <a:lnTo>
                    <a:pt x="429074" y="362394"/>
                  </a:lnTo>
                  <a:lnTo>
                    <a:pt x="442684" y="342209"/>
                  </a:lnTo>
                  <a:lnTo>
                    <a:pt x="447675" y="317500"/>
                  </a:lnTo>
                  <a:lnTo>
                    <a:pt x="447675" y="63500"/>
                  </a:lnTo>
                  <a:lnTo>
                    <a:pt x="442684" y="38790"/>
                  </a:lnTo>
                  <a:lnTo>
                    <a:pt x="429074" y="18605"/>
                  </a:lnTo>
                  <a:lnTo>
                    <a:pt x="408889" y="4992"/>
                  </a:lnTo>
                  <a:lnTo>
                    <a:pt x="384175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600" y="3629025"/>
              <a:ext cx="447675" cy="381000"/>
            </a:xfrm>
            <a:custGeom>
              <a:avLst/>
              <a:gdLst/>
              <a:ahLst/>
              <a:cxnLst/>
              <a:rect l="l" t="t" r="r" b="b"/>
              <a:pathLst>
                <a:path w="447675" h="381000">
                  <a:moveTo>
                    <a:pt x="0" y="63500"/>
                  </a:moveTo>
                  <a:lnTo>
                    <a:pt x="4990" y="38790"/>
                  </a:lnTo>
                  <a:lnTo>
                    <a:pt x="18600" y="18605"/>
                  </a:lnTo>
                  <a:lnTo>
                    <a:pt x="38785" y="4992"/>
                  </a:lnTo>
                  <a:lnTo>
                    <a:pt x="63500" y="0"/>
                  </a:lnTo>
                  <a:lnTo>
                    <a:pt x="384175" y="0"/>
                  </a:lnTo>
                  <a:lnTo>
                    <a:pt x="408889" y="4992"/>
                  </a:lnTo>
                  <a:lnTo>
                    <a:pt x="429074" y="18605"/>
                  </a:lnTo>
                  <a:lnTo>
                    <a:pt x="442684" y="38790"/>
                  </a:lnTo>
                  <a:lnTo>
                    <a:pt x="447675" y="63500"/>
                  </a:lnTo>
                  <a:lnTo>
                    <a:pt x="447675" y="317500"/>
                  </a:lnTo>
                  <a:lnTo>
                    <a:pt x="442684" y="342209"/>
                  </a:lnTo>
                  <a:lnTo>
                    <a:pt x="429074" y="362394"/>
                  </a:lnTo>
                  <a:lnTo>
                    <a:pt x="408889" y="376007"/>
                  </a:lnTo>
                  <a:lnTo>
                    <a:pt x="384175" y="381000"/>
                  </a:lnTo>
                  <a:lnTo>
                    <a:pt x="63500" y="381000"/>
                  </a:lnTo>
                  <a:lnTo>
                    <a:pt x="38785" y="376007"/>
                  </a:lnTo>
                  <a:lnTo>
                    <a:pt x="18600" y="362394"/>
                  </a:lnTo>
                  <a:lnTo>
                    <a:pt x="4990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19075" y="4981575"/>
            <a:ext cx="466725" cy="400050"/>
            <a:chOff x="219075" y="4981575"/>
            <a:chExt cx="466725" cy="400050"/>
          </a:xfrm>
        </p:grpSpPr>
        <p:sp>
          <p:nvSpPr>
            <p:cNvPr id="10" name="object 10"/>
            <p:cNvSpPr/>
            <p:nvPr/>
          </p:nvSpPr>
          <p:spPr>
            <a:xfrm>
              <a:off x="228600" y="4991100"/>
              <a:ext cx="447675" cy="381000"/>
            </a:xfrm>
            <a:custGeom>
              <a:avLst/>
              <a:gdLst/>
              <a:ahLst/>
              <a:cxnLst/>
              <a:rect l="l" t="t" r="r" b="b"/>
              <a:pathLst>
                <a:path w="447675" h="381000">
                  <a:moveTo>
                    <a:pt x="384175" y="0"/>
                  </a:moveTo>
                  <a:lnTo>
                    <a:pt x="63500" y="0"/>
                  </a:lnTo>
                  <a:lnTo>
                    <a:pt x="38785" y="4992"/>
                  </a:lnTo>
                  <a:lnTo>
                    <a:pt x="18600" y="18605"/>
                  </a:lnTo>
                  <a:lnTo>
                    <a:pt x="4990" y="38790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0" y="342209"/>
                  </a:lnTo>
                  <a:lnTo>
                    <a:pt x="18600" y="362394"/>
                  </a:lnTo>
                  <a:lnTo>
                    <a:pt x="38785" y="376007"/>
                  </a:lnTo>
                  <a:lnTo>
                    <a:pt x="63500" y="381000"/>
                  </a:lnTo>
                  <a:lnTo>
                    <a:pt x="384175" y="381000"/>
                  </a:lnTo>
                  <a:lnTo>
                    <a:pt x="408889" y="376007"/>
                  </a:lnTo>
                  <a:lnTo>
                    <a:pt x="429074" y="362394"/>
                  </a:lnTo>
                  <a:lnTo>
                    <a:pt x="442684" y="342209"/>
                  </a:lnTo>
                  <a:lnTo>
                    <a:pt x="447675" y="317500"/>
                  </a:lnTo>
                  <a:lnTo>
                    <a:pt x="447675" y="63500"/>
                  </a:lnTo>
                  <a:lnTo>
                    <a:pt x="442684" y="38790"/>
                  </a:lnTo>
                  <a:lnTo>
                    <a:pt x="429074" y="18605"/>
                  </a:lnTo>
                  <a:lnTo>
                    <a:pt x="408889" y="4992"/>
                  </a:lnTo>
                  <a:lnTo>
                    <a:pt x="384175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600" y="4991100"/>
              <a:ext cx="447675" cy="381000"/>
            </a:xfrm>
            <a:custGeom>
              <a:avLst/>
              <a:gdLst/>
              <a:ahLst/>
              <a:cxnLst/>
              <a:rect l="l" t="t" r="r" b="b"/>
              <a:pathLst>
                <a:path w="447675" h="381000">
                  <a:moveTo>
                    <a:pt x="0" y="63500"/>
                  </a:moveTo>
                  <a:lnTo>
                    <a:pt x="4990" y="38790"/>
                  </a:lnTo>
                  <a:lnTo>
                    <a:pt x="18600" y="18605"/>
                  </a:lnTo>
                  <a:lnTo>
                    <a:pt x="38785" y="4992"/>
                  </a:lnTo>
                  <a:lnTo>
                    <a:pt x="63500" y="0"/>
                  </a:lnTo>
                  <a:lnTo>
                    <a:pt x="384175" y="0"/>
                  </a:lnTo>
                  <a:lnTo>
                    <a:pt x="408889" y="4992"/>
                  </a:lnTo>
                  <a:lnTo>
                    <a:pt x="429074" y="18605"/>
                  </a:lnTo>
                  <a:lnTo>
                    <a:pt x="442684" y="38790"/>
                  </a:lnTo>
                  <a:lnTo>
                    <a:pt x="447675" y="63500"/>
                  </a:lnTo>
                  <a:lnTo>
                    <a:pt x="447675" y="317500"/>
                  </a:lnTo>
                  <a:lnTo>
                    <a:pt x="442684" y="342209"/>
                  </a:lnTo>
                  <a:lnTo>
                    <a:pt x="429074" y="362394"/>
                  </a:lnTo>
                  <a:lnTo>
                    <a:pt x="408889" y="376007"/>
                  </a:lnTo>
                  <a:lnTo>
                    <a:pt x="384175" y="381000"/>
                  </a:lnTo>
                  <a:lnTo>
                    <a:pt x="63500" y="381000"/>
                  </a:lnTo>
                  <a:lnTo>
                    <a:pt x="38785" y="376007"/>
                  </a:lnTo>
                  <a:lnTo>
                    <a:pt x="18600" y="362394"/>
                  </a:lnTo>
                  <a:lnTo>
                    <a:pt x="4990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629400" y="3619500"/>
            <a:ext cx="466725" cy="400050"/>
            <a:chOff x="6629400" y="3619500"/>
            <a:chExt cx="466725" cy="400050"/>
          </a:xfrm>
        </p:grpSpPr>
        <p:sp>
          <p:nvSpPr>
            <p:cNvPr id="13" name="object 13"/>
            <p:cNvSpPr/>
            <p:nvPr/>
          </p:nvSpPr>
          <p:spPr>
            <a:xfrm>
              <a:off x="6638925" y="3629025"/>
              <a:ext cx="447675" cy="381000"/>
            </a:xfrm>
            <a:custGeom>
              <a:avLst/>
              <a:gdLst/>
              <a:ahLst/>
              <a:cxnLst/>
              <a:rect l="l" t="t" r="r" b="b"/>
              <a:pathLst>
                <a:path w="447675" h="381000">
                  <a:moveTo>
                    <a:pt x="384175" y="0"/>
                  </a:moveTo>
                  <a:lnTo>
                    <a:pt x="63500" y="0"/>
                  </a:ln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2" y="342209"/>
                  </a:lnTo>
                  <a:lnTo>
                    <a:pt x="18605" y="362394"/>
                  </a:lnTo>
                  <a:lnTo>
                    <a:pt x="38790" y="376007"/>
                  </a:lnTo>
                  <a:lnTo>
                    <a:pt x="63500" y="381000"/>
                  </a:lnTo>
                  <a:lnTo>
                    <a:pt x="384175" y="381000"/>
                  </a:lnTo>
                  <a:lnTo>
                    <a:pt x="408884" y="376007"/>
                  </a:lnTo>
                  <a:lnTo>
                    <a:pt x="429069" y="362394"/>
                  </a:lnTo>
                  <a:lnTo>
                    <a:pt x="442682" y="342209"/>
                  </a:lnTo>
                  <a:lnTo>
                    <a:pt x="447675" y="317500"/>
                  </a:lnTo>
                  <a:lnTo>
                    <a:pt x="447675" y="63500"/>
                  </a:lnTo>
                  <a:lnTo>
                    <a:pt x="442682" y="38790"/>
                  </a:lnTo>
                  <a:lnTo>
                    <a:pt x="429069" y="18605"/>
                  </a:lnTo>
                  <a:lnTo>
                    <a:pt x="408884" y="4992"/>
                  </a:lnTo>
                  <a:lnTo>
                    <a:pt x="384175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38925" y="3629025"/>
              <a:ext cx="447675" cy="381000"/>
            </a:xfrm>
            <a:custGeom>
              <a:avLst/>
              <a:gdLst/>
              <a:ahLst/>
              <a:cxnLst/>
              <a:rect l="l" t="t" r="r" b="b"/>
              <a:pathLst>
                <a:path w="447675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384175" y="0"/>
                  </a:lnTo>
                  <a:lnTo>
                    <a:pt x="408884" y="4992"/>
                  </a:lnTo>
                  <a:lnTo>
                    <a:pt x="429069" y="18605"/>
                  </a:lnTo>
                  <a:lnTo>
                    <a:pt x="442682" y="38790"/>
                  </a:lnTo>
                  <a:lnTo>
                    <a:pt x="447675" y="63500"/>
                  </a:lnTo>
                  <a:lnTo>
                    <a:pt x="447675" y="317500"/>
                  </a:lnTo>
                  <a:lnTo>
                    <a:pt x="442682" y="342209"/>
                  </a:lnTo>
                  <a:lnTo>
                    <a:pt x="429069" y="362394"/>
                  </a:lnTo>
                  <a:lnTo>
                    <a:pt x="408884" y="376007"/>
                  </a:lnTo>
                  <a:lnTo>
                    <a:pt x="384175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629400" y="4981575"/>
            <a:ext cx="466725" cy="400050"/>
            <a:chOff x="6629400" y="4981575"/>
            <a:chExt cx="466725" cy="400050"/>
          </a:xfrm>
        </p:grpSpPr>
        <p:sp>
          <p:nvSpPr>
            <p:cNvPr id="16" name="object 16"/>
            <p:cNvSpPr/>
            <p:nvPr/>
          </p:nvSpPr>
          <p:spPr>
            <a:xfrm>
              <a:off x="6638925" y="4991100"/>
              <a:ext cx="447675" cy="381000"/>
            </a:xfrm>
            <a:custGeom>
              <a:avLst/>
              <a:gdLst/>
              <a:ahLst/>
              <a:cxnLst/>
              <a:rect l="l" t="t" r="r" b="b"/>
              <a:pathLst>
                <a:path w="447675" h="381000">
                  <a:moveTo>
                    <a:pt x="384175" y="0"/>
                  </a:moveTo>
                  <a:lnTo>
                    <a:pt x="63500" y="0"/>
                  </a:ln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2" y="342209"/>
                  </a:lnTo>
                  <a:lnTo>
                    <a:pt x="18605" y="362394"/>
                  </a:lnTo>
                  <a:lnTo>
                    <a:pt x="38790" y="376007"/>
                  </a:lnTo>
                  <a:lnTo>
                    <a:pt x="63500" y="381000"/>
                  </a:lnTo>
                  <a:lnTo>
                    <a:pt x="384175" y="381000"/>
                  </a:lnTo>
                  <a:lnTo>
                    <a:pt x="408884" y="376007"/>
                  </a:lnTo>
                  <a:lnTo>
                    <a:pt x="429069" y="362394"/>
                  </a:lnTo>
                  <a:lnTo>
                    <a:pt x="442682" y="342209"/>
                  </a:lnTo>
                  <a:lnTo>
                    <a:pt x="447675" y="317500"/>
                  </a:lnTo>
                  <a:lnTo>
                    <a:pt x="447675" y="63500"/>
                  </a:lnTo>
                  <a:lnTo>
                    <a:pt x="442682" y="38790"/>
                  </a:lnTo>
                  <a:lnTo>
                    <a:pt x="429069" y="18605"/>
                  </a:lnTo>
                  <a:lnTo>
                    <a:pt x="408884" y="4992"/>
                  </a:lnTo>
                  <a:lnTo>
                    <a:pt x="384175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8925" y="4991100"/>
              <a:ext cx="447675" cy="381000"/>
            </a:xfrm>
            <a:custGeom>
              <a:avLst/>
              <a:gdLst/>
              <a:ahLst/>
              <a:cxnLst/>
              <a:rect l="l" t="t" r="r" b="b"/>
              <a:pathLst>
                <a:path w="447675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384175" y="0"/>
                  </a:lnTo>
                  <a:lnTo>
                    <a:pt x="408884" y="4992"/>
                  </a:lnTo>
                  <a:lnTo>
                    <a:pt x="429069" y="18605"/>
                  </a:lnTo>
                  <a:lnTo>
                    <a:pt x="442682" y="38790"/>
                  </a:lnTo>
                  <a:lnTo>
                    <a:pt x="447675" y="63500"/>
                  </a:lnTo>
                  <a:lnTo>
                    <a:pt x="447675" y="317500"/>
                  </a:lnTo>
                  <a:lnTo>
                    <a:pt x="442682" y="342209"/>
                  </a:lnTo>
                  <a:lnTo>
                    <a:pt x="429069" y="362394"/>
                  </a:lnTo>
                  <a:lnTo>
                    <a:pt x="408884" y="376007"/>
                  </a:lnTo>
                  <a:lnTo>
                    <a:pt x="384175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0" dirty="0"/>
              <a:t>Modeller</a:t>
            </a:r>
            <a:r>
              <a:rPr spc="-325" dirty="0"/>
              <a:t> </a:t>
            </a:r>
            <a:r>
              <a:rPr spc="-25" dirty="0"/>
              <a:t>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14060" y="2197544"/>
            <a:ext cx="6085840" cy="76898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Model</a:t>
            </a:r>
            <a:r>
              <a:rPr sz="1700" spc="-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package</a:t>
            </a:r>
            <a:r>
              <a:rPr sz="1700" spc="1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altında</a:t>
            </a:r>
            <a:r>
              <a:rPr sz="1700" spc="95" dirty="0">
                <a:solidFill>
                  <a:srgbClr val="DFD5DE"/>
                </a:solidFill>
                <a:latin typeface="Calibri"/>
                <a:cs typeface="Calibri"/>
              </a:rPr>
              <a:t> 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Customer(müşteri)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sınıfıdır.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User</a:t>
            </a:r>
            <a:r>
              <a:rPr sz="1700" spc="1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(kullanıcı)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sınıfdan</a:t>
            </a:r>
            <a:r>
              <a:rPr sz="1700" spc="7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miras</a:t>
            </a:r>
            <a:r>
              <a:rPr sz="17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alır.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2570" y="3706304"/>
            <a:ext cx="5910580" cy="76898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Customer</a:t>
            </a:r>
            <a:r>
              <a:rPr sz="1700" spc="-6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(müşteri)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ile</a:t>
            </a:r>
            <a:r>
              <a:rPr sz="1700" spc="-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ilgili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özellikler</a:t>
            </a:r>
            <a:r>
              <a:rPr sz="17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alınır.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Aynı</a:t>
            </a:r>
            <a:r>
              <a:rPr sz="1700" spc="-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şekilde</a:t>
            </a:r>
            <a:r>
              <a:rPr sz="1700" spc="-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ilgil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getter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metotları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vardır.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81167" y="3520059"/>
            <a:ext cx="6116320" cy="75565"/>
            <a:chOff x="5281167" y="3520059"/>
            <a:chExt cx="6116320" cy="75565"/>
          </a:xfrm>
        </p:grpSpPr>
        <p:sp>
          <p:nvSpPr>
            <p:cNvPr id="6" name="object 6"/>
            <p:cNvSpPr/>
            <p:nvPr/>
          </p:nvSpPr>
          <p:spPr>
            <a:xfrm>
              <a:off x="5290692" y="3529584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6096889" y="0"/>
                  </a:moveTo>
                  <a:lnTo>
                    <a:pt x="0" y="0"/>
                  </a:lnTo>
                  <a:lnTo>
                    <a:pt x="0" y="56007"/>
                  </a:lnTo>
                  <a:lnTo>
                    <a:pt x="6096889" y="56007"/>
                  </a:lnTo>
                  <a:lnTo>
                    <a:pt x="6096889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90692" y="3529584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0" y="56007"/>
                  </a:moveTo>
                  <a:lnTo>
                    <a:pt x="6096889" y="56007"/>
                  </a:lnTo>
                  <a:lnTo>
                    <a:pt x="6096889" y="0"/>
                  </a:lnTo>
                  <a:lnTo>
                    <a:pt x="0" y="0"/>
                  </a:lnTo>
                  <a:lnTo>
                    <a:pt x="0" y="56007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275" y="1714500"/>
            <a:ext cx="4324350" cy="4086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0" dirty="0"/>
              <a:t>Modeller</a:t>
            </a:r>
            <a:r>
              <a:rPr spc="-325" dirty="0"/>
              <a:t> </a:t>
            </a:r>
            <a:r>
              <a:rPr spc="-25" dirty="0"/>
              <a:t>III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14060" y="2197544"/>
            <a:ext cx="6262370" cy="76898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Model</a:t>
            </a:r>
            <a:r>
              <a:rPr sz="1700" spc="-1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package</a:t>
            </a:r>
            <a:r>
              <a:rPr sz="1700" spc="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altında</a:t>
            </a:r>
            <a:r>
              <a:rPr sz="1700" spc="409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Admin</a:t>
            </a:r>
            <a:r>
              <a:rPr sz="17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sınıfıdır.</a:t>
            </a:r>
            <a:r>
              <a:rPr sz="1700" spc="-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User</a:t>
            </a:r>
            <a:r>
              <a:rPr sz="1700" spc="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(kullanıcı)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sınıfdan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miras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alır.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2570" y="3814762"/>
            <a:ext cx="526034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Admin</a:t>
            </a:r>
            <a:r>
              <a:rPr sz="1700" spc="10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ile</a:t>
            </a:r>
            <a:r>
              <a:rPr sz="1700" spc="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ilgili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özellikler</a:t>
            </a:r>
            <a:r>
              <a:rPr sz="1700" spc="8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alınır.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Kendisine</a:t>
            </a:r>
            <a:r>
              <a:rPr sz="1700" spc="8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metotlar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bulunur.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81167" y="3520059"/>
            <a:ext cx="6116320" cy="75565"/>
            <a:chOff x="5281167" y="3520059"/>
            <a:chExt cx="6116320" cy="75565"/>
          </a:xfrm>
        </p:grpSpPr>
        <p:sp>
          <p:nvSpPr>
            <p:cNvPr id="6" name="object 6"/>
            <p:cNvSpPr/>
            <p:nvPr/>
          </p:nvSpPr>
          <p:spPr>
            <a:xfrm>
              <a:off x="5290692" y="3529584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6096889" y="0"/>
                  </a:moveTo>
                  <a:lnTo>
                    <a:pt x="0" y="0"/>
                  </a:lnTo>
                  <a:lnTo>
                    <a:pt x="0" y="56007"/>
                  </a:lnTo>
                  <a:lnTo>
                    <a:pt x="6096889" y="56007"/>
                  </a:lnTo>
                  <a:lnTo>
                    <a:pt x="6096889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90692" y="3529584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0" y="56007"/>
                  </a:moveTo>
                  <a:lnTo>
                    <a:pt x="6096889" y="56007"/>
                  </a:lnTo>
                  <a:lnTo>
                    <a:pt x="6096889" y="0"/>
                  </a:lnTo>
                  <a:lnTo>
                    <a:pt x="0" y="0"/>
                  </a:lnTo>
                  <a:lnTo>
                    <a:pt x="0" y="56007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1619250"/>
            <a:ext cx="5124450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0" dirty="0"/>
              <a:t>Modeller</a:t>
            </a:r>
            <a:r>
              <a:rPr spc="-325" dirty="0"/>
              <a:t> </a:t>
            </a:r>
            <a:r>
              <a:rPr spc="-25" dirty="0"/>
              <a:t>IV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85204" y="3095053"/>
            <a:ext cx="4448175" cy="10083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25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Model</a:t>
            </a:r>
            <a:r>
              <a:rPr sz="1700" spc="-9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package</a:t>
            </a:r>
            <a:r>
              <a:rPr sz="1700" spc="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altında</a:t>
            </a:r>
            <a:r>
              <a:rPr sz="1700" spc="4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Ticket</a:t>
            </a:r>
            <a:r>
              <a:rPr sz="1700" spc="-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(bilet)sınıfıdır.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5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Yapıcı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metotları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ve</a:t>
            </a:r>
            <a:r>
              <a:rPr sz="1700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gerekli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getter,</a:t>
            </a:r>
            <a:r>
              <a:rPr sz="1700" spc="-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setter'lar</a:t>
            </a:r>
            <a:r>
              <a:rPr sz="1700" spc="-6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vardır.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81167" y="3520059"/>
            <a:ext cx="6116320" cy="75565"/>
            <a:chOff x="5281167" y="3520059"/>
            <a:chExt cx="6116320" cy="75565"/>
          </a:xfrm>
        </p:grpSpPr>
        <p:sp>
          <p:nvSpPr>
            <p:cNvPr id="5" name="object 5"/>
            <p:cNvSpPr/>
            <p:nvPr/>
          </p:nvSpPr>
          <p:spPr>
            <a:xfrm>
              <a:off x="5290692" y="3529584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6096889" y="0"/>
                  </a:moveTo>
                  <a:lnTo>
                    <a:pt x="0" y="0"/>
                  </a:lnTo>
                  <a:lnTo>
                    <a:pt x="0" y="56007"/>
                  </a:lnTo>
                  <a:lnTo>
                    <a:pt x="6096889" y="56007"/>
                  </a:lnTo>
                  <a:lnTo>
                    <a:pt x="6096889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90692" y="3529584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0" y="56007"/>
                  </a:moveTo>
                  <a:lnTo>
                    <a:pt x="6096889" y="56007"/>
                  </a:lnTo>
                  <a:lnTo>
                    <a:pt x="6096889" y="0"/>
                  </a:lnTo>
                  <a:lnTo>
                    <a:pt x="0" y="0"/>
                  </a:lnTo>
                  <a:lnTo>
                    <a:pt x="0" y="56007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619250"/>
            <a:ext cx="5010150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0" dirty="0"/>
              <a:t>Modeller</a:t>
            </a:r>
            <a:r>
              <a:rPr spc="-325" dirty="0"/>
              <a:t> </a:t>
            </a:r>
            <a:r>
              <a:rPr spc="60" dirty="0"/>
              <a:t>V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14060" y="2306002"/>
            <a:ext cx="414591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BaseEvent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 sınfıdır.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Soyut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(abstract)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bir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 sınıftır.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2570" y="3814762"/>
            <a:ext cx="333375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Gerekli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getter</a:t>
            </a:r>
            <a:r>
              <a:rPr sz="1700" spc="-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ve setterlar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yazılmıştır.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81167" y="3520059"/>
            <a:ext cx="6116320" cy="75565"/>
            <a:chOff x="5281167" y="3520059"/>
            <a:chExt cx="6116320" cy="75565"/>
          </a:xfrm>
        </p:grpSpPr>
        <p:sp>
          <p:nvSpPr>
            <p:cNvPr id="6" name="object 6"/>
            <p:cNvSpPr/>
            <p:nvPr/>
          </p:nvSpPr>
          <p:spPr>
            <a:xfrm>
              <a:off x="5290692" y="3529584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6096889" y="0"/>
                  </a:moveTo>
                  <a:lnTo>
                    <a:pt x="0" y="0"/>
                  </a:lnTo>
                  <a:lnTo>
                    <a:pt x="0" y="56007"/>
                  </a:lnTo>
                  <a:lnTo>
                    <a:pt x="6096889" y="56007"/>
                  </a:lnTo>
                  <a:lnTo>
                    <a:pt x="6096889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90692" y="3529584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0" y="56007"/>
                  </a:moveTo>
                  <a:lnTo>
                    <a:pt x="6096889" y="56007"/>
                  </a:lnTo>
                  <a:lnTo>
                    <a:pt x="6096889" y="0"/>
                  </a:lnTo>
                  <a:lnTo>
                    <a:pt x="0" y="0"/>
                  </a:lnTo>
                  <a:lnTo>
                    <a:pt x="0" y="56007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" y="1504950"/>
            <a:ext cx="4924425" cy="423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0" dirty="0"/>
              <a:t>Modeller</a:t>
            </a:r>
            <a:r>
              <a:rPr spc="-325" dirty="0"/>
              <a:t> </a:t>
            </a:r>
            <a:r>
              <a:rPr spc="-25" dirty="0"/>
              <a:t>VI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14060" y="2306002"/>
            <a:ext cx="483679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Festival</a:t>
            </a:r>
            <a:r>
              <a:rPr sz="1700" spc="9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sınıfıdır.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 BaseEvent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sınfından</a:t>
            </a:r>
            <a:r>
              <a:rPr sz="1700" spc="1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kalıtım</a:t>
            </a:r>
            <a:r>
              <a:rPr sz="1700" spc="1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almıştır.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2570" y="3814762"/>
            <a:ext cx="333375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Gerekli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getter</a:t>
            </a:r>
            <a:r>
              <a:rPr sz="1700" spc="-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ve setterlar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yazılmıştır.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81167" y="3520059"/>
            <a:ext cx="6116320" cy="75565"/>
            <a:chOff x="5281167" y="3520059"/>
            <a:chExt cx="6116320" cy="75565"/>
          </a:xfrm>
        </p:grpSpPr>
        <p:sp>
          <p:nvSpPr>
            <p:cNvPr id="6" name="object 6"/>
            <p:cNvSpPr/>
            <p:nvPr/>
          </p:nvSpPr>
          <p:spPr>
            <a:xfrm>
              <a:off x="5290692" y="3529584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6096889" y="0"/>
                  </a:moveTo>
                  <a:lnTo>
                    <a:pt x="0" y="0"/>
                  </a:lnTo>
                  <a:lnTo>
                    <a:pt x="0" y="56007"/>
                  </a:lnTo>
                  <a:lnTo>
                    <a:pt x="6096889" y="56007"/>
                  </a:lnTo>
                  <a:lnTo>
                    <a:pt x="6096889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90692" y="3529584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0" y="56007"/>
                  </a:moveTo>
                  <a:lnTo>
                    <a:pt x="6096889" y="56007"/>
                  </a:lnTo>
                  <a:lnTo>
                    <a:pt x="6096889" y="0"/>
                  </a:lnTo>
                  <a:lnTo>
                    <a:pt x="0" y="0"/>
                  </a:lnTo>
                  <a:lnTo>
                    <a:pt x="0" y="56007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075" y="1971675"/>
            <a:ext cx="4810125" cy="3181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0" dirty="0"/>
              <a:t>Modeller</a:t>
            </a:r>
            <a:r>
              <a:rPr spc="-325" dirty="0"/>
              <a:t> </a:t>
            </a:r>
            <a:r>
              <a:rPr spc="30" dirty="0"/>
              <a:t>VII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14060" y="2197544"/>
            <a:ext cx="5831840" cy="76898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EventType</a:t>
            </a:r>
            <a:r>
              <a:rPr sz="1700" spc="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enum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sınıfıdır. Etkinliklerin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tiplerine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göre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alınması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30" dirty="0">
                <a:solidFill>
                  <a:srgbClr val="DFD5DE"/>
                </a:solidFill>
                <a:latin typeface="Calibri"/>
                <a:cs typeface="Calibri"/>
              </a:rPr>
              <a:t>için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yazılmıştır.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2570" y="3814762"/>
            <a:ext cx="557466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Seçilen</a:t>
            </a:r>
            <a:r>
              <a:rPr sz="1700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etkinliği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getirme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ve</a:t>
            </a:r>
            <a:r>
              <a:rPr sz="17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ekranda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gösterme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işlemleri</a:t>
            </a:r>
            <a:r>
              <a:rPr sz="1700" spc="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vardır.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81167" y="3520059"/>
            <a:ext cx="6116320" cy="75565"/>
            <a:chOff x="5281167" y="3520059"/>
            <a:chExt cx="6116320" cy="75565"/>
          </a:xfrm>
        </p:grpSpPr>
        <p:sp>
          <p:nvSpPr>
            <p:cNvPr id="6" name="object 6"/>
            <p:cNvSpPr/>
            <p:nvPr/>
          </p:nvSpPr>
          <p:spPr>
            <a:xfrm>
              <a:off x="5290692" y="3529584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6096889" y="0"/>
                  </a:moveTo>
                  <a:lnTo>
                    <a:pt x="0" y="0"/>
                  </a:lnTo>
                  <a:lnTo>
                    <a:pt x="0" y="56007"/>
                  </a:lnTo>
                  <a:lnTo>
                    <a:pt x="6096889" y="56007"/>
                  </a:lnTo>
                  <a:lnTo>
                    <a:pt x="6096889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90692" y="3529584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0" y="56007"/>
                  </a:moveTo>
                  <a:lnTo>
                    <a:pt x="6096889" y="56007"/>
                  </a:lnTo>
                  <a:lnTo>
                    <a:pt x="6096889" y="0"/>
                  </a:lnTo>
                  <a:lnTo>
                    <a:pt x="0" y="0"/>
                  </a:lnTo>
                  <a:lnTo>
                    <a:pt x="0" y="56007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466850"/>
            <a:ext cx="4095750" cy="4600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Utils</a:t>
            </a:r>
            <a:r>
              <a:rPr spc="-295" dirty="0"/>
              <a:t> </a:t>
            </a:r>
            <a:r>
              <a:rPr spc="70"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0" y="2829750"/>
            <a:ext cx="6106160" cy="770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3700"/>
              </a:lnSpc>
              <a:spcBef>
                <a:spcPts val="95"/>
              </a:spcBef>
            </a:pP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Utils</a:t>
            </a:r>
            <a:r>
              <a:rPr sz="1700" spc="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package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kullanıcın</a:t>
            </a:r>
            <a:r>
              <a:rPr sz="1700" spc="8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girmiş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olduğu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email,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kredi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kart</a:t>
            </a:r>
            <a:r>
              <a:rPr sz="1700" spc="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numarası</a:t>
            </a:r>
            <a:r>
              <a:rPr sz="1700" spc="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ve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cvv'sini</a:t>
            </a:r>
            <a:r>
              <a:rPr sz="1700" spc="8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gerçeklini</a:t>
            </a:r>
            <a:r>
              <a:rPr sz="1700" spc="10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kontrol</a:t>
            </a:r>
            <a:r>
              <a:rPr sz="1700" spc="8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eder.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" y="1381125"/>
            <a:ext cx="5000625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20" dirty="0"/>
              <a:t>Services</a:t>
            </a:r>
            <a:r>
              <a:rPr spc="-275" dirty="0"/>
              <a:t> </a:t>
            </a:r>
            <a:r>
              <a:rPr spc="70" dirty="0"/>
              <a:t>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25" y="1714500"/>
            <a:ext cx="4991100" cy="39433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26455" y="2938716"/>
            <a:ext cx="462407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EmailService</a:t>
            </a:r>
            <a:r>
              <a:rPr sz="17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sınıfı</a:t>
            </a:r>
            <a:r>
              <a:rPr sz="1700" spc="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email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gönderme</a:t>
            </a:r>
            <a:r>
              <a:rPr sz="1700" spc="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işlemini</a:t>
            </a:r>
            <a:r>
              <a:rPr sz="1700" spc="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35" dirty="0">
                <a:solidFill>
                  <a:srgbClr val="DFD5DE"/>
                </a:solidFill>
                <a:latin typeface="Calibri"/>
                <a:cs typeface="Calibri"/>
              </a:rPr>
              <a:t>sağlar.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20" dirty="0"/>
              <a:t>Services</a:t>
            </a:r>
            <a:r>
              <a:rPr spc="-275" dirty="0"/>
              <a:t> </a:t>
            </a:r>
            <a:r>
              <a:rPr spc="50" dirty="0"/>
              <a:t>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14060" y="2197544"/>
            <a:ext cx="5815965" cy="76898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SendWelcomeEmail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metodu</a:t>
            </a:r>
            <a:r>
              <a:rPr sz="1700" spc="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ile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kullanıcı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hesabını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 açtığında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30" dirty="0">
                <a:solidFill>
                  <a:srgbClr val="DFD5DE"/>
                </a:solidFill>
                <a:latin typeface="Calibri"/>
                <a:cs typeface="Calibri"/>
              </a:rPr>
              <a:t>ona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hoşgeldin</a:t>
            </a:r>
            <a:r>
              <a:rPr sz="1700" spc="17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emaili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gönderilir.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2570" y="3706304"/>
            <a:ext cx="5923280" cy="76898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SendPasswordResetEmail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metodu</a:t>
            </a:r>
            <a:r>
              <a:rPr sz="1700" spc="8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ile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kullanıcı</a:t>
            </a:r>
            <a:r>
              <a:rPr sz="1700" spc="8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uygulama</a:t>
            </a:r>
            <a:r>
              <a:rPr sz="1700" spc="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içinden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şifresi</a:t>
            </a:r>
            <a:r>
              <a:rPr sz="1700" spc="9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değiştiyse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şifreniz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değişti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maili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gönderilir.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81167" y="3520059"/>
            <a:ext cx="6116320" cy="75565"/>
            <a:chOff x="5281167" y="3520059"/>
            <a:chExt cx="6116320" cy="75565"/>
          </a:xfrm>
        </p:grpSpPr>
        <p:sp>
          <p:nvSpPr>
            <p:cNvPr id="6" name="object 6"/>
            <p:cNvSpPr/>
            <p:nvPr/>
          </p:nvSpPr>
          <p:spPr>
            <a:xfrm>
              <a:off x="5290692" y="3529584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6096889" y="0"/>
                  </a:moveTo>
                  <a:lnTo>
                    <a:pt x="0" y="0"/>
                  </a:lnTo>
                  <a:lnTo>
                    <a:pt x="0" y="56007"/>
                  </a:lnTo>
                  <a:lnTo>
                    <a:pt x="6096889" y="56007"/>
                  </a:lnTo>
                  <a:lnTo>
                    <a:pt x="6096889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90692" y="3529584"/>
              <a:ext cx="6097270" cy="56515"/>
            </a:xfrm>
            <a:custGeom>
              <a:avLst/>
              <a:gdLst/>
              <a:ahLst/>
              <a:cxnLst/>
              <a:rect l="l" t="t" r="r" b="b"/>
              <a:pathLst>
                <a:path w="6097270" h="56514">
                  <a:moveTo>
                    <a:pt x="0" y="56007"/>
                  </a:moveTo>
                  <a:lnTo>
                    <a:pt x="6096889" y="56007"/>
                  </a:lnTo>
                  <a:lnTo>
                    <a:pt x="6096889" y="0"/>
                  </a:lnTo>
                  <a:lnTo>
                    <a:pt x="0" y="0"/>
                  </a:lnTo>
                  <a:lnTo>
                    <a:pt x="0" y="56007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950" y="1343025"/>
            <a:ext cx="4276725" cy="5086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5385" y="2570416"/>
            <a:ext cx="7370445" cy="735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5" dirty="0"/>
              <a:t>Dinlediğiniz</a:t>
            </a:r>
            <a:r>
              <a:rPr spc="-260" dirty="0"/>
              <a:t> </a:t>
            </a:r>
            <a:r>
              <a:rPr spc="180" dirty="0"/>
              <a:t>için</a:t>
            </a:r>
            <a:r>
              <a:rPr spc="-305" dirty="0"/>
              <a:t> </a:t>
            </a:r>
            <a:r>
              <a:rPr spc="120" dirty="0"/>
              <a:t>Teşekürler</a:t>
            </a:r>
            <a:r>
              <a:rPr spc="-275" dirty="0"/>
              <a:t> </a:t>
            </a:r>
            <a:r>
              <a:rPr spc="-25" dirty="0"/>
              <a:t>:)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598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>
                <a:latin typeface="Microsoft JhengHei"/>
                <a:cs typeface="Microsoft JhengHei"/>
              </a:rPr>
              <a:t>Proje'ye</a:t>
            </a:r>
            <a:r>
              <a:rPr spc="-215" dirty="0">
                <a:latin typeface="Microsoft JhengHei"/>
                <a:cs typeface="Microsoft JhengHei"/>
              </a:rPr>
              <a:t> </a:t>
            </a:r>
            <a:r>
              <a:rPr spc="-90" dirty="0">
                <a:latin typeface="Microsoft JhengHei"/>
                <a:cs typeface="Microsoft JhengHei"/>
              </a:rPr>
              <a:t>Genel</a:t>
            </a:r>
            <a:r>
              <a:rPr spc="-204" dirty="0">
                <a:latin typeface="Microsoft JhengHei"/>
                <a:cs typeface="Microsoft JhengHei"/>
              </a:rPr>
              <a:t> </a:t>
            </a:r>
            <a:r>
              <a:rPr spc="-65" dirty="0">
                <a:latin typeface="Microsoft JhengHei"/>
                <a:cs typeface="Microsoft JhengHei"/>
              </a:rPr>
              <a:t>Bakı</a:t>
            </a:r>
            <a:r>
              <a:rPr spc="-65" dirty="0"/>
              <a:t>ş</a:t>
            </a:r>
            <a:r>
              <a:rPr spc="-114" dirty="0"/>
              <a:t> </a:t>
            </a:r>
            <a:r>
              <a:rPr spc="-50" dirty="0">
                <a:latin typeface="Microsoft JhengHei"/>
                <a:cs typeface="Microsoft JhengHei"/>
              </a:rPr>
              <a:t>I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000624" y="2379153"/>
            <a:ext cx="7089140" cy="71120"/>
            <a:chOff x="4237482" y="2245903"/>
            <a:chExt cx="7089140" cy="71120"/>
          </a:xfrm>
        </p:grpSpPr>
        <p:sp>
          <p:nvSpPr>
            <p:cNvPr id="5" name="object 5"/>
            <p:cNvSpPr/>
            <p:nvPr/>
          </p:nvSpPr>
          <p:spPr>
            <a:xfrm>
              <a:off x="4247007" y="2255428"/>
              <a:ext cx="7070090" cy="52069"/>
            </a:xfrm>
            <a:custGeom>
              <a:avLst/>
              <a:gdLst/>
              <a:ahLst/>
              <a:cxnLst/>
              <a:rect l="l" t="t" r="r" b="b"/>
              <a:pathLst>
                <a:path w="7070090" h="52069">
                  <a:moveTo>
                    <a:pt x="7069963" y="0"/>
                  </a:moveTo>
                  <a:lnTo>
                    <a:pt x="0" y="0"/>
                  </a:lnTo>
                  <a:lnTo>
                    <a:pt x="0" y="51526"/>
                  </a:lnTo>
                  <a:lnTo>
                    <a:pt x="7069963" y="51526"/>
                  </a:lnTo>
                  <a:lnTo>
                    <a:pt x="7069963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47007" y="2255428"/>
              <a:ext cx="7070090" cy="52069"/>
            </a:xfrm>
            <a:custGeom>
              <a:avLst/>
              <a:gdLst/>
              <a:ahLst/>
              <a:cxnLst/>
              <a:rect l="l" t="t" r="r" b="b"/>
              <a:pathLst>
                <a:path w="7070090" h="52069">
                  <a:moveTo>
                    <a:pt x="0" y="51526"/>
                  </a:moveTo>
                  <a:lnTo>
                    <a:pt x="7069963" y="51526"/>
                  </a:lnTo>
                  <a:lnTo>
                    <a:pt x="7069963" y="0"/>
                  </a:lnTo>
                  <a:lnTo>
                    <a:pt x="0" y="0"/>
                  </a:lnTo>
                  <a:lnTo>
                    <a:pt x="0" y="51526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248400" y="1592399"/>
            <a:ext cx="5614670" cy="371792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985"/>
              </a:spcBef>
            </a:pP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Bilet</a:t>
            </a:r>
            <a:r>
              <a:rPr sz="1700" spc="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satış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otomasyonun</a:t>
            </a:r>
            <a:r>
              <a:rPr sz="1700" spc="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30" dirty="0">
                <a:solidFill>
                  <a:srgbClr val="DFD5DE"/>
                </a:solidFill>
                <a:latin typeface="Calibri"/>
                <a:cs typeface="Calibri"/>
              </a:rPr>
              <a:t>ER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diyagramıdır.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İçindeki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bağlantıları</a:t>
            </a:r>
            <a:endParaRPr sz="1700" dirty="0">
              <a:latin typeface="Calibri"/>
              <a:cs typeface="Calibri"/>
            </a:endParaRPr>
          </a:p>
          <a:p>
            <a:pPr marL="20955">
              <a:lnSpc>
                <a:spcPct val="100000"/>
              </a:lnSpc>
              <a:spcBef>
                <a:spcPts val="890"/>
              </a:spcBef>
            </a:pP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gösterir.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60"/>
              </a:spcBef>
            </a:pPr>
            <a:endParaRPr sz="1700" dirty="0">
              <a:latin typeface="Calibri"/>
              <a:cs typeface="Calibri"/>
            </a:endParaRPr>
          </a:p>
          <a:p>
            <a:pPr marL="20955" marR="5080">
              <a:lnSpc>
                <a:spcPct val="141700"/>
              </a:lnSpc>
            </a:pP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Veritabanımızda</a:t>
            </a:r>
            <a:r>
              <a:rPr sz="1700" spc="-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9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tane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tablo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bulunmaktadır.</a:t>
            </a:r>
            <a:r>
              <a:rPr sz="1700" spc="-7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User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35" dirty="0">
                <a:solidFill>
                  <a:srgbClr val="DFD5DE"/>
                </a:solidFill>
                <a:latin typeface="Calibri"/>
                <a:cs typeface="Calibri"/>
              </a:rPr>
              <a:t>tablosu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etkinliklerin</a:t>
            </a:r>
            <a:r>
              <a:rPr sz="1700" spc="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tamanına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bağlantılıdır.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Ayrıca</a:t>
            </a:r>
            <a:r>
              <a:rPr sz="1700" spc="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"securityquestions"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(Güvenlik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sorusu)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tablosuna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bağlantılıdır.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85"/>
              </a:spcBef>
            </a:pP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Etkinliklerin</a:t>
            </a:r>
            <a:r>
              <a:rPr sz="17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tümü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"eventypes"</a:t>
            </a:r>
            <a:r>
              <a:rPr sz="17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(Etkinlik</a:t>
            </a:r>
            <a:r>
              <a:rPr sz="1700" spc="1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türü)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bağlantılır.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Ayrıca</a:t>
            </a: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"cities"(Şehirler)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tablosuna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bağlantılıdır.</a:t>
            </a:r>
            <a:endParaRPr sz="17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91099" y="3962400"/>
            <a:ext cx="7089140" cy="71120"/>
            <a:chOff x="4227957" y="3979453"/>
            <a:chExt cx="7089140" cy="71120"/>
          </a:xfrm>
        </p:grpSpPr>
        <p:sp>
          <p:nvSpPr>
            <p:cNvPr id="9" name="object 9"/>
            <p:cNvSpPr/>
            <p:nvPr/>
          </p:nvSpPr>
          <p:spPr>
            <a:xfrm>
              <a:off x="4237482" y="3988978"/>
              <a:ext cx="7070090" cy="52069"/>
            </a:xfrm>
            <a:custGeom>
              <a:avLst/>
              <a:gdLst/>
              <a:ahLst/>
              <a:cxnLst/>
              <a:rect l="l" t="t" r="r" b="b"/>
              <a:pathLst>
                <a:path w="7070090" h="52070">
                  <a:moveTo>
                    <a:pt x="7069963" y="0"/>
                  </a:moveTo>
                  <a:lnTo>
                    <a:pt x="0" y="0"/>
                  </a:lnTo>
                  <a:lnTo>
                    <a:pt x="0" y="51526"/>
                  </a:lnTo>
                  <a:lnTo>
                    <a:pt x="7069963" y="51526"/>
                  </a:lnTo>
                  <a:lnTo>
                    <a:pt x="7069963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37482" y="3988978"/>
              <a:ext cx="7070090" cy="52069"/>
            </a:xfrm>
            <a:custGeom>
              <a:avLst/>
              <a:gdLst/>
              <a:ahLst/>
              <a:cxnLst/>
              <a:rect l="l" t="t" r="r" b="b"/>
              <a:pathLst>
                <a:path w="7070090" h="52070">
                  <a:moveTo>
                    <a:pt x="0" y="51526"/>
                  </a:moveTo>
                  <a:lnTo>
                    <a:pt x="7069963" y="51526"/>
                  </a:lnTo>
                  <a:lnTo>
                    <a:pt x="7069963" y="0"/>
                  </a:lnTo>
                  <a:lnTo>
                    <a:pt x="0" y="0"/>
                  </a:lnTo>
                  <a:lnTo>
                    <a:pt x="0" y="51526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0945"/>
            <a:ext cx="6229165" cy="41760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598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>
                <a:latin typeface="Microsoft JhengHei"/>
                <a:cs typeface="Microsoft JhengHei"/>
              </a:rPr>
              <a:t>Proje'ye</a:t>
            </a:r>
            <a:r>
              <a:rPr spc="-215" dirty="0">
                <a:latin typeface="Microsoft JhengHei"/>
                <a:cs typeface="Microsoft JhengHei"/>
              </a:rPr>
              <a:t> </a:t>
            </a:r>
            <a:r>
              <a:rPr spc="-90" dirty="0">
                <a:latin typeface="Microsoft JhengHei"/>
                <a:cs typeface="Microsoft JhengHei"/>
              </a:rPr>
              <a:t>Genel</a:t>
            </a:r>
            <a:r>
              <a:rPr spc="-204" dirty="0">
                <a:latin typeface="Microsoft JhengHei"/>
                <a:cs typeface="Microsoft JhengHei"/>
              </a:rPr>
              <a:t> </a:t>
            </a:r>
            <a:r>
              <a:rPr spc="-65" dirty="0">
                <a:latin typeface="Microsoft JhengHei"/>
                <a:cs typeface="Microsoft JhengHei"/>
              </a:rPr>
              <a:t>Bakı</a:t>
            </a:r>
            <a:r>
              <a:rPr spc="-65" dirty="0"/>
              <a:t>ş</a:t>
            </a:r>
            <a:r>
              <a:rPr spc="-114" dirty="0"/>
              <a:t> </a:t>
            </a:r>
            <a:r>
              <a:rPr spc="-25" dirty="0">
                <a:latin typeface="Microsoft JhengHei"/>
                <a:cs typeface="Microsoft JhengHei"/>
              </a:rPr>
              <a:t>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64075" y="1876361"/>
            <a:ext cx="7132320" cy="2580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985" marR="782320">
              <a:lnSpc>
                <a:spcPct val="143600"/>
              </a:lnSpc>
              <a:spcBef>
                <a:spcPts val="95"/>
              </a:spcBef>
            </a:pP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Bilet</a:t>
            </a:r>
            <a:r>
              <a:rPr sz="17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satış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otomasyonun</a:t>
            </a:r>
            <a:r>
              <a:rPr sz="1700" spc="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UML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diyagramıdır.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Projede</a:t>
            </a:r>
            <a:r>
              <a:rPr sz="1700" spc="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olan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sınıfların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özelliklerini,metodlarını, ve</a:t>
            </a:r>
            <a:r>
              <a:rPr sz="17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ilişkilerini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kalıtım,</a:t>
            </a:r>
            <a:r>
              <a:rPr sz="17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bağlantı,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birlikteliklerini</a:t>
            </a:r>
            <a:endParaRPr sz="1700">
              <a:latin typeface="Calibri"/>
              <a:cs typeface="Calibri"/>
            </a:endParaRPr>
          </a:p>
          <a:p>
            <a:pPr marL="49530">
              <a:lnSpc>
                <a:spcPct val="100000"/>
              </a:lnSpc>
              <a:spcBef>
                <a:spcPts val="810"/>
              </a:spcBef>
              <a:tabLst>
                <a:tab pos="7118984" algn="l"/>
              </a:tabLst>
            </a:pPr>
            <a:r>
              <a:rPr sz="1700" u="heavy" spc="270" dirty="0">
                <a:solidFill>
                  <a:srgbClr val="DFD5DE"/>
                </a:solidFill>
                <a:uFill>
                  <a:solidFill>
                    <a:srgbClr val="2E1D62"/>
                  </a:solidFill>
                </a:uFill>
                <a:latin typeface="Calibri"/>
                <a:cs typeface="Calibri"/>
              </a:rPr>
              <a:t> </a:t>
            </a:r>
            <a:r>
              <a:rPr sz="1700" u="heavy" spc="-10" dirty="0">
                <a:solidFill>
                  <a:srgbClr val="DFD5DE"/>
                </a:solidFill>
                <a:uFill>
                  <a:solidFill>
                    <a:srgbClr val="2E1D62"/>
                  </a:solidFill>
                </a:uFill>
                <a:latin typeface="Calibri"/>
                <a:cs typeface="Calibri"/>
              </a:rPr>
              <a:t>gösterir.</a:t>
            </a:r>
            <a:r>
              <a:rPr sz="1700" u="heavy" dirty="0">
                <a:solidFill>
                  <a:srgbClr val="DFD5DE"/>
                </a:solidFill>
                <a:uFill>
                  <a:solidFill>
                    <a:srgbClr val="2E1D62"/>
                  </a:solidFill>
                </a:uFill>
                <a:latin typeface="Calibri"/>
                <a:cs typeface="Calibri"/>
              </a:rPr>
              <a:t>	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700">
              <a:latin typeface="Calibri"/>
              <a:cs typeface="Calibri"/>
            </a:endParaRPr>
          </a:p>
          <a:p>
            <a:pPr marL="12700" marR="1276350" algn="just">
              <a:lnSpc>
                <a:spcPct val="141700"/>
              </a:lnSpc>
            </a:pPr>
            <a:r>
              <a:rPr sz="1700" spc="40" dirty="0">
                <a:solidFill>
                  <a:srgbClr val="DFD5DE"/>
                </a:solidFill>
                <a:latin typeface="Calibri"/>
                <a:cs typeface="Calibri"/>
              </a:rPr>
              <a:t>Ana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Sınıflar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 ve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 Bağlantılar: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User(Kullanıcı)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sınıfı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kullanıcılarla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ilgili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temel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bilgileri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içerir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kalıtım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olarakta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Customer(Müşteri)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ve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Admin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sınıflarını</a:t>
            </a:r>
            <a:r>
              <a:rPr sz="1700" spc="10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özelliklerini</a:t>
            </a:r>
            <a:r>
              <a:rPr sz="1700" spc="10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verir.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13732" y="2979328"/>
            <a:ext cx="7070090" cy="52069"/>
          </a:xfrm>
          <a:custGeom>
            <a:avLst/>
            <a:gdLst/>
            <a:ahLst/>
            <a:cxnLst/>
            <a:rect l="l" t="t" r="r" b="b"/>
            <a:pathLst>
              <a:path w="7070090" h="52069">
                <a:moveTo>
                  <a:pt x="0" y="51526"/>
                </a:moveTo>
                <a:lnTo>
                  <a:pt x="7069963" y="51526"/>
                </a:lnTo>
                <a:lnTo>
                  <a:pt x="7069963" y="0"/>
                </a:lnTo>
                <a:lnTo>
                  <a:pt x="0" y="0"/>
                </a:lnTo>
                <a:lnTo>
                  <a:pt x="0" y="51526"/>
                </a:lnTo>
                <a:close/>
              </a:path>
            </a:pathLst>
          </a:custGeom>
          <a:ln w="19050">
            <a:solidFill>
              <a:srgbClr val="0D07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694682" y="4703353"/>
            <a:ext cx="7089140" cy="71120"/>
            <a:chOff x="4694682" y="4703353"/>
            <a:chExt cx="7089140" cy="71120"/>
          </a:xfrm>
        </p:grpSpPr>
        <p:sp>
          <p:nvSpPr>
            <p:cNvPr id="6" name="object 6"/>
            <p:cNvSpPr/>
            <p:nvPr/>
          </p:nvSpPr>
          <p:spPr>
            <a:xfrm>
              <a:off x="4704207" y="4712878"/>
              <a:ext cx="7070090" cy="52069"/>
            </a:xfrm>
            <a:custGeom>
              <a:avLst/>
              <a:gdLst/>
              <a:ahLst/>
              <a:cxnLst/>
              <a:rect l="l" t="t" r="r" b="b"/>
              <a:pathLst>
                <a:path w="7070090" h="52070">
                  <a:moveTo>
                    <a:pt x="7069963" y="0"/>
                  </a:moveTo>
                  <a:lnTo>
                    <a:pt x="0" y="0"/>
                  </a:lnTo>
                  <a:lnTo>
                    <a:pt x="0" y="51526"/>
                  </a:lnTo>
                  <a:lnTo>
                    <a:pt x="7069963" y="51526"/>
                  </a:lnTo>
                  <a:lnTo>
                    <a:pt x="7069963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04207" y="4712878"/>
              <a:ext cx="7070090" cy="52069"/>
            </a:xfrm>
            <a:custGeom>
              <a:avLst/>
              <a:gdLst/>
              <a:ahLst/>
              <a:cxnLst/>
              <a:rect l="l" t="t" r="r" b="b"/>
              <a:pathLst>
                <a:path w="7070090" h="52070">
                  <a:moveTo>
                    <a:pt x="0" y="51526"/>
                  </a:moveTo>
                  <a:lnTo>
                    <a:pt x="7069963" y="51526"/>
                  </a:lnTo>
                  <a:lnTo>
                    <a:pt x="7069963" y="0"/>
                  </a:lnTo>
                  <a:lnTo>
                    <a:pt x="0" y="0"/>
                  </a:lnTo>
                  <a:lnTo>
                    <a:pt x="0" y="51526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562100"/>
            <a:ext cx="3371850" cy="4257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075" y="1285875"/>
            <a:ext cx="2219325" cy="1190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232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105"/>
              </a:spcBef>
            </a:pPr>
            <a:r>
              <a:rPr spc="-75" dirty="0">
                <a:latin typeface="Microsoft JhengHei"/>
                <a:cs typeface="Microsoft JhengHei"/>
              </a:rPr>
              <a:t>Proje</a:t>
            </a:r>
            <a:r>
              <a:rPr spc="-220" dirty="0">
                <a:latin typeface="Microsoft JhengHei"/>
                <a:cs typeface="Microsoft JhengHei"/>
              </a:rPr>
              <a:t> </a:t>
            </a:r>
            <a:r>
              <a:rPr spc="-90" dirty="0">
                <a:latin typeface="Microsoft JhengHei"/>
                <a:cs typeface="Microsoft JhengHei"/>
              </a:rPr>
              <a:t>Kodlarına</a:t>
            </a:r>
            <a:r>
              <a:rPr spc="-220" dirty="0">
                <a:latin typeface="Microsoft JhengHei"/>
                <a:cs typeface="Microsoft JhengHei"/>
              </a:rPr>
              <a:t> </a:t>
            </a:r>
            <a:r>
              <a:rPr spc="-80" dirty="0">
                <a:latin typeface="Microsoft JhengHei"/>
                <a:cs typeface="Microsoft JhengHei"/>
              </a:rPr>
              <a:t>Genel</a:t>
            </a:r>
            <a:r>
              <a:rPr spc="-210" dirty="0">
                <a:latin typeface="Microsoft JhengHei"/>
                <a:cs typeface="Microsoft JhengHei"/>
              </a:rPr>
              <a:t> </a:t>
            </a:r>
            <a:r>
              <a:rPr spc="-65" dirty="0">
                <a:latin typeface="Microsoft JhengHei"/>
                <a:cs typeface="Microsoft JhengHei"/>
              </a:rPr>
              <a:t>Bakı</a:t>
            </a:r>
            <a:r>
              <a:rPr spc="-65" dirty="0"/>
              <a:t>ş</a:t>
            </a:r>
            <a:r>
              <a:rPr spc="-150" dirty="0"/>
              <a:t> </a:t>
            </a:r>
            <a:r>
              <a:rPr spc="-50" dirty="0">
                <a:latin typeface="Microsoft JhengHei"/>
                <a:cs typeface="Microsoft JhengHei"/>
              </a:rPr>
              <a:t>I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495802" y="3065053"/>
            <a:ext cx="7096125" cy="71120"/>
            <a:chOff x="3495802" y="3065053"/>
            <a:chExt cx="7096125" cy="71120"/>
          </a:xfrm>
        </p:grpSpPr>
        <p:sp>
          <p:nvSpPr>
            <p:cNvPr id="5" name="object 5"/>
            <p:cNvSpPr/>
            <p:nvPr/>
          </p:nvSpPr>
          <p:spPr>
            <a:xfrm>
              <a:off x="3505327" y="3074578"/>
              <a:ext cx="7077075" cy="52069"/>
            </a:xfrm>
            <a:custGeom>
              <a:avLst/>
              <a:gdLst/>
              <a:ahLst/>
              <a:cxnLst/>
              <a:rect l="l" t="t" r="r" b="b"/>
              <a:pathLst>
                <a:path w="7077075" h="52069">
                  <a:moveTo>
                    <a:pt x="7076948" y="0"/>
                  </a:moveTo>
                  <a:lnTo>
                    <a:pt x="0" y="0"/>
                  </a:lnTo>
                  <a:lnTo>
                    <a:pt x="0" y="51526"/>
                  </a:lnTo>
                  <a:lnTo>
                    <a:pt x="7076948" y="51526"/>
                  </a:lnTo>
                  <a:lnTo>
                    <a:pt x="7076948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05327" y="3074578"/>
              <a:ext cx="7077075" cy="52069"/>
            </a:xfrm>
            <a:custGeom>
              <a:avLst/>
              <a:gdLst/>
              <a:ahLst/>
              <a:cxnLst/>
              <a:rect l="l" t="t" r="r" b="b"/>
              <a:pathLst>
                <a:path w="7077075" h="52069">
                  <a:moveTo>
                    <a:pt x="0" y="51526"/>
                  </a:moveTo>
                  <a:lnTo>
                    <a:pt x="7076948" y="51526"/>
                  </a:lnTo>
                  <a:lnTo>
                    <a:pt x="7076948" y="0"/>
                  </a:lnTo>
                  <a:lnTo>
                    <a:pt x="0" y="0"/>
                  </a:lnTo>
                  <a:lnTo>
                    <a:pt x="0" y="51526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495802" y="2150653"/>
            <a:ext cx="7096125" cy="71120"/>
            <a:chOff x="3495802" y="2150653"/>
            <a:chExt cx="7096125" cy="71120"/>
          </a:xfrm>
        </p:grpSpPr>
        <p:sp>
          <p:nvSpPr>
            <p:cNvPr id="8" name="object 8"/>
            <p:cNvSpPr/>
            <p:nvPr/>
          </p:nvSpPr>
          <p:spPr>
            <a:xfrm>
              <a:off x="3505327" y="2160178"/>
              <a:ext cx="7077075" cy="52069"/>
            </a:xfrm>
            <a:custGeom>
              <a:avLst/>
              <a:gdLst/>
              <a:ahLst/>
              <a:cxnLst/>
              <a:rect l="l" t="t" r="r" b="b"/>
              <a:pathLst>
                <a:path w="7077075" h="52069">
                  <a:moveTo>
                    <a:pt x="7076948" y="0"/>
                  </a:moveTo>
                  <a:lnTo>
                    <a:pt x="0" y="0"/>
                  </a:lnTo>
                  <a:lnTo>
                    <a:pt x="0" y="51526"/>
                  </a:lnTo>
                  <a:lnTo>
                    <a:pt x="7076948" y="51526"/>
                  </a:lnTo>
                  <a:lnTo>
                    <a:pt x="7076948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05327" y="2160178"/>
              <a:ext cx="7077075" cy="52069"/>
            </a:xfrm>
            <a:custGeom>
              <a:avLst/>
              <a:gdLst/>
              <a:ahLst/>
              <a:cxnLst/>
              <a:rect l="l" t="t" r="r" b="b"/>
              <a:pathLst>
                <a:path w="7077075" h="52069">
                  <a:moveTo>
                    <a:pt x="0" y="51526"/>
                  </a:moveTo>
                  <a:lnTo>
                    <a:pt x="7076948" y="51526"/>
                  </a:lnTo>
                  <a:lnTo>
                    <a:pt x="7076948" y="0"/>
                  </a:lnTo>
                  <a:lnTo>
                    <a:pt x="0" y="0"/>
                  </a:lnTo>
                  <a:lnTo>
                    <a:pt x="0" y="51526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314827" y="4169953"/>
            <a:ext cx="7096125" cy="71120"/>
            <a:chOff x="3314827" y="4169953"/>
            <a:chExt cx="7096125" cy="71120"/>
          </a:xfrm>
        </p:grpSpPr>
        <p:sp>
          <p:nvSpPr>
            <p:cNvPr id="11" name="object 11"/>
            <p:cNvSpPr/>
            <p:nvPr/>
          </p:nvSpPr>
          <p:spPr>
            <a:xfrm>
              <a:off x="3324352" y="4179478"/>
              <a:ext cx="7077075" cy="52069"/>
            </a:xfrm>
            <a:custGeom>
              <a:avLst/>
              <a:gdLst/>
              <a:ahLst/>
              <a:cxnLst/>
              <a:rect l="l" t="t" r="r" b="b"/>
              <a:pathLst>
                <a:path w="7077075" h="52070">
                  <a:moveTo>
                    <a:pt x="7076948" y="0"/>
                  </a:moveTo>
                  <a:lnTo>
                    <a:pt x="0" y="0"/>
                  </a:lnTo>
                  <a:lnTo>
                    <a:pt x="0" y="51526"/>
                  </a:lnTo>
                  <a:lnTo>
                    <a:pt x="7076948" y="51526"/>
                  </a:lnTo>
                  <a:lnTo>
                    <a:pt x="7076948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24352" y="4179478"/>
              <a:ext cx="7077075" cy="52069"/>
            </a:xfrm>
            <a:custGeom>
              <a:avLst/>
              <a:gdLst/>
              <a:ahLst/>
              <a:cxnLst/>
              <a:rect l="l" t="t" r="r" b="b"/>
              <a:pathLst>
                <a:path w="7077075" h="52070">
                  <a:moveTo>
                    <a:pt x="0" y="51526"/>
                  </a:moveTo>
                  <a:lnTo>
                    <a:pt x="7076948" y="51526"/>
                  </a:lnTo>
                  <a:lnTo>
                    <a:pt x="7076948" y="0"/>
                  </a:lnTo>
                  <a:lnTo>
                    <a:pt x="0" y="0"/>
                  </a:lnTo>
                  <a:lnTo>
                    <a:pt x="0" y="51526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238626" y="5484403"/>
            <a:ext cx="7096125" cy="71120"/>
            <a:chOff x="3238626" y="5484403"/>
            <a:chExt cx="7096125" cy="71120"/>
          </a:xfrm>
        </p:grpSpPr>
        <p:sp>
          <p:nvSpPr>
            <p:cNvPr id="14" name="object 14"/>
            <p:cNvSpPr/>
            <p:nvPr/>
          </p:nvSpPr>
          <p:spPr>
            <a:xfrm>
              <a:off x="3248151" y="5493928"/>
              <a:ext cx="7077075" cy="52069"/>
            </a:xfrm>
            <a:custGeom>
              <a:avLst/>
              <a:gdLst/>
              <a:ahLst/>
              <a:cxnLst/>
              <a:rect l="l" t="t" r="r" b="b"/>
              <a:pathLst>
                <a:path w="7077075" h="52070">
                  <a:moveTo>
                    <a:pt x="7076948" y="0"/>
                  </a:moveTo>
                  <a:lnTo>
                    <a:pt x="0" y="0"/>
                  </a:lnTo>
                  <a:lnTo>
                    <a:pt x="0" y="51526"/>
                  </a:lnTo>
                  <a:lnTo>
                    <a:pt x="7076948" y="51526"/>
                  </a:lnTo>
                  <a:lnTo>
                    <a:pt x="7076948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48151" y="5493928"/>
              <a:ext cx="7077075" cy="52069"/>
            </a:xfrm>
            <a:custGeom>
              <a:avLst/>
              <a:gdLst/>
              <a:ahLst/>
              <a:cxnLst/>
              <a:rect l="l" t="t" r="r" b="b"/>
              <a:pathLst>
                <a:path w="7077075" h="52070">
                  <a:moveTo>
                    <a:pt x="0" y="51526"/>
                  </a:moveTo>
                  <a:lnTo>
                    <a:pt x="7076948" y="51526"/>
                  </a:lnTo>
                  <a:lnTo>
                    <a:pt x="7076948" y="0"/>
                  </a:lnTo>
                  <a:lnTo>
                    <a:pt x="0" y="0"/>
                  </a:lnTo>
                  <a:lnTo>
                    <a:pt x="0" y="51526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459479" y="1286573"/>
            <a:ext cx="6151245" cy="5174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3600"/>
              </a:lnSpc>
              <a:spcBef>
                <a:spcPts val="95"/>
              </a:spcBef>
            </a:pPr>
            <a:r>
              <a:rPr sz="1700" dirty="0">
                <a:solidFill>
                  <a:srgbClr val="DFD5DE"/>
                </a:solidFill>
                <a:latin typeface="Microsoft JhengHei"/>
                <a:cs typeface="Microsoft JhengHei"/>
              </a:rPr>
              <a:t>Uygulama</a:t>
            </a:r>
            <a:r>
              <a:rPr sz="1700" spc="-75" dirty="0">
                <a:solidFill>
                  <a:srgbClr val="DFD5DE"/>
                </a:solidFill>
                <a:latin typeface="Microsoft JhengHei"/>
                <a:cs typeface="Microsoft JhengHei"/>
              </a:rPr>
              <a:t> </a:t>
            </a:r>
            <a:r>
              <a:rPr sz="1700" dirty="0">
                <a:solidFill>
                  <a:srgbClr val="DFD5DE"/>
                </a:solidFill>
                <a:latin typeface="Microsoft JhengHei"/>
                <a:cs typeface="Microsoft JhengHei"/>
              </a:rPr>
              <a:t>Java</a:t>
            </a:r>
            <a:r>
              <a:rPr sz="1700" spc="-30" dirty="0">
                <a:solidFill>
                  <a:srgbClr val="DFD5DE"/>
                </a:solidFill>
                <a:latin typeface="Microsoft JhengHei"/>
                <a:cs typeface="Microsoft JhengHe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Microsoft JhengHei"/>
                <a:cs typeface="Microsoft JhengHei"/>
              </a:rPr>
              <a:t>programlama</a:t>
            </a:r>
            <a:r>
              <a:rPr sz="1700" spc="-45" dirty="0">
                <a:solidFill>
                  <a:srgbClr val="DFD5DE"/>
                </a:solidFill>
                <a:latin typeface="Microsoft JhengHei"/>
                <a:cs typeface="Microsoft JhengHei"/>
              </a:rPr>
              <a:t> </a:t>
            </a:r>
            <a:r>
              <a:rPr sz="1700" spc="-20" dirty="0">
                <a:solidFill>
                  <a:srgbClr val="DFD5DE"/>
                </a:solidFill>
                <a:latin typeface="Microsoft JhengHei"/>
                <a:cs typeface="Microsoft JhengHei"/>
              </a:rPr>
              <a:t>diliyle</a:t>
            </a:r>
            <a:r>
              <a:rPr sz="1700" spc="-45" dirty="0">
                <a:solidFill>
                  <a:srgbClr val="DFD5DE"/>
                </a:solidFill>
                <a:latin typeface="Microsoft JhengHei"/>
                <a:cs typeface="Microsoft JhengHei"/>
              </a:rPr>
              <a:t> </a:t>
            </a:r>
            <a:r>
              <a:rPr sz="1700" spc="-25" dirty="0">
                <a:solidFill>
                  <a:srgbClr val="DFD5DE"/>
                </a:solidFill>
                <a:latin typeface="Microsoft JhengHei"/>
                <a:cs typeface="Microsoft JhengHei"/>
              </a:rPr>
              <a:t>geli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ş</a:t>
            </a:r>
            <a:r>
              <a:rPr sz="1700" spc="-25" dirty="0">
                <a:solidFill>
                  <a:srgbClr val="DFD5DE"/>
                </a:solidFill>
                <a:latin typeface="Microsoft JhengHei"/>
                <a:cs typeface="Microsoft JhengHei"/>
              </a:rPr>
              <a:t>tirilmi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ş</a:t>
            </a:r>
            <a:r>
              <a:rPr sz="1700" spc="-25" dirty="0">
                <a:solidFill>
                  <a:srgbClr val="DFD5DE"/>
                </a:solidFill>
                <a:latin typeface="Microsoft JhengHei"/>
                <a:cs typeface="Microsoft JhengHei"/>
              </a:rPr>
              <a:t>tir.</a:t>
            </a:r>
            <a:r>
              <a:rPr sz="1700" spc="-65" dirty="0">
                <a:solidFill>
                  <a:srgbClr val="DFD5DE"/>
                </a:solidFill>
                <a:latin typeface="Microsoft JhengHei"/>
                <a:cs typeface="Microsoft JhengHe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Microsoft JhengHei"/>
                <a:cs typeface="Microsoft JhengHei"/>
              </a:rPr>
              <a:t>Proje</a:t>
            </a:r>
            <a:r>
              <a:rPr sz="1700" spc="-15" dirty="0">
                <a:solidFill>
                  <a:srgbClr val="DFD5DE"/>
                </a:solidFill>
                <a:latin typeface="Microsoft JhengHei"/>
                <a:cs typeface="Microsoft JhengHei"/>
              </a:rPr>
              <a:t> </a:t>
            </a:r>
            <a:r>
              <a:rPr sz="1700" spc="-20" dirty="0">
                <a:solidFill>
                  <a:srgbClr val="DFD5DE"/>
                </a:solidFill>
                <a:latin typeface="Microsoft JhengHei"/>
                <a:cs typeface="Microsoft JhengHei"/>
              </a:rPr>
              <a:t>MVC, </a:t>
            </a:r>
            <a:r>
              <a:rPr sz="1700" spc="-10" dirty="0">
                <a:solidFill>
                  <a:srgbClr val="DFD5DE"/>
                </a:solidFill>
                <a:latin typeface="Microsoft JhengHei"/>
                <a:cs typeface="Microsoft JhengHei"/>
              </a:rPr>
              <a:t>SOLID</a:t>
            </a:r>
            <a:endParaRPr sz="17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700" spc="-20" dirty="0">
                <a:solidFill>
                  <a:srgbClr val="DFD5DE"/>
                </a:solidFill>
                <a:latin typeface="Microsoft JhengHei"/>
                <a:cs typeface="Microsoft JhengHei"/>
              </a:rPr>
              <a:t>Preniplerine</a:t>
            </a:r>
            <a:r>
              <a:rPr sz="1700" spc="-90" dirty="0">
                <a:solidFill>
                  <a:srgbClr val="DFD5DE"/>
                </a:solidFill>
                <a:latin typeface="Microsoft JhengHei"/>
                <a:cs typeface="Microsoft JhengHei"/>
              </a:rPr>
              <a:t> </a:t>
            </a:r>
            <a:r>
              <a:rPr sz="1700" dirty="0">
                <a:solidFill>
                  <a:srgbClr val="DFD5DE"/>
                </a:solidFill>
                <a:latin typeface="Microsoft JhengHei"/>
                <a:cs typeface="Microsoft JhengHei"/>
              </a:rPr>
              <a:t>uygun</a:t>
            </a:r>
            <a:r>
              <a:rPr sz="1700" spc="-55" dirty="0">
                <a:solidFill>
                  <a:srgbClr val="DFD5DE"/>
                </a:solidFill>
                <a:latin typeface="Microsoft JhengHei"/>
                <a:cs typeface="Microsoft JhengHei"/>
              </a:rPr>
              <a:t> </a:t>
            </a:r>
            <a:r>
              <a:rPr sz="1700" dirty="0">
                <a:solidFill>
                  <a:srgbClr val="DFD5DE"/>
                </a:solidFill>
                <a:latin typeface="Microsoft JhengHei"/>
                <a:cs typeface="Microsoft JhengHei"/>
              </a:rPr>
              <a:t>bir</a:t>
            </a:r>
            <a:r>
              <a:rPr sz="1700" spc="-85" dirty="0">
                <a:solidFill>
                  <a:srgbClr val="DFD5DE"/>
                </a:solidFill>
                <a:latin typeface="Microsoft JhengHei"/>
                <a:cs typeface="Microsoft JhengHe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ş</a:t>
            </a:r>
            <a:r>
              <a:rPr sz="1700" spc="-10" dirty="0">
                <a:solidFill>
                  <a:srgbClr val="DFD5DE"/>
                </a:solidFill>
                <a:latin typeface="Microsoft JhengHei"/>
                <a:cs typeface="Microsoft JhengHei"/>
              </a:rPr>
              <a:t>ekilde</a:t>
            </a:r>
            <a:r>
              <a:rPr sz="1700" spc="-65" dirty="0">
                <a:solidFill>
                  <a:srgbClr val="DFD5DE"/>
                </a:solidFill>
                <a:latin typeface="Microsoft JhengHei"/>
                <a:cs typeface="Microsoft JhengHei"/>
              </a:rPr>
              <a:t> </a:t>
            </a:r>
            <a:r>
              <a:rPr sz="1700" dirty="0">
                <a:solidFill>
                  <a:srgbClr val="DFD5DE"/>
                </a:solidFill>
                <a:latin typeface="Microsoft JhengHei"/>
                <a:cs typeface="Microsoft JhengHei"/>
              </a:rPr>
              <a:t>dizayn</a:t>
            </a:r>
            <a:r>
              <a:rPr sz="1700" spc="-90" dirty="0">
                <a:solidFill>
                  <a:srgbClr val="DFD5DE"/>
                </a:solidFill>
                <a:latin typeface="Microsoft JhengHei"/>
                <a:cs typeface="Microsoft JhengHe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Microsoft JhengHei"/>
                <a:cs typeface="Microsoft JhengHei"/>
              </a:rPr>
              <a:t>edilmi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ş</a:t>
            </a:r>
            <a:r>
              <a:rPr sz="1700" spc="-10" dirty="0">
                <a:solidFill>
                  <a:srgbClr val="DFD5DE"/>
                </a:solidFill>
                <a:latin typeface="Microsoft JhengHei"/>
                <a:cs typeface="Microsoft JhengHei"/>
              </a:rPr>
              <a:t>tir.</a:t>
            </a:r>
            <a:endParaRPr sz="17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Projemiz'de</a:t>
            </a:r>
            <a:r>
              <a:rPr sz="1700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DFD5DE"/>
                </a:solidFill>
                <a:latin typeface="Calibri"/>
                <a:cs typeface="Calibri"/>
              </a:rPr>
              <a:t>beş</a:t>
            </a:r>
            <a:r>
              <a:rPr sz="1700" spc="-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tane</a:t>
            </a:r>
            <a:r>
              <a:rPr sz="17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package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bulunmaktadır.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1700">
              <a:latin typeface="Calibri"/>
              <a:cs typeface="Calibri"/>
            </a:endParaRPr>
          </a:p>
          <a:p>
            <a:pPr marL="12700" marR="653415">
              <a:lnSpc>
                <a:spcPct val="143500"/>
              </a:lnSpc>
            </a:pP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İlki</a:t>
            </a:r>
            <a:r>
              <a:rPr sz="1700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database</a:t>
            </a:r>
            <a:r>
              <a:rPr sz="1700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packagedir.</a:t>
            </a:r>
            <a:r>
              <a:rPr sz="1700" spc="-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DFD5DE"/>
                </a:solidFill>
                <a:latin typeface="Calibri"/>
                <a:cs typeface="Calibri"/>
              </a:rPr>
              <a:t>Bu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package</a:t>
            </a:r>
            <a:r>
              <a:rPr sz="1700" spc="-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içinde</a:t>
            </a:r>
            <a:r>
              <a:rPr sz="1700" spc="-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uygulamamızda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kullanılan</a:t>
            </a:r>
            <a:r>
              <a:rPr sz="17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25" dirty="0">
                <a:solidFill>
                  <a:srgbClr val="DFD5DE"/>
                </a:solidFill>
                <a:latin typeface="Calibri"/>
                <a:cs typeface="Calibri"/>
              </a:rPr>
              <a:t>SQL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kodları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vardır.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İkincisi</a:t>
            </a:r>
            <a:r>
              <a:rPr sz="1700" spc="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gui</a:t>
            </a:r>
            <a:r>
              <a:rPr sz="1700" spc="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packagedir.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DFD5DE"/>
                </a:solidFill>
                <a:latin typeface="Calibri"/>
                <a:cs typeface="Calibri"/>
              </a:rPr>
              <a:t>Bu</a:t>
            </a:r>
            <a:r>
              <a:rPr sz="1700" spc="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package</a:t>
            </a:r>
            <a:r>
              <a:rPr sz="1700" spc="-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içinde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uygulamazın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grafik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yüzünün</a:t>
            </a:r>
            <a:r>
              <a:rPr sz="1700" spc="7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tasarımları</a:t>
            </a:r>
            <a:r>
              <a:rPr sz="1700" spc="1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vardır.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1700">
              <a:latin typeface="Calibri"/>
              <a:cs typeface="Calibri"/>
            </a:endParaRPr>
          </a:p>
          <a:p>
            <a:pPr marL="12700" marR="739140">
              <a:lnSpc>
                <a:spcPct val="143500"/>
              </a:lnSpc>
            </a:pPr>
            <a:r>
              <a:rPr sz="1700" spc="85" dirty="0">
                <a:solidFill>
                  <a:srgbClr val="DFD5DE"/>
                </a:solidFill>
                <a:latin typeface="Calibri"/>
                <a:cs typeface="Calibri"/>
              </a:rPr>
              <a:t>Üçüncü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models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packagedir.</a:t>
            </a:r>
            <a:r>
              <a:rPr sz="1700" spc="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Modellerin</a:t>
            </a:r>
            <a:r>
              <a:rPr sz="1700" spc="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sınıfları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DFD5DE"/>
                </a:solidFill>
                <a:latin typeface="Calibri"/>
                <a:cs typeface="Calibri"/>
              </a:rPr>
              <a:t>bu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package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içindedir.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075" y="1285875"/>
            <a:ext cx="2219325" cy="1190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232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105"/>
              </a:spcBef>
            </a:pPr>
            <a:r>
              <a:rPr spc="-75" dirty="0">
                <a:latin typeface="Microsoft JhengHei"/>
                <a:cs typeface="Microsoft JhengHei"/>
              </a:rPr>
              <a:t>Proje</a:t>
            </a:r>
            <a:r>
              <a:rPr spc="-220" dirty="0">
                <a:latin typeface="Microsoft JhengHei"/>
                <a:cs typeface="Microsoft JhengHei"/>
              </a:rPr>
              <a:t> </a:t>
            </a:r>
            <a:r>
              <a:rPr spc="-90" dirty="0">
                <a:latin typeface="Microsoft JhengHei"/>
                <a:cs typeface="Microsoft JhengHei"/>
              </a:rPr>
              <a:t>Kodlarına</a:t>
            </a:r>
            <a:r>
              <a:rPr spc="-220" dirty="0">
                <a:latin typeface="Microsoft JhengHei"/>
                <a:cs typeface="Microsoft JhengHei"/>
              </a:rPr>
              <a:t> </a:t>
            </a:r>
            <a:r>
              <a:rPr spc="-80" dirty="0">
                <a:latin typeface="Microsoft JhengHei"/>
                <a:cs typeface="Microsoft JhengHei"/>
              </a:rPr>
              <a:t>Genel</a:t>
            </a:r>
            <a:r>
              <a:rPr spc="-210" dirty="0">
                <a:latin typeface="Microsoft JhengHei"/>
                <a:cs typeface="Microsoft JhengHei"/>
              </a:rPr>
              <a:t> </a:t>
            </a:r>
            <a:r>
              <a:rPr spc="-65" dirty="0">
                <a:latin typeface="Microsoft JhengHei"/>
                <a:cs typeface="Microsoft JhengHei"/>
              </a:rPr>
              <a:t>Bakı</a:t>
            </a:r>
            <a:r>
              <a:rPr spc="-65" dirty="0"/>
              <a:t>ş</a:t>
            </a:r>
            <a:r>
              <a:rPr spc="-150" dirty="0"/>
              <a:t> </a:t>
            </a:r>
            <a:r>
              <a:rPr spc="-25" dirty="0">
                <a:latin typeface="Microsoft JhengHei"/>
                <a:cs typeface="Microsoft JhengHei"/>
              </a:rPr>
              <a:t>II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495802" y="2150653"/>
            <a:ext cx="7096125" cy="71120"/>
            <a:chOff x="3495802" y="2150653"/>
            <a:chExt cx="7096125" cy="71120"/>
          </a:xfrm>
        </p:grpSpPr>
        <p:sp>
          <p:nvSpPr>
            <p:cNvPr id="5" name="object 5"/>
            <p:cNvSpPr/>
            <p:nvPr/>
          </p:nvSpPr>
          <p:spPr>
            <a:xfrm>
              <a:off x="3505327" y="2160178"/>
              <a:ext cx="7077075" cy="52069"/>
            </a:xfrm>
            <a:custGeom>
              <a:avLst/>
              <a:gdLst/>
              <a:ahLst/>
              <a:cxnLst/>
              <a:rect l="l" t="t" r="r" b="b"/>
              <a:pathLst>
                <a:path w="7077075" h="52069">
                  <a:moveTo>
                    <a:pt x="7076948" y="0"/>
                  </a:moveTo>
                  <a:lnTo>
                    <a:pt x="0" y="0"/>
                  </a:lnTo>
                  <a:lnTo>
                    <a:pt x="0" y="51526"/>
                  </a:lnTo>
                  <a:lnTo>
                    <a:pt x="7076948" y="51526"/>
                  </a:lnTo>
                  <a:lnTo>
                    <a:pt x="7076948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05327" y="2160178"/>
              <a:ext cx="7077075" cy="52069"/>
            </a:xfrm>
            <a:custGeom>
              <a:avLst/>
              <a:gdLst/>
              <a:ahLst/>
              <a:cxnLst/>
              <a:rect l="l" t="t" r="r" b="b"/>
              <a:pathLst>
                <a:path w="7077075" h="52069">
                  <a:moveTo>
                    <a:pt x="0" y="51526"/>
                  </a:moveTo>
                  <a:lnTo>
                    <a:pt x="7076948" y="51526"/>
                  </a:lnTo>
                  <a:lnTo>
                    <a:pt x="7076948" y="0"/>
                  </a:lnTo>
                  <a:lnTo>
                    <a:pt x="0" y="0"/>
                  </a:lnTo>
                  <a:lnTo>
                    <a:pt x="0" y="51526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495802" y="3741328"/>
            <a:ext cx="7096125" cy="71120"/>
            <a:chOff x="3495802" y="3741328"/>
            <a:chExt cx="7096125" cy="71120"/>
          </a:xfrm>
        </p:grpSpPr>
        <p:sp>
          <p:nvSpPr>
            <p:cNvPr id="8" name="object 8"/>
            <p:cNvSpPr/>
            <p:nvPr/>
          </p:nvSpPr>
          <p:spPr>
            <a:xfrm>
              <a:off x="3505327" y="3750853"/>
              <a:ext cx="7077075" cy="52069"/>
            </a:xfrm>
            <a:custGeom>
              <a:avLst/>
              <a:gdLst/>
              <a:ahLst/>
              <a:cxnLst/>
              <a:rect l="l" t="t" r="r" b="b"/>
              <a:pathLst>
                <a:path w="7077075" h="52070">
                  <a:moveTo>
                    <a:pt x="7076948" y="0"/>
                  </a:moveTo>
                  <a:lnTo>
                    <a:pt x="0" y="0"/>
                  </a:lnTo>
                  <a:lnTo>
                    <a:pt x="0" y="51526"/>
                  </a:lnTo>
                  <a:lnTo>
                    <a:pt x="7076948" y="51526"/>
                  </a:lnTo>
                  <a:lnTo>
                    <a:pt x="7076948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05327" y="3750853"/>
              <a:ext cx="7077075" cy="52069"/>
            </a:xfrm>
            <a:custGeom>
              <a:avLst/>
              <a:gdLst/>
              <a:ahLst/>
              <a:cxnLst/>
              <a:rect l="l" t="t" r="r" b="b"/>
              <a:pathLst>
                <a:path w="7077075" h="52070">
                  <a:moveTo>
                    <a:pt x="0" y="51526"/>
                  </a:moveTo>
                  <a:lnTo>
                    <a:pt x="7076948" y="51526"/>
                  </a:lnTo>
                  <a:lnTo>
                    <a:pt x="7076948" y="0"/>
                  </a:lnTo>
                  <a:lnTo>
                    <a:pt x="0" y="0"/>
                  </a:lnTo>
                  <a:lnTo>
                    <a:pt x="0" y="51526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" y="4143375"/>
            <a:ext cx="3181350" cy="118110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495802" y="5617804"/>
            <a:ext cx="7096125" cy="71120"/>
            <a:chOff x="3495802" y="5617804"/>
            <a:chExt cx="7096125" cy="71120"/>
          </a:xfrm>
        </p:grpSpPr>
        <p:sp>
          <p:nvSpPr>
            <p:cNvPr id="12" name="object 12"/>
            <p:cNvSpPr/>
            <p:nvPr/>
          </p:nvSpPr>
          <p:spPr>
            <a:xfrm>
              <a:off x="3505327" y="5627329"/>
              <a:ext cx="7077075" cy="52069"/>
            </a:xfrm>
            <a:custGeom>
              <a:avLst/>
              <a:gdLst/>
              <a:ahLst/>
              <a:cxnLst/>
              <a:rect l="l" t="t" r="r" b="b"/>
              <a:pathLst>
                <a:path w="7077075" h="52070">
                  <a:moveTo>
                    <a:pt x="7076948" y="0"/>
                  </a:moveTo>
                  <a:lnTo>
                    <a:pt x="0" y="0"/>
                  </a:lnTo>
                  <a:lnTo>
                    <a:pt x="0" y="51526"/>
                  </a:lnTo>
                  <a:lnTo>
                    <a:pt x="7076948" y="51526"/>
                  </a:lnTo>
                  <a:lnTo>
                    <a:pt x="7076948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05327" y="5627329"/>
              <a:ext cx="7077075" cy="52069"/>
            </a:xfrm>
            <a:custGeom>
              <a:avLst/>
              <a:gdLst/>
              <a:ahLst/>
              <a:cxnLst/>
              <a:rect l="l" t="t" r="r" b="b"/>
              <a:pathLst>
                <a:path w="7077075" h="52070">
                  <a:moveTo>
                    <a:pt x="0" y="51526"/>
                  </a:moveTo>
                  <a:lnTo>
                    <a:pt x="7076948" y="51526"/>
                  </a:lnTo>
                  <a:lnTo>
                    <a:pt x="7076948" y="0"/>
                  </a:lnTo>
                  <a:lnTo>
                    <a:pt x="0" y="0"/>
                  </a:lnTo>
                  <a:lnTo>
                    <a:pt x="0" y="51526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59479" y="1286573"/>
            <a:ext cx="6179820" cy="4889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40105">
              <a:lnSpc>
                <a:spcPct val="143600"/>
              </a:lnSpc>
              <a:spcBef>
                <a:spcPts val="95"/>
              </a:spcBef>
            </a:pP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Dördüncü</a:t>
            </a:r>
            <a:r>
              <a:rPr sz="1700" spc="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services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packagedir.</a:t>
            </a:r>
            <a:r>
              <a:rPr sz="1700" spc="-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DFD5DE"/>
                </a:solidFill>
                <a:latin typeface="Calibri"/>
                <a:cs typeface="Calibri"/>
              </a:rPr>
              <a:t>E-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mail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gönderme</a:t>
            </a:r>
            <a:r>
              <a:rPr sz="1700" spc="-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işlemi</a:t>
            </a:r>
            <a:r>
              <a:rPr sz="1700" spc="-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bu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package'in</a:t>
            </a:r>
            <a:r>
              <a:rPr sz="1700" spc="1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içindedir.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60"/>
              </a:spcBef>
            </a:pP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41700"/>
              </a:lnSpc>
              <a:spcBef>
                <a:spcPts val="5"/>
              </a:spcBef>
            </a:pP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Beşinci</a:t>
            </a:r>
            <a:r>
              <a:rPr sz="1700" spc="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utils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packagedir.</a:t>
            </a:r>
            <a:r>
              <a:rPr sz="1700" spc="40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DFD5DE"/>
                </a:solidFill>
                <a:latin typeface="Calibri"/>
                <a:cs typeface="Calibri"/>
              </a:rPr>
              <a:t>Bu</a:t>
            </a:r>
            <a:r>
              <a:rPr sz="1700" spc="-7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package</a:t>
            </a:r>
            <a:r>
              <a:rPr sz="1700" spc="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içinde</a:t>
            </a:r>
            <a:r>
              <a:rPr sz="1700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email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doğrulama,</a:t>
            </a:r>
            <a:r>
              <a:rPr sz="1700" spc="-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email </a:t>
            </a:r>
            <a:r>
              <a:rPr sz="1700" spc="75" dirty="0">
                <a:solidFill>
                  <a:srgbClr val="DFD5DE"/>
                </a:solidFill>
                <a:latin typeface="Calibri"/>
                <a:cs typeface="Calibri"/>
              </a:rPr>
              <a:t>başka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hesapta</a:t>
            </a:r>
            <a:r>
              <a:rPr sz="1700" spc="-6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aynı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olmamasını</a:t>
            </a:r>
            <a:r>
              <a:rPr sz="1700" spc="-8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sağlama,</a:t>
            </a:r>
            <a:r>
              <a:rPr sz="1700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kredi</a:t>
            </a:r>
            <a:r>
              <a:rPr sz="1700" spc="-9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kartı</a:t>
            </a:r>
            <a:r>
              <a:rPr sz="1700" spc="-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numara</a:t>
            </a:r>
            <a:r>
              <a:rPr sz="17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ve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30" dirty="0">
                <a:solidFill>
                  <a:srgbClr val="DFD5DE"/>
                </a:solidFill>
                <a:latin typeface="Calibri"/>
                <a:cs typeface="Calibri"/>
              </a:rPr>
              <a:t>cvv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doğrulaması</a:t>
            </a:r>
            <a:r>
              <a:rPr sz="1700" spc="1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yapar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700">
              <a:latin typeface="Calibri"/>
              <a:cs typeface="Calibri"/>
            </a:endParaRPr>
          </a:p>
          <a:p>
            <a:pPr marL="99060" marR="23495">
              <a:lnSpc>
                <a:spcPct val="141800"/>
              </a:lnSpc>
            </a:pPr>
            <a:r>
              <a:rPr sz="1700" spc="95" dirty="0">
                <a:solidFill>
                  <a:srgbClr val="DFD5DE"/>
                </a:solidFill>
                <a:latin typeface="Calibri"/>
                <a:cs typeface="Calibri"/>
              </a:rPr>
              <a:t>Üç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tane</a:t>
            </a:r>
            <a:r>
              <a:rPr sz="1700" spc="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kütüphane</a:t>
            </a:r>
            <a:r>
              <a:rPr sz="1700" spc="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kullanılmıştır</a:t>
            </a:r>
            <a:r>
              <a:rPr sz="1700" spc="7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activation</a:t>
            </a:r>
            <a:r>
              <a:rPr sz="1700" spc="-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mail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gönderme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40" dirty="0">
                <a:solidFill>
                  <a:srgbClr val="DFD5DE"/>
                </a:solidFill>
                <a:latin typeface="Calibri"/>
                <a:cs typeface="Calibri"/>
              </a:rPr>
              <a:t>sağlar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aynı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şekilde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javax.mail'de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mail gönderme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işlemini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sağlar</a:t>
            </a:r>
            <a:r>
              <a:rPr sz="1700" spc="409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activation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javax.mail</a:t>
            </a:r>
            <a:r>
              <a:rPr sz="1700" spc="7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bağlı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35" dirty="0">
                <a:solidFill>
                  <a:srgbClr val="DFD5DE"/>
                </a:solidFill>
                <a:latin typeface="Calibri"/>
                <a:cs typeface="Calibri"/>
              </a:rPr>
              <a:t>çalışır.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700">
              <a:latin typeface="Calibri"/>
              <a:cs typeface="Calibri"/>
            </a:endParaRPr>
          </a:p>
          <a:p>
            <a:pPr marL="99060">
              <a:lnSpc>
                <a:spcPct val="100000"/>
              </a:lnSpc>
            </a:pP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Mysql-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connector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ise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mysql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bağlantısı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40" dirty="0">
                <a:solidFill>
                  <a:srgbClr val="DFD5DE"/>
                </a:solidFill>
                <a:latin typeface="Calibri"/>
                <a:cs typeface="Calibri"/>
              </a:rPr>
              <a:t>için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kullanılan</a:t>
            </a:r>
            <a:r>
              <a:rPr sz="1700" spc="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kütüphanedir.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>
                <a:latin typeface="Microsoft JhengHei"/>
                <a:cs typeface="Microsoft JhengHei"/>
              </a:rPr>
              <a:t>Giri</a:t>
            </a:r>
            <a:r>
              <a:rPr spc="-65" dirty="0"/>
              <a:t>ş</a:t>
            </a:r>
            <a:r>
              <a:rPr spc="-165" dirty="0"/>
              <a:t> </a:t>
            </a:r>
            <a:r>
              <a:rPr spc="-80" dirty="0">
                <a:latin typeface="Microsoft JhengHei"/>
                <a:cs typeface="Microsoft JhengHei"/>
              </a:rPr>
              <a:t>Kısmı</a:t>
            </a:r>
            <a:r>
              <a:rPr spc="-215" dirty="0">
                <a:latin typeface="Microsoft JhengHei"/>
                <a:cs typeface="Microsoft JhengHei"/>
              </a:rPr>
              <a:t> </a:t>
            </a:r>
            <a:r>
              <a:rPr spc="-50" dirty="0">
                <a:latin typeface="Microsoft JhengHei"/>
                <a:cs typeface="Microsoft JhengHei"/>
              </a:rPr>
              <a:t>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025" y="1914525"/>
            <a:ext cx="4086225" cy="2743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02504" y="1121600"/>
            <a:ext cx="6116320" cy="22790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35"/>
              </a:spcBef>
            </a:pP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Giriş</a:t>
            </a:r>
            <a:r>
              <a:rPr sz="1700" spc="7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menüsü'dür</a:t>
            </a:r>
            <a:r>
              <a:rPr sz="1700" spc="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kullanıcı</a:t>
            </a:r>
            <a:r>
              <a:rPr sz="1700" spc="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isterse</a:t>
            </a:r>
            <a:r>
              <a:rPr sz="1700" spc="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kullanıcı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adını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veya</a:t>
            </a:r>
            <a:r>
              <a:rPr sz="17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e-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posta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adresini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yazarak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şifresinin'de</a:t>
            </a:r>
            <a:r>
              <a:rPr sz="1700" spc="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doğru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bir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şekilde</a:t>
            </a:r>
            <a:r>
              <a:rPr sz="1700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yazdıktan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sonra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Giriş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yap</a:t>
            </a:r>
            <a:r>
              <a:rPr sz="17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yazılı</a:t>
            </a:r>
            <a:r>
              <a:rPr sz="17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butona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tıklayarak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5" dirty="0">
                <a:solidFill>
                  <a:srgbClr val="DFD5DE"/>
                </a:solidFill>
                <a:latin typeface="Calibri"/>
                <a:cs typeface="Calibri"/>
              </a:rPr>
              <a:t>hesabına</a:t>
            </a:r>
            <a:r>
              <a:rPr sz="1700" spc="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girebilir.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8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Eğer</a:t>
            </a:r>
            <a:r>
              <a:rPr sz="1700" spc="-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Kullanıcı</a:t>
            </a:r>
            <a:r>
              <a:rPr sz="1700" spc="-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DFD5DE"/>
                </a:solidFill>
                <a:latin typeface="Calibri"/>
                <a:cs typeface="Calibri"/>
              </a:rPr>
              <a:t>hesabı</a:t>
            </a:r>
            <a:r>
              <a:rPr sz="1700" spc="-10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yoksa</a:t>
            </a:r>
            <a:r>
              <a:rPr sz="1700" spc="-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altta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var</a:t>
            </a:r>
            <a:r>
              <a:rPr sz="1700" spc="-6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olan</a:t>
            </a:r>
            <a:r>
              <a:rPr sz="1700" spc="-7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Hesabınız</a:t>
            </a:r>
            <a:r>
              <a:rPr sz="1700" spc="-7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yok</a:t>
            </a:r>
            <a:r>
              <a:rPr sz="1700" spc="-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DFD5DE"/>
                </a:solidFill>
                <a:latin typeface="Calibri"/>
                <a:cs typeface="Calibri"/>
              </a:rPr>
              <a:t>mu?</a:t>
            </a:r>
            <a:r>
              <a:rPr sz="1700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Kayıt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olun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45" dirty="0">
                <a:solidFill>
                  <a:srgbClr val="DFD5DE"/>
                </a:solidFill>
                <a:latin typeface="Calibri"/>
                <a:cs typeface="Calibri"/>
              </a:rPr>
              <a:t>yazısına</a:t>
            </a:r>
            <a:r>
              <a:rPr sz="1700" spc="-8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tıklayarak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Kayıt</a:t>
            </a:r>
            <a:r>
              <a:rPr sz="1700" spc="-6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olma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ekranına</a:t>
            </a:r>
            <a:r>
              <a:rPr sz="1700" spc="-7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yönlendirilir.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62627" y="2436403"/>
            <a:ext cx="7096125" cy="71120"/>
            <a:chOff x="4762627" y="2436403"/>
            <a:chExt cx="7096125" cy="71120"/>
          </a:xfrm>
        </p:grpSpPr>
        <p:sp>
          <p:nvSpPr>
            <p:cNvPr id="6" name="object 6"/>
            <p:cNvSpPr/>
            <p:nvPr/>
          </p:nvSpPr>
          <p:spPr>
            <a:xfrm>
              <a:off x="4772152" y="2445928"/>
              <a:ext cx="7077075" cy="52069"/>
            </a:xfrm>
            <a:custGeom>
              <a:avLst/>
              <a:gdLst/>
              <a:ahLst/>
              <a:cxnLst/>
              <a:rect l="l" t="t" r="r" b="b"/>
              <a:pathLst>
                <a:path w="7077075" h="52069">
                  <a:moveTo>
                    <a:pt x="7076948" y="0"/>
                  </a:moveTo>
                  <a:lnTo>
                    <a:pt x="0" y="0"/>
                  </a:lnTo>
                  <a:lnTo>
                    <a:pt x="0" y="51526"/>
                  </a:lnTo>
                  <a:lnTo>
                    <a:pt x="7076948" y="51526"/>
                  </a:lnTo>
                  <a:lnTo>
                    <a:pt x="7076948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72152" y="2445928"/>
              <a:ext cx="7077075" cy="52069"/>
            </a:xfrm>
            <a:custGeom>
              <a:avLst/>
              <a:gdLst/>
              <a:ahLst/>
              <a:cxnLst/>
              <a:rect l="l" t="t" r="r" b="b"/>
              <a:pathLst>
                <a:path w="7077075" h="52069">
                  <a:moveTo>
                    <a:pt x="0" y="51526"/>
                  </a:moveTo>
                  <a:lnTo>
                    <a:pt x="7076948" y="51526"/>
                  </a:lnTo>
                  <a:lnTo>
                    <a:pt x="7076948" y="0"/>
                  </a:lnTo>
                  <a:lnTo>
                    <a:pt x="0" y="0"/>
                  </a:lnTo>
                  <a:lnTo>
                    <a:pt x="0" y="51526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41926" y="4078668"/>
            <a:ext cx="5892165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3600"/>
              </a:lnSpc>
              <a:spcBef>
                <a:spcPts val="95"/>
              </a:spcBef>
            </a:pP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Eğer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Kullanıcının</a:t>
            </a:r>
            <a:r>
              <a:rPr sz="1700" spc="-4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DFD5DE"/>
                </a:solidFill>
                <a:latin typeface="Calibri"/>
                <a:cs typeface="Calibri"/>
              </a:rPr>
              <a:t>hesabı</a:t>
            </a:r>
            <a:r>
              <a:rPr sz="1700" spc="-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varsa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ve</a:t>
            </a:r>
            <a:r>
              <a:rPr sz="1700" spc="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şifresini</a:t>
            </a:r>
            <a:r>
              <a:rPr sz="1700" spc="-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hatırlamıyorsa</a:t>
            </a:r>
            <a:r>
              <a:rPr sz="170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kullanıcı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Şifremi</a:t>
            </a:r>
            <a:r>
              <a:rPr sz="1700" spc="-2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unuttum</a:t>
            </a:r>
            <a:r>
              <a:rPr sz="1700" spc="2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yazısana</a:t>
            </a:r>
            <a:r>
              <a:rPr sz="1700" spc="-1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tıklayarak</a:t>
            </a:r>
            <a:r>
              <a:rPr sz="1700" spc="5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DFD5DE"/>
                </a:solidFill>
                <a:latin typeface="Calibri"/>
                <a:cs typeface="Calibri"/>
              </a:rPr>
              <a:t>şifresini</a:t>
            </a:r>
            <a:r>
              <a:rPr sz="1700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DFD5DE"/>
                </a:solidFill>
                <a:latin typeface="Calibri"/>
                <a:cs typeface="Calibri"/>
              </a:rPr>
              <a:t>değiştirebilir.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704207" y="3884203"/>
            <a:ext cx="7089140" cy="71120"/>
            <a:chOff x="4704207" y="3884203"/>
            <a:chExt cx="7089140" cy="71120"/>
          </a:xfrm>
        </p:grpSpPr>
        <p:sp>
          <p:nvSpPr>
            <p:cNvPr id="10" name="object 10"/>
            <p:cNvSpPr/>
            <p:nvPr/>
          </p:nvSpPr>
          <p:spPr>
            <a:xfrm>
              <a:off x="4713732" y="3893728"/>
              <a:ext cx="7070090" cy="52069"/>
            </a:xfrm>
            <a:custGeom>
              <a:avLst/>
              <a:gdLst/>
              <a:ahLst/>
              <a:cxnLst/>
              <a:rect l="l" t="t" r="r" b="b"/>
              <a:pathLst>
                <a:path w="7070090" h="52070">
                  <a:moveTo>
                    <a:pt x="7069963" y="0"/>
                  </a:moveTo>
                  <a:lnTo>
                    <a:pt x="0" y="0"/>
                  </a:lnTo>
                  <a:lnTo>
                    <a:pt x="0" y="51526"/>
                  </a:lnTo>
                  <a:lnTo>
                    <a:pt x="7069963" y="51526"/>
                  </a:lnTo>
                  <a:lnTo>
                    <a:pt x="7069963" y="0"/>
                  </a:lnTo>
                  <a:close/>
                </a:path>
              </a:pathLst>
            </a:custGeom>
            <a:solidFill>
              <a:srgbClr val="2E1D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13732" y="3893728"/>
              <a:ext cx="7070090" cy="52069"/>
            </a:xfrm>
            <a:custGeom>
              <a:avLst/>
              <a:gdLst/>
              <a:ahLst/>
              <a:cxnLst/>
              <a:rect l="l" t="t" r="r" b="b"/>
              <a:pathLst>
                <a:path w="7070090" h="52070">
                  <a:moveTo>
                    <a:pt x="0" y="51526"/>
                  </a:moveTo>
                  <a:lnTo>
                    <a:pt x="7069963" y="51526"/>
                  </a:lnTo>
                  <a:lnTo>
                    <a:pt x="7069963" y="0"/>
                  </a:lnTo>
                  <a:lnTo>
                    <a:pt x="0" y="0"/>
                  </a:lnTo>
                  <a:lnTo>
                    <a:pt x="0" y="51526"/>
                  </a:lnTo>
                  <a:close/>
                </a:path>
              </a:pathLst>
            </a:custGeom>
            <a:ln w="19050">
              <a:solidFill>
                <a:srgbClr val="0D0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1508</Words>
  <Application>Microsoft Office PowerPoint</Application>
  <PresentationFormat>Widescreen</PresentationFormat>
  <Paragraphs>222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Microsoft JhengHei</vt:lpstr>
      <vt:lpstr>Calibri</vt:lpstr>
      <vt:lpstr>Office Theme</vt:lpstr>
      <vt:lpstr>Bilet Satış Otomasyonu</vt:lpstr>
      <vt:lpstr>Java &amp; Swing Tabanlı Uygulama</vt:lpstr>
      <vt:lpstr>Yazılımcılar</vt:lpstr>
      <vt:lpstr>Etkinlik Türlerimiz</vt:lpstr>
      <vt:lpstr>Proje'ye Genel Bakış I</vt:lpstr>
      <vt:lpstr>Proje'ye Genel Bakış II</vt:lpstr>
      <vt:lpstr>Proje Kodlarına Genel Bakış I</vt:lpstr>
      <vt:lpstr>Proje Kodlarına Genel Bakış II</vt:lpstr>
      <vt:lpstr>Giriş Kısmı I</vt:lpstr>
      <vt:lpstr>Giriş Kısmı II</vt:lpstr>
      <vt:lpstr>Giriş Kısmı III</vt:lpstr>
      <vt:lpstr>Kayıt Kısmı I</vt:lpstr>
      <vt:lpstr>Kayıt Kısmı II</vt:lpstr>
      <vt:lpstr>Kayıt Kısmı III</vt:lpstr>
      <vt:lpstr>Şifre sıfırlama kısmı I</vt:lpstr>
      <vt:lpstr>Şifre sıfırlama kısmı II</vt:lpstr>
      <vt:lpstr>Ana ekran I</vt:lpstr>
      <vt:lpstr>Ana ekran II</vt:lpstr>
      <vt:lpstr>Ana ekran III</vt:lpstr>
      <vt:lpstr>Ana ekran IV</vt:lpstr>
      <vt:lpstr>Ana ekran V</vt:lpstr>
      <vt:lpstr>Ana ekran VI</vt:lpstr>
      <vt:lpstr>Ana ekran VII</vt:lpstr>
      <vt:lpstr>Profil ekranı I</vt:lpstr>
      <vt:lpstr>Profil ekranı II</vt:lpstr>
      <vt:lpstr>Profil ekranı III</vt:lpstr>
      <vt:lpstr>Admin paneli I</vt:lpstr>
      <vt:lpstr>Admin paneli II</vt:lpstr>
      <vt:lpstr>Admin paneli III</vt:lpstr>
      <vt:lpstr>Admin paneli IV</vt:lpstr>
      <vt:lpstr>Admin paneli V</vt:lpstr>
      <vt:lpstr>Admin paneli VI</vt:lpstr>
      <vt:lpstr>Admin paneli VII</vt:lpstr>
      <vt:lpstr>Admin paneli VIII</vt:lpstr>
      <vt:lpstr>Admin paneli IX</vt:lpstr>
      <vt:lpstr>Admin paneli X</vt:lpstr>
      <vt:lpstr>Admin paneli XI</vt:lpstr>
      <vt:lpstr>Admin paneli XII</vt:lpstr>
      <vt:lpstr>Modeller I</vt:lpstr>
      <vt:lpstr>Modeller II</vt:lpstr>
      <vt:lpstr>Modeller III</vt:lpstr>
      <vt:lpstr>Modeller IV</vt:lpstr>
      <vt:lpstr>Modeller V</vt:lpstr>
      <vt:lpstr>Modeller VI</vt:lpstr>
      <vt:lpstr>Modeller VII</vt:lpstr>
      <vt:lpstr>Utils I</vt:lpstr>
      <vt:lpstr>Services I</vt:lpstr>
      <vt:lpstr>Services II</vt:lpstr>
      <vt:lpstr>Dinlediğiniz için Teşekürler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Bilet Satış Otomasyonu</dc:title>
  <dc:creator>SSALMAN</dc:creator>
  <cp:lastModifiedBy>USER01</cp:lastModifiedBy>
  <cp:revision>4</cp:revision>
  <dcterms:created xsi:type="dcterms:W3CDTF">2024-12-30T07:49:25Z</dcterms:created>
  <dcterms:modified xsi:type="dcterms:W3CDTF">2024-12-30T08:02:54Z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2024-12-29T00:00:00Z</vt:filetime>
  </property>
  <property fmtid="{D5CDD505-2E9C-101B-9397-08002B2CF9AE}" pid="3" name="LastSaved">
    <vt:filetime>2024-12-30T00:00:00Z</vt:filetime>
  </property>
</Properties>
</file>