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813" r:id="rId2"/>
    <p:sldMasterId id="2147483831" r:id="rId3"/>
    <p:sldMasterId id="2147483848" r:id="rId4"/>
  </p:sldMasterIdLst>
  <p:notesMasterIdLst>
    <p:notesMasterId r:id="rId15"/>
  </p:notesMasterIdLst>
  <p:sldIdLst>
    <p:sldId id="256" r:id="rId5"/>
    <p:sldId id="270" r:id="rId6"/>
    <p:sldId id="271" r:id="rId7"/>
    <p:sldId id="272" r:id="rId8"/>
    <p:sldId id="273" r:id="rId9"/>
    <p:sldId id="276" r:id="rId10"/>
    <p:sldId id="279" r:id="rId11"/>
    <p:sldId id="277" r:id="rId12"/>
    <p:sldId id="278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E8C39-B1FA-4D95-A6D1-BE000333C6DE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2B693-8364-4989-9693-7A4C42A8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6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5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738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9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8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9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7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66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21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2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65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1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642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378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98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04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097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33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17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46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320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47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595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24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70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101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2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91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31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1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765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163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0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307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87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065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431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360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4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487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2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933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654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52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626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971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27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612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221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524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863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284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2946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049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09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0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22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1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3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01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06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64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E5B072-B040-4FED-A4CB-06A8776CB4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36722-76A8-41FB-A4AA-CB7AC6E4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27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F33F-7BE0-6A6B-A81C-4107C0D0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4" y="1587730"/>
            <a:ext cx="13488230" cy="2325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>
                <a:solidFill>
                  <a:schemeClr val="tx1"/>
                </a:solidFill>
                <a:highlight>
                  <a:srgbClr val="00FF00"/>
                </a:highlight>
              </a:rPr>
              <a:t>GREENLEAF </a:t>
            </a:r>
            <a:r>
              <a:rPr lang="en-US" sz="3700" b="1">
                <a:solidFill>
                  <a:schemeClr val="tx1"/>
                </a:solidFill>
                <a:highlight>
                  <a:srgbClr val="00FF00"/>
                </a:highlight>
              </a:rPr>
              <a:t>STORE PROJECT BY EFEOMO ASEKHAME</a:t>
            </a:r>
            <a:endParaRPr lang="en-US" sz="3700" b="1" kern="1200" dirty="0">
              <a:solidFill>
                <a:schemeClr val="tx1"/>
              </a:solidFill>
              <a:highlight>
                <a:srgbClr val="00FF00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13D700-AD5D-622E-FE06-18B5A90C3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108"/>
          <a:stretch/>
        </p:blipFill>
        <p:spPr>
          <a:xfrm>
            <a:off x="10224654" y="0"/>
            <a:ext cx="1216429" cy="1180408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310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9FE88-90E8-6248-5FE1-4D768915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581026"/>
            <a:ext cx="11267440" cy="566737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7"/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r>
              <a:rPr lang="en-US" sz="5000" dirty="0"/>
              <a:t>THANK YOU!!!!!!!!!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F923C-B5F5-8558-0142-BB9FB8E49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108"/>
          <a:stretch/>
        </p:blipFill>
        <p:spPr>
          <a:xfrm>
            <a:off x="10000211" y="1"/>
            <a:ext cx="1399309" cy="147320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920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DEB2-2C9D-7FC7-85BE-F4FD0465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0" y="609600"/>
            <a:ext cx="6766560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OVERVIEW OF GREENLEAF BUSINESS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C92E35-D167-F707-C489-B7188B827C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1360" y="1513840"/>
            <a:ext cx="9987281" cy="5140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7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7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GreenLeaf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Stores was started in 2024 to make eco-friendly living easy and cheap for everyone. </a:t>
            </a: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company saw that eco-conscious people in the U.S. wanted more eco-friendly home goods, like recyclable cleaning products, solar-powered lights, and tote bags that can be used more than once.</a:t>
            </a: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GreenLeaf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was started by people who cared about the environment and knew how to run a business.</a:t>
            </a: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They made it a fully digital store so that they could reach customers all over the country and cut down on real retail waste.</a:t>
            </a: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7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7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7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FE99E-4C2A-D167-A80B-40E986BB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108"/>
          <a:stretch/>
        </p:blipFill>
        <p:spPr>
          <a:xfrm>
            <a:off x="21" y="-1"/>
            <a:ext cx="1798299" cy="151384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5173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nd holding keys">
            <a:extLst>
              <a:ext uri="{FF2B5EF4-FFF2-40B4-BE49-F238E27FC236}">
                <a16:creationId xmlns:a16="http://schemas.microsoft.com/office/drawing/2014/main" id="{332AF4B2-F4C4-F4DE-706C-515A494660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3309" b="2421"/>
          <a:stretch>
            <a:fillRect/>
          </a:stretch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C49F8-4035-4A22-716E-0F9A2D9E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KEY CHARACTERISTICS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53A476C-FF9B-40D6-6AB3-FA5E92C7C1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360" y="1143000"/>
            <a:ext cx="11724620" cy="5156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5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5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5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5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2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Focus: Sustainable, reusable, non-toxic, and environmentally friendly home goods.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2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Market: Ten U.S. states' worth of environmentally conscious consumers, particularly millennials and Gen Z.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2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Success: Orders increased quickly in the first year, indicating high market demand.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en-US" alt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sz="2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CURRENT CHALLENGE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2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company's lack of established data standards, despite its growth, put it at danger for 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2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ineffective operations, ambiguous performance measurements, and possible financial loss.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en-US" alt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sz="2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SIGNIFICANCE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2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and e-commerce are two significant themes that </a:t>
            </a:r>
            <a:r>
              <a:rPr kumimoji="0" lang="en-US" altLang="en-US" sz="29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GreenLeaf</a:t>
            </a:r>
            <a:r>
              <a:rPr kumimoji="0" lang="en-US" altLang="en-US" sz="2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situated at the nexus 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sz="2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of in an era of rising environmental consciousness and digital-first shopping. 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29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GreenLeaf</a:t>
            </a:r>
            <a:r>
              <a:rPr kumimoji="0" lang="en-US" altLang="en-US" sz="2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the potential to dominate its market and grow rapidly with the correct data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sz="2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infrastructure and insight tools.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b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9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903E-CA42-5D40-097A-215A269D9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108"/>
          <a:stretch/>
        </p:blipFill>
        <p:spPr>
          <a:xfrm>
            <a:off x="9926421" y="-117017"/>
            <a:ext cx="1541008" cy="127000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126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5ACD-77B9-7B63-7BD5-012348FB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1" y="452718"/>
            <a:ext cx="11399520" cy="614082"/>
          </a:xfrm>
        </p:spPr>
        <p:txBody>
          <a:bodyPr/>
          <a:lstStyle/>
          <a:p>
            <a:r>
              <a:rPr lang="en-US" sz="3000" dirty="0"/>
              <a:t>MAJOR PROBLEM OF THE GREENLEAF STORE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FCBB42-3D91-DDED-8972-80CC5F5198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925" y="-503062"/>
            <a:ext cx="11529759" cy="84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main issue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GreenLeaf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dealing with is: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aking decisions without following a methodical, data-driven process. This shows up in a number of important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ways: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chaos: Raw data that is unstructured, inconsistent, and lacking (e.g., mixed casing, missing prices).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Absence of KPIs Crucial metrics like revenue trends, product performance, and delivery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effectiveness are not visible to leadership.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reporting: Because reports were created on the fly, they were ineffective, inconsistent,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prone to mistakes.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Reactive decision-making: Instead of using data to inform judgments, guesswork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 used in the absence of real-time insights.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4182D-9AB9-0CA5-6692-65BE89BFF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108"/>
          <a:stretch/>
        </p:blipFill>
        <p:spPr>
          <a:xfrm>
            <a:off x="10289309" y="0"/>
            <a:ext cx="894080" cy="113792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456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C6A4-74B4-7276-A89D-79F6A391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452718"/>
            <a:ext cx="11454937" cy="1051886"/>
          </a:xfrm>
        </p:spPr>
        <p:txBody>
          <a:bodyPr/>
          <a:lstStyle/>
          <a:p>
            <a:r>
              <a:rPr lang="en-US" sz="3000" dirty="0"/>
              <a:t>Objective of the Analysis – </a:t>
            </a:r>
            <a:r>
              <a:rPr lang="en-US" sz="3000" dirty="0" err="1"/>
              <a:t>GreenLeaf</a:t>
            </a:r>
            <a:r>
              <a:rPr lang="en-US" sz="3000" dirty="0"/>
              <a:t> 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1A7D-F5B4-4D44-4589-32060FC2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172095"/>
            <a:ext cx="11629505" cy="5394961"/>
          </a:xfrm>
        </p:spPr>
        <p:txBody>
          <a:bodyPr/>
          <a:lstStyle/>
          <a:p>
            <a:r>
              <a:rPr lang="en-US" b="1" dirty="0"/>
              <a:t>Specific Goals of the Analysis: Clean &amp; Structure the Data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Defining Key Performance Indicators (KPIs)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 Building a Dynamic Excel Dashboard</a:t>
            </a:r>
          </a:p>
          <a:p>
            <a:endParaRPr lang="en-US" dirty="0"/>
          </a:p>
          <a:p>
            <a:r>
              <a:rPr lang="en-US" dirty="0"/>
              <a:t>Generate Actionable Insights</a:t>
            </a:r>
          </a:p>
          <a:p>
            <a:endParaRPr lang="en-US" dirty="0"/>
          </a:p>
          <a:p>
            <a:r>
              <a:rPr lang="en-US" dirty="0"/>
              <a:t>Strategic Intent and Recommendation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74968-F6CD-1322-8DF9-BCE62C2EF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108"/>
          <a:stretch/>
        </p:blipFill>
        <p:spPr>
          <a:xfrm>
            <a:off x="10759441" y="212301"/>
            <a:ext cx="1158239" cy="878515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579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F10BB-2216-542F-F03A-5432A8188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0223-AC61-597E-6B77-49FADD2F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452718"/>
            <a:ext cx="11396749" cy="636249"/>
          </a:xfrm>
        </p:spPr>
        <p:txBody>
          <a:bodyPr/>
          <a:lstStyle/>
          <a:p>
            <a:r>
              <a:rPr lang="en-US" sz="3000"/>
              <a:t>Specific Goals of the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E2C6-A38F-5524-37C9-CD9B3881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263536"/>
            <a:ext cx="11313621" cy="5141746"/>
          </a:xfrm>
        </p:spPr>
        <p:txBody>
          <a:bodyPr>
            <a:normAutofit/>
          </a:bodyPr>
          <a:lstStyle/>
          <a:p>
            <a:r>
              <a:rPr lang="en-US" b="1">
                <a:latin typeface="Georgia" panose="02040502050405020303" pitchFamily="18" charset="0"/>
              </a:rPr>
              <a:t>Clean &amp; Structure the Data</a:t>
            </a:r>
            <a:endParaRPr lang="en-US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Standardize inconsistent fields (product names, customer names).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Handle missing values  (unit prices per quantity, unit cost per Quantity).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Add derived fields (Gross profit, monthly breakdowns ).</a:t>
            </a:r>
          </a:p>
          <a:p>
            <a:r>
              <a:rPr lang="en-US" b="1">
                <a:latin typeface="Georgia" panose="02040502050405020303" pitchFamily="18" charset="0"/>
                <a:cs typeface="Times New Roman" panose="02020603050405020304" pitchFamily="18" charset="0"/>
              </a:rPr>
              <a:t>Defining Key Performance Indicators (KPIs)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>
                <a:latin typeface="Georgia" panose="02040502050405020303" pitchFamily="18" charset="0"/>
                <a:cs typeface="Times New Roman" panose="02020603050405020304" pitchFamily="18" charset="0"/>
              </a:rPr>
              <a:t> Total Order </a:t>
            </a:r>
            <a:r>
              <a:rPr lang="en-US" sz="1800"/>
              <a:t>: 1,000</a:t>
            </a:r>
            <a:endParaRPr lang="en-US" sz="1800" b="1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>
                <a:latin typeface="Georgia" panose="02040502050405020303" pitchFamily="18" charset="0"/>
                <a:cs typeface="Times New Roman" panose="02020603050405020304" pitchFamily="18" charset="0"/>
              </a:rPr>
              <a:t> Total Revenue: </a:t>
            </a:r>
            <a:r>
              <a:rPr lang="en-US" sz="1800"/>
              <a:t>$117,278</a:t>
            </a:r>
            <a:endParaRPr lang="en-US" sz="1800" b="1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>
                <a:latin typeface="Georgia" panose="02040502050405020303" pitchFamily="18" charset="0"/>
                <a:cs typeface="Times New Roman" panose="02020603050405020304" pitchFamily="18" charset="0"/>
              </a:rPr>
              <a:t>Average Order Value: </a:t>
            </a:r>
            <a:r>
              <a:rPr lang="en-US" sz="1800"/>
              <a:t>$21.40</a:t>
            </a:r>
            <a:endParaRPr lang="en-US" sz="1800" b="1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>
                <a:latin typeface="Georgia" panose="02040502050405020303" pitchFamily="18" charset="0"/>
                <a:cs typeface="Times New Roman" panose="02020603050405020304" pitchFamily="18" charset="0"/>
              </a:rPr>
              <a:t>Total Unit cost:  </a:t>
            </a:r>
            <a:r>
              <a:rPr lang="en-US" sz="1800"/>
              <a:t>$35,425</a:t>
            </a:r>
            <a:endParaRPr lang="en-US" sz="1800" b="1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>
                <a:latin typeface="Georgia" panose="02040502050405020303" pitchFamily="18" charset="0"/>
                <a:cs typeface="Times New Roman" panose="02020603050405020304" pitchFamily="18" charset="0"/>
              </a:rPr>
              <a:t> Gross Profit: </a:t>
            </a:r>
            <a:r>
              <a:rPr lang="en-US" sz="1800"/>
              <a:t>$81,853</a:t>
            </a:r>
            <a:endParaRPr lang="en-US" sz="1800" b="1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>
                <a:latin typeface="Georgia" panose="02040502050405020303" pitchFamily="18" charset="0"/>
                <a:cs typeface="Times New Roman" panose="02020603050405020304" pitchFamily="18" charset="0"/>
              </a:rPr>
              <a:t>Delivery Rate : 60.2%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>
                <a:latin typeface="Georgia" panose="02040502050405020303" pitchFamily="18" charset="0"/>
                <a:cs typeface="Times New Roman" panose="02020603050405020304" pitchFamily="18" charset="0"/>
              </a:rPr>
              <a:t>Monthly Revenue Trend: </a:t>
            </a:r>
            <a:r>
              <a:rPr lang="en-US" sz="1600"/>
              <a:t>Revenue grows steadily from Jan–Apr, Slight dip in May,</a:t>
            </a:r>
            <a:endParaRPr lang="en-US" sz="1800" b="1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5E24D-06C8-193F-A35D-33445873A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108"/>
          <a:stretch/>
        </p:blipFill>
        <p:spPr>
          <a:xfrm>
            <a:off x="10061193" y="-6398"/>
            <a:ext cx="1584938" cy="1367838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548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E6F7-CAC6-D3F5-F6A9-3C8DCF86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7" y="66676"/>
            <a:ext cx="11525248" cy="695324"/>
          </a:xfrm>
        </p:spPr>
        <p:txBody>
          <a:bodyPr/>
          <a:lstStyle/>
          <a:p>
            <a:r>
              <a:rPr lang="en-US" sz="3500" b="1" dirty="0">
                <a:latin typeface="Georgia" panose="02040502050405020303" pitchFamily="18" charset="0"/>
              </a:rPr>
              <a:t>GREENLEAF DASHBOARD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EF14D5-C06D-04E0-1487-E12D38158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955040"/>
            <a:ext cx="11891645" cy="5679439"/>
          </a:xfrm>
        </p:spPr>
      </p:pic>
    </p:spTree>
    <p:extLst>
      <p:ext uri="{BB962C8B-B14F-4D97-AF65-F5344CB8AC3E}">
        <p14:creationId xmlns:p14="http://schemas.microsoft.com/office/powerpoint/2010/main" val="47421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3B7A-BBBF-69DA-E0D7-D28F65DF7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113B-8B94-6400-0309-95A8794F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452718"/>
            <a:ext cx="11396749" cy="636249"/>
          </a:xfrm>
        </p:spPr>
        <p:txBody>
          <a:bodyPr/>
          <a:lstStyle/>
          <a:p>
            <a:r>
              <a:rPr lang="en-US" sz="3000" dirty="0"/>
              <a:t>Critical Analysis &amp;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27F4-E60E-C739-3A2F-24B527E7A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263536"/>
            <a:ext cx="11313621" cy="5141746"/>
          </a:xfrm>
        </p:spPr>
        <p:txBody>
          <a:bodyPr>
            <a:normAutofit/>
          </a:bodyPr>
          <a:lstStyle/>
          <a:p>
            <a:r>
              <a:rPr lang="en-US" b="1" dirty="0"/>
              <a:t>Strengths: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 margin</a:t>
            </a:r>
            <a:r>
              <a:rPr lang="en-US" dirty="0"/>
              <a:t> is strong (nearly 70%).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Rapid data transformation capabilities with Excel.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Defined, actionable KPIs to guide leadership.</a:t>
            </a:r>
          </a:p>
          <a:p>
            <a:r>
              <a:rPr lang="en-US" b="1" dirty="0"/>
              <a:t>Gaps / Risks: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May revenue dip</a:t>
            </a:r>
            <a:r>
              <a:rPr lang="en-US" dirty="0"/>
              <a:t> needs root-cause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Customer-level insights (e.g., repeat purchases, churn) not clearly visualized.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Shipment status like </a:t>
            </a:r>
            <a:r>
              <a:rPr lang="en-US" b="1" dirty="0"/>
              <a:t>returns</a:t>
            </a:r>
            <a:r>
              <a:rPr lang="en-US" dirty="0"/>
              <a:t> and </a:t>
            </a:r>
            <a:r>
              <a:rPr lang="en-US" b="1" dirty="0"/>
              <a:t>pending</a:t>
            </a:r>
            <a:r>
              <a:rPr lang="en-US" dirty="0"/>
              <a:t> could erode margins.</a:t>
            </a:r>
          </a:p>
          <a:p>
            <a:r>
              <a:rPr lang="en-US" dirty="0"/>
              <a:t> </a:t>
            </a:r>
            <a:r>
              <a:rPr lang="en-US" b="1" dirty="0"/>
              <a:t>Actionable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Leadership can now make </a:t>
            </a:r>
            <a:r>
              <a:rPr lang="en-US" b="1" dirty="0"/>
              <a:t>data-backed decisions</a:t>
            </a:r>
            <a:r>
              <a:rPr lang="en-US" dirty="0"/>
              <a:t> on pricing, inventory, marketing, and logistics.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Reduced reliance on instinct or ad hoc spreadsheets.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54C72-BB34-BF66-60BC-FD4EF6463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108"/>
          <a:stretch/>
        </p:blipFill>
        <p:spPr>
          <a:xfrm>
            <a:off x="10160021" y="0"/>
            <a:ext cx="1351259" cy="118872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260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1683DC-1FF9-F3F0-71BD-EF631F874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0DB80-3041-9983-61CC-8266E9ED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REC0MMENDATION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0C0C-2B8D-BA09-105B-E01592F7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733" y="264160"/>
            <a:ext cx="7436987" cy="626872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Investigate May Dip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Analyzing product returns or inventory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Reviewing marketing spend or delivery delays in that month.</a:t>
            </a:r>
          </a:p>
          <a:p>
            <a:r>
              <a:rPr lang="en-US" b="1" dirty="0">
                <a:solidFill>
                  <a:srgbClr val="FFFFFF"/>
                </a:solidFill>
              </a:rPr>
              <a:t>Enhance Customer Segmentation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Identify high-value, repeat customers for targeted promotions.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Add NPS/CSAT tracking.</a:t>
            </a:r>
          </a:p>
          <a:p>
            <a:r>
              <a:rPr lang="en-US" b="1" dirty="0">
                <a:solidFill>
                  <a:srgbClr val="FFFFFF"/>
                </a:solidFill>
              </a:rPr>
              <a:t>Expand Dashboard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Include </a:t>
            </a:r>
            <a:r>
              <a:rPr lang="en-US" b="1" dirty="0">
                <a:solidFill>
                  <a:srgbClr val="FFFFFF"/>
                </a:solidFill>
              </a:rPr>
              <a:t>category-level performance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Add interactive filters (state, product category, shipment status).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FF"/>
                </a:solidFill>
              </a:rPr>
              <a:t> Automate Data Refresh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Link Excel to a live data source for daily/weekly refresh.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F28BD9-57CC-1DF6-FC7F-6EBA6F59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108"/>
          <a:stretch/>
        </p:blipFill>
        <p:spPr>
          <a:xfrm>
            <a:off x="11375443" y="20319"/>
            <a:ext cx="731520" cy="92456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32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4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707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Aptos</vt:lpstr>
      <vt:lpstr>Arial</vt:lpstr>
      <vt:lpstr>Century Gothic</vt:lpstr>
      <vt:lpstr>Georgia</vt:lpstr>
      <vt:lpstr>Times New Roman</vt:lpstr>
      <vt:lpstr>Trebuchet MS</vt:lpstr>
      <vt:lpstr>Wingdings</vt:lpstr>
      <vt:lpstr>Wingdings 3</vt:lpstr>
      <vt:lpstr>Ion</vt:lpstr>
      <vt:lpstr>1_Ion</vt:lpstr>
      <vt:lpstr>Facet</vt:lpstr>
      <vt:lpstr>2_Ion</vt:lpstr>
      <vt:lpstr>GREENLEAF STORE PROJECT BY EFEOMO ASEKHAME</vt:lpstr>
      <vt:lpstr>OVERVIEW OF GREENLEAF BUSINESS</vt:lpstr>
      <vt:lpstr>KEY CHARACTERISTICS</vt:lpstr>
      <vt:lpstr>MAJOR PROBLEM OF THE GREENLEAF STORE</vt:lpstr>
      <vt:lpstr>Objective of the Analysis – GreenLeaf Capstone Project</vt:lpstr>
      <vt:lpstr>Specific Goals of the Analysis</vt:lpstr>
      <vt:lpstr>GREENLEAF DASHBOARD</vt:lpstr>
      <vt:lpstr>Critical Analysis &amp; Insights</vt:lpstr>
      <vt:lpstr>REC0MMENDATION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Efeomo Asekhame</dc:creator>
  <cp:lastModifiedBy>Efeomo Asekhame</cp:lastModifiedBy>
  <cp:revision>3</cp:revision>
  <dcterms:created xsi:type="dcterms:W3CDTF">2025-02-15T17:27:41Z</dcterms:created>
  <dcterms:modified xsi:type="dcterms:W3CDTF">2025-09-09T11:32:27Z</dcterms:modified>
</cp:coreProperties>
</file>