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134959733" r:id="rId5"/>
    <p:sldId id="294" r:id="rId6"/>
    <p:sldId id="468" r:id="rId7"/>
    <p:sldId id="2134959734" r:id="rId8"/>
  </p:sldIdLst>
  <p:sldSz cx="12192000" cy="6858000"/>
  <p:notesSz cx="6794500" cy="9906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slides" id="{8AEF017F-A45B-44C4-ABCF-2A37C83FF6AB}">
          <p14:sldIdLst>
            <p14:sldId id="2134959733"/>
            <p14:sldId id="294"/>
            <p14:sldId id="468"/>
            <p14:sldId id="2134959734"/>
          </p14:sldIdLst>
        </p14:section>
      </p14:sectionLst>
    </p:ext>
    <p:ext uri="{EFAFB233-063F-42B5-8137-9DF3F51BA10A}">
      <p15:sldGuideLst xmlns:p15="http://schemas.microsoft.com/office/powerpoint/2012/main">
        <p15:guide id="2" pos="3840" userDrawn="1">
          <p15:clr>
            <a:srgbClr val="A4A3A4"/>
          </p15:clr>
        </p15:guide>
        <p15:guide id="3" orient="horz" pos="213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095C44-F06A-F420-0957-B71F7C61DC5B}" name="Anne-Maartje Letschert  Effectory" initials="AE" userId="S::anne-maartje.letschert@effectory.com::aaa83c8c-f332-493d-b330-4f20915b3acc" providerId="AD"/>
  <p188:author id="{11DA1983-892A-8307-CD4F-8991E59381FA}" name="Lena Götting  Effectory" initials="LGE" userId="S::Lena.Gotting@effectory.com::0574d0fd-d141-4ca0-b40b-c54115ed16cd" providerId="AD"/>
  <p188:author id="{43B3A6A1-D6E9-2101-2548-E63BB824F89E}" name="Merel Wijnands  Effectory" initials="MWE" userId="S::Merel.Wijnands@effectory.com::c81e76e9-d290-4b38-b124-5a92e0771e23" providerId="AD"/>
  <p188:author id="{866CDDC7-951B-CF45-BE15-9EFA998A4ED6}" name="Barry Koeman  Effectory" initials="BE" userId="S::barry.koeman@effectory.com::08cc7e8b-86ee-4ae8-8d3d-3f74642b7efd" providerId="AD"/>
  <p188:author id="{5E338FF9-681A-7C16-E241-4707D7958C03}" name="Sabine Rosema  Effectory" initials="SRE" userId="S::Sabine.Rosema@effectory.com::ee6cb3e3-93ab-4545-a4b0-cb7f526d5d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s Helms  Effectory" initials="HHE" lastIdx="5" clrIdx="0">
    <p:extLst>
      <p:ext uri="{19B8F6BF-5375-455C-9EA6-DF929625EA0E}">
        <p15:presenceInfo xmlns:p15="http://schemas.microsoft.com/office/powerpoint/2012/main" userId="S-1-5-21-1292428093-1957994488-1060284298-38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A"/>
    <a:srgbClr val="192743"/>
    <a:srgbClr val="30B3AF"/>
    <a:srgbClr val="FFCF2E"/>
    <a:srgbClr val="EDEDED"/>
    <a:srgbClr val="065D66"/>
    <a:srgbClr val="B3DCD8"/>
    <a:srgbClr val="232221"/>
    <a:srgbClr val="252626"/>
    <a:srgbClr val="FCD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7D3CC3-C337-4776-843C-85678AD76FAE}" v="8" dt="2022-12-02T15:26:50.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16" y="36"/>
      </p:cViewPr>
      <p:guideLst>
        <p:guide pos="3840"/>
        <p:guide orient="horz" pos="2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Hristova  Effectory" userId="09bd02bd-8f4b-4dad-a535-c93535e856ff" providerId="ADAL" clId="{F67D3CC3-C337-4776-843C-85678AD76FAE}"/>
    <pc:docChg chg="undo custSel addSld delSld modSld modSection">
      <pc:chgData name="Manuela Hristova  Effectory" userId="09bd02bd-8f4b-4dad-a535-c93535e856ff" providerId="ADAL" clId="{F67D3CC3-C337-4776-843C-85678AD76FAE}" dt="2022-12-02T15:27:15.810" v="894" actId="478"/>
      <pc:docMkLst>
        <pc:docMk/>
      </pc:docMkLst>
      <pc:sldChg chg="del">
        <pc:chgData name="Manuela Hristova  Effectory" userId="09bd02bd-8f4b-4dad-a535-c93535e856ff" providerId="ADAL" clId="{F67D3CC3-C337-4776-843C-85678AD76FAE}" dt="2022-12-02T08:25:09.581" v="49" actId="2696"/>
        <pc:sldMkLst>
          <pc:docMk/>
          <pc:sldMk cId="2639108085" sldId="293"/>
        </pc:sldMkLst>
      </pc:sldChg>
      <pc:sldChg chg="modSp mod">
        <pc:chgData name="Manuela Hristova  Effectory" userId="09bd02bd-8f4b-4dad-a535-c93535e856ff" providerId="ADAL" clId="{F67D3CC3-C337-4776-843C-85678AD76FAE}" dt="2022-12-02T15:24:45.354" v="890" actId="20577"/>
        <pc:sldMkLst>
          <pc:docMk/>
          <pc:sldMk cId="454555904" sldId="294"/>
        </pc:sldMkLst>
        <pc:spChg chg="mod">
          <ac:chgData name="Manuela Hristova  Effectory" userId="09bd02bd-8f4b-4dad-a535-c93535e856ff" providerId="ADAL" clId="{F67D3CC3-C337-4776-843C-85678AD76FAE}" dt="2022-12-02T08:42:56.769" v="794" actId="790"/>
          <ac:spMkLst>
            <pc:docMk/>
            <pc:sldMk cId="454555904" sldId="294"/>
            <ac:spMk id="4" creationId="{0DE5D460-0CFE-26C3-4499-126414AE5F1A}"/>
          </ac:spMkLst>
        </pc:spChg>
        <pc:spChg chg="mod">
          <ac:chgData name="Manuela Hristova  Effectory" userId="09bd02bd-8f4b-4dad-a535-c93535e856ff" providerId="ADAL" clId="{F67D3CC3-C337-4776-843C-85678AD76FAE}" dt="2022-12-02T15:24:45.354" v="890" actId="20577"/>
          <ac:spMkLst>
            <pc:docMk/>
            <pc:sldMk cId="454555904" sldId="294"/>
            <ac:spMk id="5" creationId="{F8EFC8CC-23DE-3CA5-32A8-5D69B5F324F1}"/>
          </ac:spMkLst>
        </pc:spChg>
        <pc:spChg chg="mod">
          <ac:chgData name="Manuela Hristova  Effectory" userId="09bd02bd-8f4b-4dad-a535-c93535e856ff" providerId="ADAL" clId="{F67D3CC3-C337-4776-843C-85678AD76FAE}" dt="2022-12-02T08:43:23.622" v="796" actId="20577"/>
          <ac:spMkLst>
            <pc:docMk/>
            <pc:sldMk cId="454555904" sldId="294"/>
            <ac:spMk id="6" creationId="{A7F0E912-F3BB-B213-4C5C-A308B5C0C0BE}"/>
          </ac:spMkLst>
        </pc:spChg>
        <pc:spChg chg="mod">
          <ac:chgData name="Manuela Hristova  Effectory" userId="09bd02bd-8f4b-4dad-a535-c93535e856ff" providerId="ADAL" clId="{F67D3CC3-C337-4776-843C-85678AD76FAE}" dt="2022-12-02T08:37:38.592" v="627" actId="1076"/>
          <ac:spMkLst>
            <pc:docMk/>
            <pc:sldMk cId="454555904" sldId="294"/>
            <ac:spMk id="12" creationId="{F72604C1-6933-D622-0346-DFCD05083AA8}"/>
          </ac:spMkLst>
        </pc:spChg>
      </pc:sldChg>
      <pc:sldChg chg="del">
        <pc:chgData name="Manuela Hristova  Effectory" userId="09bd02bd-8f4b-4dad-a535-c93535e856ff" providerId="ADAL" clId="{F67D3CC3-C337-4776-843C-85678AD76FAE}" dt="2022-12-02T15:26:58.880" v="893" actId="2696"/>
        <pc:sldMkLst>
          <pc:docMk/>
          <pc:sldMk cId="982174424" sldId="467"/>
        </pc:sldMkLst>
      </pc:sldChg>
      <pc:sldChg chg="modSp mod">
        <pc:chgData name="Manuela Hristova  Effectory" userId="09bd02bd-8f4b-4dad-a535-c93535e856ff" providerId="ADAL" clId="{F67D3CC3-C337-4776-843C-85678AD76FAE}" dt="2022-12-02T15:24:36.326" v="871" actId="20577"/>
        <pc:sldMkLst>
          <pc:docMk/>
          <pc:sldMk cId="3289281859" sldId="468"/>
        </pc:sldMkLst>
        <pc:spChg chg="mod">
          <ac:chgData name="Manuela Hristova  Effectory" userId="09bd02bd-8f4b-4dad-a535-c93535e856ff" providerId="ADAL" clId="{F67D3CC3-C337-4776-843C-85678AD76FAE}" dt="2022-12-02T08:20:52.278" v="15" actId="20577"/>
          <ac:spMkLst>
            <pc:docMk/>
            <pc:sldMk cId="3289281859" sldId="468"/>
            <ac:spMk id="3" creationId="{EA9B2987-8AA5-58EE-88B9-29E14C15B72E}"/>
          </ac:spMkLst>
        </pc:spChg>
        <pc:spChg chg="mod">
          <ac:chgData name="Manuela Hristova  Effectory" userId="09bd02bd-8f4b-4dad-a535-c93535e856ff" providerId="ADAL" clId="{F67D3CC3-C337-4776-843C-85678AD76FAE}" dt="2022-12-02T15:24:17.709" v="844" actId="20577"/>
          <ac:spMkLst>
            <pc:docMk/>
            <pc:sldMk cId="3289281859" sldId="468"/>
            <ac:spMk id="5" creationId="{F8EFC8CC-23DE-3CA5-32A8-5D69B5F324F1}"/>
          </ac:spMkLst>
        </pc:spChg>
        <pc:spChg chg="mod">
          <ac:chgData name="Manuela Hristova  Effectory" userId="09bd02bd-8f4b-4dad-a535-c93535e856ff" providerId="ADAL" clId="{F67D3CC3-C337-4776-843C-85678AD76FAE}" dt="2022-12-02T15:24:36.326" v="871" actId="20577"/>
          <ac:spMkLst>
            <pc:docMk/>
            <pc:sldMk cId="3289281859" sldId="468"/>
            <ac:spMk id="10" creationId="{0272E46F-ABDB-7A50-22B8-9CADC698B024}"/>
          </ac:spMkLst>
        </pc:spChg>
      </pc:sldChg>
      <pc:sldChg chg="del">
        <pc:chgData name="Manuela Hristova  Effectory" userId="09bd02bd-8f4b-4dad-a535-c93535e856ff" providerId="ADAL" clId="{F67D3CC3-C337-4776-843C-85678AD76FAE}" dt="2022-12-02T08:25:07.686" v="48" actId="2696"/>
        <pc:sldMkLst>
          <pc:docMk/>
          <pc:sldMk cId="2146832583" sldId="469"/>
        </pc:sldMkLst>
      </pc:sldChg>
      <pc:sldChg chg="delSp mod delAnim">
        <pc:chgData name="Manuela Hristova  Effectory" userId="09bd02bd-8f4b-4dad-a535-c93535e856ff" providerId="ADAL" clId="{F67D3CC3-C337-4776-843C-85678AD76FAE}" dt="2022-12-02T15:27:15.810" v="894" actId="478"/>
        <pc:sldMkLst>
          <pc:docMk/>
          <pc:sldMk cId="2348592996" sldId="2134959733"/>
        </pc:sldMkLst>
        <pc:picChg chg="del">
          <ac:chgData name="Manuela Hristova  Effectory" userId="09bd02bd-8f4b-4dad-a535-c93535e856ff" providerId="ADAL" clId="{F67D3CC3-C337-4776-843C-85678AD76FAE}" dt="2022-12-02T15:27:15.810" v="894" actId="478"/>
          <ac:picMkLst>
            <pc:docMk/>
            <pc:sldMk cId="2348592996" sldId="2134959733"/>
            <ac:picMk id="2" creationId="{A8E68833-C871-5816-5054-6E3CC7AC2921}"/>
          </ac:picMkLst>
        </pc:picChg>
      </pc:sldChg>
      <pc:sldChg chg="add del">
        <pc:chgData name="Manuela Hristova  Effectory" userId="09bd02bd-8f4b-4dad-a535-c93535e856ff" providerId="ADAL" clId="{F67D3CC3-C337-4776-843C-85678AD76FAE}" dt="2022-12-02T15:26:54.775" v="892" actId="2696"/>
        <pc:sldMkLst>
          <pc:docMk/>
          <pc:sldMk cId="3222089494" sldId="2134959735"/>
        </pc:sldMkLst>
      </pc:sldChg>
      <pc:sldMasterChg chg="delSldLayout">
        <pc:chgData name="Manuela Hristova  Effectory" userId="09bd02bd-8f4b-4dad-a535-c93535e856ff" providerId="ADAL" clId="{F67D3CC3-C337-4776-843C-85678AD76FAE}" dt="2022-12-02T15:26:58.880" v="893" actId="2696"/>
        <pc:sldMasterMkLst>
          <pc:docMk/>
          <pc:sldMasterMk cId="2330464924" sldId="2147483648"/>
        </pc:sldMasterMkLst>
        <pc:sldLayoutChg chg="del">
          <pc:chgData name="Manuela Hristova  Effectory" userId="09bd02bd-8f4b-4dad-a535-c93535e856ff" providerId="ADAL" clId="{F67D3CC3-C337-4776-843C-85678AD76FAE}" dt="2022-12-02T15:26:58.880" v="893" actId="2696"/>
          <pc:sldLayoutMkLst>
            <pc:docMk/>
            <pc:sldMasterMk cId="2330464924" sldId="2147483648"/>
            <pc:sldLayoutMk cId="2638631655"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nl-NL"/>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atin typeface="Century Gothic" panose="020B0502020202020204" pitchFamily="34" charset="0"/>
              </a:defRPr>
            </a:lvl1pPr>
          </a:lstStyle>
          <a:p>
            <a:fld id="{1199CC36-1F22-4B1F-8226-858F83A27352}" type="datetimeFigureOut">
              <a:rPr lang="nl-NL" smtClean="0"/>
              <a:pPr/>
              <a:t>2-12-2022</a:t>
            </a:fld>
            <a:endParaRPr lang="nl-NL"/>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nl-NL"/>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6A629805-FA67-4C6B-8F5F-800D3AAA30C9}" type="slidenum">
              <a:rPr lang="nl-NL" smtClean="0"/>
              <a:pPr/>
              <a:t>‹#›</a:t>
            </a:fld>
            <a:endParaRPr lang="nl-NL"/>
          </a:p>
        </p:txBody>
      </p:sp>
    </p:spTree>
    <p:extLst>
      <p:ext uri="{BB962C8B-B14F-4D97-AF65-F5344CB8AC3E}">
        <p14:creationId xmlns:p14="http://schemas.microsoft.com/office/powerpoint/2010/main" val="257187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That’s it for today! Thank you joining. </a:t>
            </a:r>
          </a:p>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629805-FA67-4C6B-8F5F-800D3AAA30C9}" type="slidenum">
              <a:rPr kumimoji="0" lang="nl-NL" sz="12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45132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c_Logo_Lef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6F7B509-28AA-4C64-BB65-DE0790F4C6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8259" y="440663"/>
            <a:ext cx="207066" cy="288000"/>
          </a:xfrm>
          <a:prstGeom prst="rect">
            <a:avLst/>
          </a:prstGeom>
        </p:spPr>
      </p:pic>
    </p:spTree>
    <p:extLst>
      <p:ext uri="{BB962C8B-B14F-4D97-AF65-F5344CB8AC3E}">
        <p14:creationId xmlns:p14="http://schemas.microsoft.com/office/powerpoint/2010/main" val="17387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_large_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E708D-D4EF-45EC-BC3B-64BA4E7B52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214180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ogo_lar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11E52-1BDC-4004-9EB1-4C896BB2CD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73027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2212158"/>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pic>
        <p:nvPicPr>
          <p:cNvPr id="3" name="Graphic 2">
            <a:extLst>
              <a:ext uri="{FF2B5EF4-FFF2-40B4-BE49-F238E27FC236}">
                <a16:creationId xmlns:a16="http://schemas.microsoft.com/office/drawing/2014/main" id="{49142BC2-BD5E-4504-B1DB-C4E80F51A9D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96675" y="440663"/>
            <a:ext cx="207066" cy="288000"/>
          </a:xfrm>
          <a:prstGeom prst="rect">
            <a:avLst/>
          </a:prstGeom>
        </p:spPr>
      </p:pic>
    </p:spTree>
    <p:extLst>
      <p:ext uri="{BB962C8B-B14F-4D97-AF65-F5344CB8AC3E}">
        <p14:creationId xmlns:p14="http://schemas.microsoft.com/office/powerpoint/2010/main" val="411590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picture_Righ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096000" y="0"/>
            <a:ext cx="6096000"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13850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4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DBA90-27D3-44FC-A974-804C4F719F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1303" y="1299861"/>
            <a:ext cx="2179780" cy="4258277"/>
          </a:xfrm>
          <a:prstGeom prst="rect">
            <a:avLst/>
          </a:prstGeom>
        </p:spPr>
      </p:pic>
      <p:pic>
        <p:nvPicPr>
          <p:cNvPr id="4" name="Picture 3">
            <a:extLst>
              <a:ext uri="{FF2B5EF4-FFF2-40B4-BE49-F238E27FC236}">
                <a16:creationId xmlns:a16="http://schemas.microsoft.com/office/drawing/2014/main" id="{D60D9B80-28A7-43E6-B4AE-D2C32EDD2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7273" y="1299861"/>
            <a:ext cx="2179780" cy="4258277"/>
          </a:xfrm>
          <a:prstGeom prst="rect">
            <a:avLst/>
          </a:prstGeom>
        </p:spPr>
      </p:pic>
      <p:pic>
        <p:nvPicPr>
          <p:cNvPr id="5" name="Picture 4">
            <a:extLst>
              <a:ext uri="{FF2B5EF4-FFF2-40B4-BE49-F238E27FC236}">
                <a16:creationId xmlns:a16="http://schemas.microsoft.com/office/drawing/2014/main" id="{802B4DB3-0FD4-4697-B887-22234B74D5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40927" y="1299861"/>
            <a:ext cx="2179780" cy="4258277"/>
          </a:xfrm>
          <a:prstGeom prst="rect">
            <a:avLst/>
          </a:prstGeom>
        </p:spPr>
      </p:pic>
      <p:sp>
        <p:nvSpPr>
          <p:cNvPr id="6" name="Picture Placeholder 2">
            <a:extLst>
              <a:ext uri="{FF2B5EF4-FFF2-40B4-BE49-F238E27FC236}">
                <a16:creationId xmlns:a16="http://schemas.microsoft.com/office/drawing/2014/main" id="{69BF521E-C327-4E54-9C17-DA3D0E015AB8}"/>
              </a:ext>
            </a:extLst>
          </p:cNvPr>
          <p:cNvSpPr>
            <a:spLocks noGrp="1"/>
          </p:cNvSpPr>
          <p:nvPr>
            <p:ph type="pic" sz="quarter" idx="11" hasCustomPrompt="1"/>
          </p:nvPr>
        </p:nvSpPr>
        <p:spPr>
          <a:xfrm>
            <a:off x="5624938" y="1954530"/>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F2233FAE-D380-41C6-B1B4-19A512DFA116}"/>
              </a:ext>
            </a:extLst>
          </p:cNvPr>
          <p:cNvSpPr>
            <a:spLocks noGrp="1"/>
          </p:cNvSpPr>
          <p:nvPr>
            <p:ph type="pic" sz="quarter" idx="12" hasCustomPrompt="1"/>
          </p:nvPr>
        </p:nvSpPr>
        <p:spPr>
          <a:xfrm>
            <a:off x="7677935" y="1954529"/>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8" name="Picture Placeholder 2">
            <a:extLst>
              <a:ext uri="{FF2B5EF4-FFF2-40B4-BE49-F238E27FC236}">
                <a16:creationId xmlns:a16="http://schemas.microsoft.com/office/drawing/2014/main" id="{267AC20A-5F39-4ECA-8625-D9CE7A1E2A38}"/>
              </a:ext>
            </a:extLst>
          </p:cNvPr>
          <p:cNvSpPr>
            <a:spLocks noGrp="1"/>
          </p:cNvSpPr>
          <p:nvPr>
            <p:ph type="pic" sz="quarter" idx="13" hasCustomPrompt="1"/>
          </p:nvPr>
        </p:nvSpPr>
        <p:spPr>
          <a:xfrm>
            <a:off x="9704206" y="1955073"/>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61045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662" y="1343819"/>
            <a:ext cx="3349525" cy="4650581"/>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922432" y="1893755"/>
            <a:ext cx="2651984" cy="3548196"/>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4" name="Picture 3">
            <a:extLst>
              <a:ext uri="{FF2B5EF4-FFF2-40B4-BE49-F238E27FC236}">
                <a16:creationId xmlns:a16="http://schemas.microsoft.com/office/drawing/2014/main" id="{0C9CE646-B9E9-4E94-AA06-B8C315C204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57397" y="2033695"/>
            <a:ext cx="1905358" cy="3884505"/>
          </a:xfrm>
          <a:prstGeom prst="rect">
            <a:avLst/>
          </a:prstGeom>
        </p:spPr>
      </p:pic>
      <p:sp>
        <p:nvSpPr>
          <p:cNvPr id="7" name="Picture Placeholder 2">
            <a:extLst>
              <a:ext uri="{FF2B5EF4-FFF2-40B4-BE49-F238E27FC236}">
                <a16:creationId xmlns:a16="http://schemas.microsoft.com/office/drawing/2014/main" id="{8FA79431-BBFA-4D41-B1D9-32FAA01C2653}"/>
              </a:ext>
            </a:extLst>
          </p:cNvPr>
          <p:cNvSpPr>
            <a:spLocks noGrp="1"/>
          </p:cNvSpPr>
          <p:nvPr>
            <p:ph type="pic" sz="quarter" idx="10" hasCustomPrompt="1"/>
          </p:nvPr>
        </p:nvSpPr>
        <p:spPr>
          <a:xfrm>
            <a:off x="3988977" y="2528842"/>
            <a:ext cx="1645854" cy="2913257"/>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0333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2291" y="835819"/>
            <a:ext cx="3735415" cy="5186362"/>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7996238" y="1446235"/>
            <a:ext cx="2957512"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854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16BB1-65B3-4E39-9D6D-1084F5543B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8007" y="1043735"/>
            <a:ext cx="8125020" cy="4770530"/>
          </a:xfrm>
          <a:prstGeom prst="rect">
            <a:avLst/>
          </a:prstGeom>
          <a:effectLst/>
        </p:spPr>
      </p:pic>
      <p:sp>
        <p:nvSpPr>
          <p:cNvPr id="4" name="Picture Placeholder 2">
            <a:extLst>
              <a:ext uri="{FF2B5EF4-FFF2-40B4-BE49-F238E27FC236}">
                <a16:creationId xmlns:a16="http://schemas.microsoft.com/office/drawing/2014/main" id="{FC2B9FDF-1B12-46C3-A193-CF92C3F35758}"/>
              </a:ext>
            </a:extLst>
          </p:cNvPr>
          <p:cNvSpPr>
            <a:spLocks noGrp="1"/>
          </p:cNvSpPr>
          <p:nvPr>
            <p:ph type="pic" sz="quarter" idx="12" hasCustomPrompt="1"/>
          </p:nvPr>
        </p:nvSpPr>
        <p:spPr>
          <a:xfrm>
            <a:off x="6936128" y="1384300"/>
            <a:ext cx="6068672" cy="382270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79409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ffectory Logo_1">
    <p:bg>
      <p:bgPr>
        <a:solidFill>
          <a:srgbClr val="FFCF2E"/>
        </a:solidFill>
        <a:effectLst/>
      </p:bgPr>
    </p:bg>
    <p:spTree>
      <p:nvGrpSpPr>
        <p:cNvPr id="1" name=""/>
        <p:cNvGrpSpPr/>
        <p:nvPr/>
      </p:nvGrpSpPr>
      <p:grpSpPr>
        <a:xfrm>
          <a:off x="0" y="0"/>
          <a:ext cx="0" cy="0"/>
          <a:chOff x="0" y="0"/>
          <a:chExt cx="0" cy="0"/>
        </a:xfrm>
      </p:grpSpPr>
      <p:pic>
        <p:nvPicPr>
          <p:cNvPr id="7" name="Afbeelding 25" descr="Effectory_Logo_Icon.png">
            <a:extLst>
              <a:ext uri="{FF2B5EF4-FFF2-40B4-BE49-F238E27FC236}">
                <a16:creationId xmlns:a16="http://schemas.microsoft.com/office/drawing/2014/main" id="{9E4D6AE7-73F3-445A-9D98-BE0E77BAD5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8" name="Tekstvak 6">
            <a:extLst>
              <a:ext uri="{FF2B5EF4-FFF2-40B4-BE49-F238E27FC236}">
                <a16:creationId xmlns:a16="http://schemas.microsoft.com/office/drawing/2014/main" id="{2E1E6A03-FDDB-47DF-BB61-1B3EF91A56B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Century Gothic"/>
                <a:cs typeface="Century Gothic"/>
              </a:rPr>
              <a:t>Leading</a:t>
            </a:r>
            <a:r>
              <a:rPr lang="nl-NL" sz="2400" b="1" spc="-67">
                <a:solidFill>
                  <a:srgbClr val="192743"/>
                </a:solidFill>
                <a:latin typeface="Century Gothic"/>
                <a:cs typeface="Century Gothic"/>
              </a:rPr>
              <a:t> in employee feedback</a:t>
            </a:r>
          </a:p>
        </p:txBody>
      </p:sp>
      <p:pic>
        <p:nvPicPr>
          <p:cNvPr id="9" name="Afbeelding 8" descr="Effectory_Logo_horizontal.png">
            <a:extLst>
              <a:ext uri="{FF2B5EF4-FFF2-40B4-BE49-F238E27FC236}">
                <a16:creationId xmlns:a16="http://schemas.microsoft.com/office/drawing/2014/main" id="{33D9CF47-53EB-414F-9706-0C09F83250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56697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background_logo_righ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199219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ffectory Logo_2">
    <p:bg>
      <p:bgPr>
        <a:solidFill>
          <a:srgbClr val="30B3AF"/>
        </a:solidFill>
        <a:effectLst/>
      </p:bgPr>
    </p:bg>
    <p:spTree>
      <p:nvGrpSpPr>
        <p:cNvPr id="1" name=""/>
        <p:cNvGrpSpPr/>
        <p:nvPr/>
      </p:nvGrpSpPr>
      <p:grpSpPr>
        <a:xfrm>
          <a:off x="0" y="0"/>
          <a:ext cx="0" cy="0"/>
          <a:chOff x="0" y="0"/>
          <a:chExt cx="0" cy="0"/>
        </a:xfrm>
      </p:grpSpPr>
      <p:pic>
        <p:nvPicPr>
          <p:cNvPr id="3" name="Afbeelding 25" descr="Effectory_Logo_Icon.png">
            <a:extLst>
              <a:ext uri="{FF2B5EF4-FFF2-40B4-BE49-F238E27FC236}">
                <a16:creationId xmlns:a16="http://schemas.microsoft.com/office/drawing/2014/main" id="{FCAAB506-F9D9-4521-B242-202864D1E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4" name="Tekstvak 6">
            <a:extLst>
              <a:ext uri="{FF2B5EF4-FFF2-40B4-BE49-F238E27FC236}">
                <a16:creationId xmlns:a16="http://schemas.microsoft.com/office/drawing/2014/main" id="{88B2011A-E540-4B1D-A642-8A240474BB1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mj-lt"/>
                <a:cs typeface="Century Gothic"/>
              </a:rPr>
              <a:t>Leading</a:t>
            </a:r>
            <a:r>
              <a:rPr lang="nl-NL" sz="2400" b="1" spc="-67">
                <a:solidFill>
                  <a:srgbClr val="192743"/>
                </a:solidFill>
                <a:latin typeface="+mj-lt"/>
                <a:cs typeface="Century Gothic"/>
              </a:rPr>
              <a:t> in employee feedback</a:t>
            </a:r>
          </a:p>
        </p:txBody>
      </p:sp>
      <p:pic>
        <p:nvPicPr>
          <p:cNvPr id="5" name="Afbeelding 8" descr="Effectory_Logo_horizontal.png">
            <a:extLst>
              <a:ext uri="{FF2B5EF4-FFF2-40B4-BE49-F238E27FC236}">
                <a16:creationId xmlns:a16="http://schemas.microsoft.com/office/drawing/2014/main" id="{0B611E9F-999F-4B45-A7E2-D986421A9F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3764865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1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rquoise background_logo_lef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133580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ellow background _logo_right">
    <p:bg>
      <p:bgPr>
        <a:solidFill>
          <a:srgbClr val="FFCF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23447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Yellow background _logo_left">
    <p:bg>
      <p:bgPr>
        <a:solidFill>
          <a:srgbClr val="FFCF2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FC57D-A3DC-407A-90BC-A4BCB90EEA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5996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ellow background _no logo">
    <p:bg>
      <p:bgPr>
        <a:solidFill>
          <a:srgbClr val="FFCF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75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urquoise background _no logo">
    <p:bg>
      <p:bgPr>
        <a:solidFill>
          <a:srgbClr val="30B3A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1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ling_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70A9C7-B0C5-49A1-AEB8-91801ABCBD50}"/>
              </a:ext>
            </a:extLst>
          </p:cNvPr>
          <p:cNvSpPr>
            <a:spLocks noGrp="1"/>
          </p:cNvSpPr>
          <p:nvPr>
            <p:ph type="pic" sz="quarter" idx="10"/>
          </p:nvPr>
        </p:nvSpPr>
        <p:spPr>
          <a:xfrm>
            <a:off x="0" y="0"/>
            <a:ext cx="12192000" cy="6858000"/>
          </a:xfrm>
        </p:spPr>
        <p:txBody>
          <a:bodyPr/>
          <a:lstStyle/>
          <a:p>
            <a:r>
              <a:rPr lang="en-US"/>
              <a:t>Click icon to add picture</a:t>
            </a:r>
            <a:endParaRPr lang="nl-NL"/>
          </a:p>
        </p:txBody>
      </p:sp>
    </p:spTree>
    <p:extLst>
      <p:ext uri="{BB962C8B-B14F-4D97-AF65-F5344CB8AC3E}">
        <p14:creationId xmlns:p14="http://schemas.microsoft.com/office/powerpoint/2010/main" val="19220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734331"/>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
        <p:nvSpPr>
          <p:cNvPr id="11" name="Picture Placeholder 10">
            <a:extLst>
              <a:ext uri="{FF2B5EF4-FFF2-40B4-BE49-F238E27FC236}">
                <a16:creationId xmlns:a16="http://schemas.microsoft.com/office/drawing/2014/main" id="{001A77D0-6BA8-43B3-A71B-85D425A09DF0}"/>
              </a:ext>
            </a:extLst>
          </p:cNvPr>
          <p:cNvSpPr>
            <a:spLocks noGrp="1"/>
          </p:cNvSpPr>
          <p:nvPr>
            <p:ph type="pic" sz="quarter" idx="11"/>
          </p:nvPr>
        </p:nvSpPr>
        <p:spPr>
          <a:xfrm>
            <a:off x="6522719" y="3695655"/>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42347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A03-3D10-4EA4-B26E-9829DB3E18E2}"/>
              </a:ext>
            </a:extLst>
          </p:cNvPr>
          <p:cNvSpPr>
            <a:spLocks noGrp="1"/>
          </p:cNvSpPr>
          <p:nvPr>
            <p:ph type="title"/>
          </p:nvPr>
        </p:nvSpPr>
        <p:spPr>
          <a:xfrm>
            <a:off x="838200" y="810705"/>
            <a:ext cx="10515600" cy="87998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E54C331-1DD5-46D7-B88E-F36C6D3AB319}"/>
              </a:ext>
            </a:extLst>
          </p:cNvPr>
          <p:cNvSpPr>
            <a:spLocks noGrp="1"/>
          </p:cNvSpPr>
          <p:nvPr>
            <p:ph type="body" idx="1"/>
          </p:nvPr>
        </p:nvSpPr>
        <p:spPr>
          <a:xfrm>
            <a:off x="838200" y="1825625"/>
            <a:ext cx="10515600" cy="25201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33046492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3" r:id="rId3"/>
    <p:sldLayoutId id="2147483672" r:id="rId4"/>
    <p:sldLayoutId id="2147483674" r:id="rId5"/>
    <p:sldLayoutId id="2147483675" r:id="rId6"/>
    <p:sldLayoutId id="2147483676" r:id="rId7"/>
    <p:sldLayoutId id="2147483669" r:id="rId8"/>
    <p:sldLayoutId id="2147483650" r:id="rId9"/>
    <p:sldLayoutId id="2147483677" r:id="rId10"/>
    <p:sldLayoutId id="2147483678" r:id="rId11"/>
    <p:sldLayoutId id="2147483670" r:id="rId12"/>
    <p:sldLayoutId id="2147483668" r:id="rId13"/>
    <p:sldLayoutId id="2147483679" r:id="rId14"/>
    <p:sldLayoutId id="2147483681" r:id="rId15"/>
    <p:sldLayoutId id="2147483682" r:id="rId16"/>
    <p:sldLayoutId id="2147483683" r:id="rId17"/>
    <p:sldLayoutId id="2147483684" r:id="rId18"/>
    <p:sldLayoutId id="2147483649" r:id="rId19"/>
    <p:sldLayoutId id="2147483660" r:id="rId20"/>
    <p:sldLayoutId id="2147483686" r:id="rId21"/>
  </p:sldLayoutIdLst>
  <p:txStyles>
    <p:titleStyle>
      <a:lvl1pPr algn="l" defTabSz="914400" rtl="0" eaLnBrk="1" latinLnBrk="0" hangingPunct="1">
        <a:lnSpc>
          <a:spcPct val="90000"/>
        </a:lnSpc>
        <a:spcBef>
          <a:spcPct val="0"/>
        </a:spcBef>
        <a:buNone/>
        <a:defRPr sz="3000" b="1" kern="1200">
          <a:solidFill>
            <a:srgbClr val="192743"/>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459">
          <p15:clr>
            <a:srgbClr val="F26B43"/>
          </p15:clr>
        </p15:guide>
        <p15:guide id="4"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ll, yellow&#10;&#10;Description automatically generated">
            <a:extLst>
              <a:ext uri="{FF2B5EF4-FFF2-40B4-BE49-F238E27FC236}">
                <a16:creationId xmlns:a16="http://schemas.microsoft.com/office/drawing/2014/main" id="{76ACF4ED-30A1-457F-AF9F-B593B9C1C1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43" b="5781"/>
          <a:stretch/>
        </p:blipFill>
        <p:spPr>
          <a:xfrm>
            <a:off x="0" y="0"/>
            <a:ext cx="12192000" cy="6858000"/>
          </a:xfrm>
          <a:prstGeom prst="rect">
            <a:avLst/>
          </a:prstGeom>
        </p:spPr>
      </p:pic>
      <p:sp>
        <p:nvSpPr>
          <p:cNvPr id="10" name="Text Placeholder 3">
            <a:extLst>
              <a:ext uri="{FF2B5EF4-FFF2-40B4-BE49-F238E27FC236}">
                <a16:creationId xmlns:a16="http://schemas.microsoft.com/office/drawing/2014/main" id="{2193BC94-14FE-49F6-8AEA-333ED2FD69A7}"/>
              </a:ext>
            </a:extLst>
          </p:cNvPr>
          <p:cNvSpPr txBox="1">
            <a:spLocks/>
          </p:cNvSpPr>
          <p:nvPr/>
        </p:nvSpPr>
        <p:spPr>
          <a:xfrm>
            <a:off x="1859449" y="3872725"/>
            <a:ext cx="4748212" cy="3333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dirty="0">
                <a:solidFill>
                  <a:schemeClr val="tx1"/>
                </a:solidFill>
                <a:ea typeface="Open Sans Semibold" panose="020B0706030804020204" pitchFamily="34" charset="0"/>
                <a:cs typeface="Poppins SemiBold"/>
              </a:rPr>
              <a:t>Case</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dirty="0">
                <a:solidFill>
                  <a:schemeClr val="bg1"/>
                </a:solidFill>
                <a:ea typeface="Open Sans Semibold" panose="020B0706030804020204" pitchFamily="34" charset="0"/>
                <a:cs typeface="Poppins SemiBold"/>
              </a:rPr>
              <a:t>Data Scientist</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4000" b="1" i="0" u="none" strike="noStrike" kern="1200" cap="none" spc="0" normalizeH="0" baseline="0" noProof="0" dirty="0">
              <a:ln>
                <a:noFill/>
              </a:ln>
              <a:solidFill>
                <a:schemeClr val="tx1"/>
              </a:solidFill>
              <a:effectLst/>
              <a:uLnTx/>
              <a:uFillTx/>
              <a:latin typeface="Century Gothic" panose="020B0502020202020204" pitchFamily="34" charset="0"/>
              <a:ea typeface="Open Sans Semibold" panose="020B0706030804020204" pitchFamily="34" charset="0"/>
              <a:cs typeface="Poppins SemiBold"/>
            </a:endParaRPr>
          </a:p>
        </p:txBody>
      </p:sp>
    </p:spTree>
    <p:extLst>
      <p:ext uri="{BB962C8B-B14F-4D97-AF65-F5344CB8AC3E}">
        <p14:creationId xmlns:p14="http://schemas.microsoft.com/office/powerpoint/2010/main" val="234859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dirty="0"/>
              <a:t>The </a:t>
            </a:r>
            <a:r>
              <a:rPr lang="en-US" sz="3600" b="1" dirty="0" err="1"/>
              <a:t>Assigment</a:t>
            </a:r>
            <a:endParaRPr lang="en-US" sz="3600" b="1"/>
          </a:p>
        </p:txBody>
      </p:sp>
      <p:sp>
        <p:nvSpPr>
          <p:cNvPr id="5" name="TextBox 4">
            <a:extLst>
              <a:ext uri="{FF2B5EF4-FFF2-40B4-BE49-F238E27FC236}">
                <a16:creationId xmlns:a16="http://schemas.microsoft.com/office/drawing/2014/main" id="{F8EFC8CC-23DE-3CA5-32A8-5D69B5F324F1}"/>
              </a:ext>
            </a:extLst>
          </p:cNvPr>
          <p:cNvSpPr txBox="1"/>
          <p:nvPr/>
        </p:nvSpPr>
        <p:spPr>
          <a:xfrm>
            <a:off x="662152" y="1413372"/>
            <a:ext cx="6094948" cy="4778552"/>
          </a:xfrm>
          <a:prstGeom prst="rect">
            <a:avLst/>
          </a:prstGeom>
          <a:noFill/>
        </p:spPr>
        <p:txBody>
          <a:bodyPr wrap="square" lIns="91440" tIns="45720" rIns="91440" bIns="45720" anchor="t">
            <a:spAutoFit/>
          </a:bodyPr>
          <a:lstStyle/>
          <a:p>
            <a:r>
              <a:rPr lang="en-US" b="1" dirty="0">
                <a:solidFill>
                  <a:schemeClr val="bg2"/>
                </a:solidFill>
              </a:rPr>
              <a:t>Context</a:t>
            </a:r>
          </a:p>
          <a:p>
            <a:endParaRPr lang="en-US" sz="1100" dirty="0">
              <a:solidFill>
                <a:schemeClr val="bg2"/>
              </a:solidFill>
            </a:endParaRPr>
          </a:p>
          <a:p>
            <a:pPr>
              <a:lnSpc>
                <a:spcPct val="150000"/>
              </a:lnSpc>
              <a:defRPr/>
            </a:pPr>
            <a:r>
              <a:rPr lang="en-US" sz="1050" dirty="0">
                <a:solidFill>
                  <a:srgbClr val="192743"/>
                </a:solidFill>
                <a:latin typeface="Century Gothic" panose="020B0502020202020204" pitchFamily="34" charset="0"/>
                <a:ea typeface="Open Sans Light" panose="020B0306030504020204" pitchFamily="34" charset="0"/>
                <a:cs typeface="Poppins Medium"/>
              </a:rPr>
              <a:t>Our clients can create customized employee surveys including questions based on different topics. Some more popular one are HR topics such as Employee Engagement and retention. We want to also provide customized solutions for all our clients based on what problems they want to tackle. </a:t>
            </a:r>
          </a:p>
          <a:p>
            <a:pPr>
              <a:lnSpc>
                <a:spcPct val="150000"/>
              </a:lnSpc>
              <a:defRPr/>
            </a:pPr>
            <a:endParaRPr lang="en-US" sz="1050" dirty="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100" b="1" dirty="0">
                <a:solidFill>
                  <a:srgbClr val="192743"/>
                </a:solidFill>
                <a:latin typeface="Century Gothic" panose="020B0502020202020204" pitchFamily="34" charset="0"/>
                <a:ea typeface="Open Sans Light" panose="020B0306030504020204" pitchFamily="34" charset="0"/>
                <a:cs typeface="Poppins Medium"/>
              </a:rPr>
              <a:t>Explanation about themes and items</a:t>
            </a:r>
          </a:p>
          <a:p>
            <a:pPr>
              <a:lnSpc>
                <a:spcPct val="150000"/>
              </a:lnSpc>
              <a:defRPr/>
            </a:pPr>
            <a:r>
              <a:rPr lang="en-US" sz="1050" i="1" dirty="0">
                <a:solidFill>
                  <a:srgbClr val="192743"/>
                </a:solidFill>
                <a:latin typeface="Century Gothic" panose="020B0502020202020204" pitchFamily="34" charset="0"/>
                <a:ea typeface="Open Sans Light" panose="020B0306030504020204" pitchFamily="34" charset="0"/>
                <a:cs typeface="Poppins Medium"/>
              </a:rPr>
              <a:t>Items</a:t>
            </a:r>
            <a:r>
              <a:rPr lang="en-US" sz="1050" dirty="0">
                <a:solidFill>
                  <a:srgbClr val="192743"/>
                </a:solidFill>
                <a:latin typeface="Century Gothic" panose="020B0502020202020204" pitchFamily="34" charset="0"/>
                <a:ea typeface="Open Sans Light" panose="020B0306030504020204" pitchFamily="34" charset="0"/>
                <a:cs typeface="Poppins Medium"/>
              </a:rPr>
              <a:t> are the statements or questions in the survey (e.g. I enjoy doing my work / tasks.) </a:t>
            </a:r>
          </a:p>
          <a:p>
            <a:pPr>
              <a:lnSpc>
                <a:spcPct val="150000"/>
              </a:lnSpc>
              <a:defRPr/>
            </a:pPr>
            <a:r>
              <a:rPr lang="en-US" sz="1050" i="1" dirty="0">
                <a:solidFill>
                  <a:srgbClr val="192743"/>
                </a:solidFill>
                <a:latin typeface="Century Gothic" panose="020B0502020202020204" pitchFamily="34" charset="0"/>
                <a:ea typeface="Open Sans Light" panose="020B0306030504020204" pitchFamily="34" charset="0"/>
                <a:cs typeface="Poppins Medium"/>
              </a:rPr>
              <a:t>Themes</a:t>
            </a:r>
            <a:r>
              <a:rPr lang="en-US" sz="1050" dirty="0">
                <a:solidFill>
                  <a:srgbClr val="192743"/>
                </a:solidFill>
                <a:latin typeface="Century Gothic" panose="020B0502020202020204" pitchFamily="34" charset="0"/>
                <a:ea typeface="Open Sans Light" panose="020B0306030504020204" pitchFamily="34" charset="0"/>
                <a:cs typeface="Poppins Medium"/>
              </a:rPr>
              <a:t> (in </a:t>
            </a:r>
            <a:r>
              <a:rPr lang="en-US" sz="1050">
                <a:solidFill>
                  <a:srgbClr val="192743"/>
                </a:solidFill>
                <a:latin typeface="Century Gothic" panose="020B0502020202020204" pitchFamily="34" charset="0"/>
                <a:ea typeface="Open Sans Light" panose="020B0306030504020204" pitchFamily="34" charset="0"/>
                <a:cs typeface="Poppins Medium"/>
              </a:rPr>
              <a:t>the survey results </a:t>
            </a:r>
            <a:r>
              <a:rPr lang="en-US" sz="1050" dirty="0">
                <a:solidFill>
                  <a:srgbClr val="192743"/>
                </a:solidFill>
                <a:latin typeface="Century Gothic" panose="020B0502020202020204" pitchFamily="34" charset="0"/>
                <a:ea typeface="Open Sans Light" panose="020B0306030504020204" pitchFamily="34" charset="0"/>
                <a:cs typeface="Poppins Medium"/>
              </a:rPr>
              <a:t>data file referred to as </a:t>
            </a:r>
            <a:r>
              <a:rPr lang="en-US" sz="1050" i="1" dirty="0">
                <a:solidFill>
                  <a:srgbClr val="192743"/>
                </a:solidFill>
                <a:latin typeface="Century Gothic" panose="020B0502020202020204" pitchFamily="34" charset="0"/>
                <a:ea typeface="Open Sans Light" panose="020B0306030504020204" pitchFamily="34" charset="0"/>
                <a:cs typeface="Poppins Medium"/>
              </a:rPr>
              <a:t>Modules</a:t>
            </a:r>
            <a:r>
              <a:rPr lang="en-US" sz="1050" dirty="0">
                <a:solidFill>
                  <a:srgbClr val="192743"/>
                </a:solidFill>
                <a:latin typeface="Century Gothic" panose="020B0502020202020204" pitchFamily="34" charset="0"/>
                <a:ea typeface="Open Sans Light" panose="020B0306030504020204" pitchFamily="34" charset="0"/>
                <a:cs typeface="Poppins Medium"/>
              </a:rPr>
              <a:t>) are relevant HR Topics that consist of one or multiple items. Themes are calculated as the average of underlying ordinal items on the 5-point-Likert scale.</a:t>
            </a:r>
          </a:p>
          <a:p>
            <a:pPr>
              <a:lnSpc>
                <a:spcPct val="150000"/>
              </a:lnSpc>
              <a:defRPr/>
            </a:pPr>
            <a:endParaRPr lang="en-US" sz="1050" dirty="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050" b="1">
                <a:solidFill>
                  <a:srgbClr val="192743"/>
                </a:solidFill>
                <a:latin typeface="Century Gothic" panose="020B0502020202020204" pitchFamily="34" charset="0"/>
                <a:ea typeface="Open Sans Light" panose="020B0306030504020204" pitchFamily="34" charset="0"/>
                <a:cs typeface="Poppins Medium"/>
              </a:rPr>
              <a:t>Engagement theme </a:t>
            </a:r>
            <a:r>
              <a:rPr lang="en-US" sz="1050" b="1" dirty="0">
                <a:solidFill>
                  <a:srgbClr val="192743"/>
                </a:solidFill>
                <a:latin typeface="Century Gothic" panose="020B0502020202020204" pitchFamily="34" charset="0"/>
                <a:ea typeface="Open Sans Light" panose="020B0306030504020204" pitchFamily="34" charset="0"/>
                <a:cs typeface="Poppins Medium"/>
              </a:rPr>
              <a:t>items:</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enjoy doing my work / tasks</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Doing my work gives me energy</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am proud to work at my organization</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feel that I fit in at my organization</a:t>
            </a:r>
          </a:p>
          <a:p>
            <a:pPr>
              <a:lnSpc>
                <a:spcPct val="150000"/>
              </a:lnSpc>
              <a:defRPr/>
            </a:pPr>
            <a:endParaRPr lang="nl-NL" b="1" dirty="0">
              <a:solidFill>
                <a:srgbClr val="192743"/>
              </a:solidFill>
              <a:latin typeface="Century Gothic" panose="020B0502020202020204" pitchFamily="34" charset="0"/>
              <a:ea typeface="Open Sans Light" panose="020B0306030504020204" pitchFamily="34" charset="0"/>
              <a:cs typeface="Poppins Medium"/>
            </a:endParaRPr>
          </a:p>
        </p:txBody>
      </p:sp>
      <p:sp>
        <p:nvSpPr>
          <p:cNvPr id="8" name="Rectangle 7">
            <a:extLst>
              <a:ext uri="{FF2B5EF4-FFF2-40B4-BE49-F238E27FC236}">
                <a16:creationId xmlns:a16="http://schemas.microsoft.com/office/drawing/2014/main" id="{701E2D76-1141-5BA6-75A4-6727D13F5D44}"/>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endParaRPr lang="en-US" sz="1100" dirty="0">
              <a:solidFill>
                <a:schemeClr val="tx1"/>
              </a:solidFill>
              <a:latin typeface="Century Gothic"/>
              <a:ea typeface="Open Sans Light"/>
              <a:cs typeface="Poppins Medium"/>
            </a:endParaRPr>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3141625"/>
            <a:ext cx="4144492" cy="369332"/>
          </a:xfrm>
          <a:prstGeom prst="rect">
            <a:avLst/>
          </a:prstGeom>
          <a:noFill/>
        </p:spPr>
        <p:txBody>
          <a:bodyPr wrap="square">
            <a:spAutoFit/>
          </a:bodyPr>
          <a:lstStyle/>
          <a:p>
            <a:r>
              <a:rPr lang="en-US" b="1" dirty="0">
                <a:solidFill>
                  <a:schemeClr val="bg1"/>
                </a:solidFill>
              </a:rPr>
              <a:t>Product vision</a:t>
            </a:r>
          </a:p>
        </p:txBody>
      </p:sp>
      <p:sp>
        <p:nvSpPr>
          <p:cNvPr id="4" name="TextBox 3">
            <a:extLst>
              <a:ext uri="{FF2B5EF4-FFF2-40B4-BE49-F238E27FC236}">
                <a16:creationId xmlns:a16="http://schemas.microsoft.com/office/drawing/2014/main" id="{0DE5D460-0CFE-26C3-4499-126414AE5F1A}"/>
              </a:ext>
            </a:extLst>
          </p:cNvPr>
          <p:cNvSpPr txBox="1"/>
          <p:nvPr/>
        </p:nvSpPr>
        <p:spPr>
          <a:xfrm>
            <a:off x="7873694" y="3431582"/>
            <a:ext cx="4144492" cy="2709909"/>
          </a:xfrm>
          <a:prstGeom prst="rect">
            <a:avLst/>
          </a:prstGeom>
          <a:noFill/>
        </p:spPr>
        <p:txBody>
          <a:bodyPr wrap="square">
            <a:spAutoFit/>
          </a:bodyPr>
          <a:lstStyle/>
          <a:p>
            <a:pPr>
              <a:lnSpc>
                <a:spcPct val="150000"/>
              </a:lnSpc>
              <a:defRPr/>
            </a:pPr>
            <a:r>
              <a:rPr lang="en-US" sz="1000" b="1" dirty="0">
                <a:solidFill>
                  <a:schemeClr val="tx1"/>
                </a:solidFill>
                <a:latin typeface="Century Gothic"/>
                <a:ea typeface="Open Sans Light"/>
                <a:cs typeface="Poppins Medium"/>
              </a:rPr>
              <a:t>Effectory is on a mission:</a:t>
            </a:r>
            <a:r>
              <a:rPr lang="en-US" sz="1000" dirty="0">
                <a:solidFill>
                  <a:schemeClr val="tx1"/>
                </a:solidFill>
                <a:ea typeface="+mn-lt"/>
                <a:cs typeface="+mn-lt"/>
              </a:rPr>
              <a:t> create a better, happier and more productive work environment for everyone, world-wide with valuable interactions throughout the listening cycle, enabling leaders, teams and employees to listen, to learn and to act.</a:t>
            </a:r>
          </a:p>
          <a:p>
            <a:pPr>
              <a:lnSpc>
                <a:spcPct val="150000"/>
              </a:lnSpc>
              <a:defRPr/>
            </a:pPr>
            <a:endParaRPr lang="en-US" sz="1000" dirty="0">
              <a:latin typeface="Century Gothic"/>
              <a:ea typeface="+mn-lt"/>
              <a:cs typeface="+mn-lt"/>
            </a:endParaRPr>
          </a:p>
          <a:p>
            <a:pPr>
              <a:lnSpc>
                <a:spcPct val="150000"/>
              </a:lnSpc>
              <a:defRPr/>
            </a:pPr>
            <a:r>
              <a:rPr lang="en-US" b="1" dirty="0">
                <a:solidFill>
                  <a:schemeClr val="bg1"/>
                </a:solidFill>
                <a:latin typeface="Century Gothic"/>
                <a:ea typeface="+mn-lt"/>
                <a:cs typeface="+mn-lt"/>
              </a:rPr>
              <a:t>3 pillars of our platform</a:t>
            </a:r>
            <a:endParaRPr lang="en-US" dirty="0">
              <a:latin typeface="Century Gothic"/>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a:ea typeface="+mn-lt"/>
                <a:cs typeface="+mn-lt"/>
              </a:rPr>
              <a:t>Listen.</a:t>
            </a:r>
            <a:r>
              <a:rPr lang="en-US" sz="1000" dirty="0">
                <a:solidFill>
                  <a:schemeClr val="tx1"/>
                </a:solidFill>
                <a:latin typeface="Century Gothic"/>
                <a:ea typeface="+mn-lt"/>
                <a:cs typeface="+mn-lt"/>
              </a:rPr>
              <a:t> </a:t>
            </a:r>
            <a:r>
              <a:rPr lang="en-US" sz="1000" dirty="0">
                <a:latin typeface="Century Gothic" panose="020F0302020204030204"/>
              </a:rPr>
              <a:t>All coordinators can listen quickly, easily and flexibly.</a:t>
            </a:r>
            <a:endParaRPr lang="en-US" sz="1000" dirty="0">
              <a:solidFill>
                <a:schemeClr val="tx1"/>
              </a:solidFill>
              <a:latin typeface="Century Gothic"/>
              <a:ea typeface="Open Sans Light"/>
              <a:cs typeface="Poppins Medium"/>
            </a:endParaRPr>
          </a:p>
          <a:p>
            <a:pPr>
              <a:lnSpc>
                <a:spcPct val="150000"/>
              </a:lnSpc>
              <a:defRPr/>
            </a:pPr>
            <a:r>
              <a:rPr lang="en-US" sz="1000" b="1" dirty="0">
                <a:latin typeface="Century Gothic"/>
                <a:ea typeface="Open Sans Light"/>
                <a:cs typeface="Poppins Medium"/>
              </a:rPr>
              <a:t>Learn.</a:t>
            </a:r>
            <a:r>
              <a:rPr lang="en-US" sz="1000" dirty="0">
                <a:latin typeface="Century Gothic"/>
                <a:ea typeface="Open Sans Light"/>
                <a:cs typeface="Poppins Medium"/>
              </a:rPr>
              <a:t> </a:t>
            </a:r>
            <a:r>
              <a:rPr lang="en-US" sz="1000" dirty="0">
                <a:latin typeface="Century Gothic" panose="020F0302020204030204"/>
              </a:rPr>
              <a:t>Dynamic insights that are relevant and actionable.</a:t>
            </a: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r>
              <a:rPr lang="en-US" sz="1000" b="1" dirty="0">
                <a:latin typeface="Century Gothic" panose="020F0302020204030204"/>
              </a:rPr>
              <a:t>Lead.</a:t>
            </a:r>
            <a:r>
              <a:rPr lang="en-US" sz="1000" dirty="0">
                <a:latin typeface="Century Gothic" panose="020F0302020204030204"/>
              </a:rPr>
              <a:t> Inspiration to act and to improve on all levels.</a:t>
            </a: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r>
              <a:rPr lang="en-US" sz="1000" dirty="0">
                <a:solidFill>
                  <a:schemeClr val="tx1"/>
                </a:solidFill>
                <a:latin typeface="Century Gothic"/>
                <a:ea typeface="Open Sans Light"/>
                <a:cs typeface="Poppins Medium"/>
              </a:rPr>
              <a:t> </a:t>
            </a:r>
          </a:p>
        </p:txBody>
      </p:sp>
      <p:pic>
        <p:nvPicPr>
          <p:cNvPr id="9" name="Picture 8">
            <a:extLst>
              <a:ext uri="{FF2B5EF4-FFF2-40B4-BE49-F238E27FC236}">
                <a16:creationId xmlns:a16="http://schemas.microsoft.com/office/drawing/2014/main" id="{D2B22A2B-AC42-F5E4-48FE-1C2964999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1682" y="6189542"/>
            <a:ext cx="2928514" cy="279967"/>
          </a:xfrm>
          <a:prstGeom prst="rect">
            <a:avLst/>
          </a:prstGeom>
        </p:spPr>
      </p:pic>
      <p:sp>
        <p:nvSpPr>
          <p:cNvPr id="6" name="TextBox 5">
            <a:extLst>
              <a:ext uri="{FF2B5EF4-FFF2-40B4-BE49-F238E27FC236}">
                <a16:creationId xmlns:a16="http://schemas.microsoft.com/office/drawing/2014/main" id="{A7F0E912-F3BB-B213-4C5C-A308B5C0C0BE}"/>
              </a:ext>
            </a:extLst>
          </p:cNvPr>
          <p:cNvSpPr txBox="1"/>
          <p:nvPr/>
        </p:nvSpPr>
        <p:spPr>
          <a:xfrm>
            <a:off x="7850400" y="1014228"/>
            <a:ext cx="4191225" cy="1477328"/>
          </a:xfrm>
          <a:prstGeom prst="rect">
            <a:avLst/>
          </a:prstGeom>
          <a:noFill/>
        </p:spPr>
        <p:txBody>
          <a:bodyPr wrap="square" lIns="91440" tIns="45720" rIns="91440" bIns="45720" rtlCol="0" anchor="t">
            <a:spAutoFit/>
          </a:bodyPr>
          <a:lstStyle/>
          <a:p>
            <a:r>
              <a:rPr lang="en-US" sz="900" b="1">
                <a:solidFill>
                  <a:srgbClr val="192743"/>
                </a:solidFill>
                <a:ea typeface="+mn-lt"/>
                <a:cs typeface="+mn-lt"/>
              </a:rPr>
              <a:t>Day before the  case</a:t>
            </a:r>
            <a:br>
              <a:rPr lang="en-US" sz="900"/>
            </a:br>
            <a:r>
              <a:rPr lang="en-US" sz="900">
                <a:solidFill>
                  <a:srgbClr val="192743"/>
                </a:solidFill>
              </a:rPr>
              <a:t>n.a.       | You receive the briefing from Effectory</a:t>
            </a:r>
          </a:p>
          <a:p>
            <a:r>
              <a:rPr lang="en-US" sz="900">
                <a:solidFill>
                  <a:srgbClr val="192743"/>
                </a:solidFill>
              </a:rPr>
              <a:t>n.a.       | You read up on the case and prepare solution</a:t>
            </a:r>
          </a:p>
          <a:p>
            <a:br>
              <a:rPr lang="en-US" sz="900"/>
            </a:br>
            <a:r>
              <a:rPr lang="en-US" sz="900" b="1" dirty="0">
                <a:solidFill>
                  <a:srgbClr val="192743"/>
                </a:solidFill>
              </a:rPr>
              <a:t>Day of case </a:t>
            </a:r>
          </a:p>
          <a:p>
            <a:r>
              <a:rPr lang="en-US" sz="900" dirty="0">
                <a:solidFill>
                  <a:srgbClr val="192743"/>
                </a:solidFill>
              </a:rPr>
              <a:t>10 mins | You get to prepare the room </a:t>
            </a:r>
          </a:p>
          <a:p>
            <a:r>
              <a:rPr lang="en-US" sz="900" dirty="0">
                <a:solidFill>
                  <a:srgbClr val="192743"/>
                </a:solidFill>
              </a:rPr>
              <a:t>40 mins | You present your solutions + we ask questions</a:t>
            </a:r>
            <a:endParaRPr lang="en-US" dirty="0"/>
          </a:p>
          <a:p>
            <a:r>
              <a:rPr lang="en-US" sz="900" dirty="0">
                <a:solidFill>
                  <a:srgbClr val="192743"/>
                </a:solidFill>
              </a:rPr>
              <a:t>25 mins | We discuss possible solutions to the discussion questions </a:t>
            </a:r>
          </a:p>
          <a:p>
            <a:r>
              <a:rPr lang="en-US" sz="900" dirty="0">
                <a:solidFill>
                  <a:srgbClr val="192743"/>
                </a:solidFill>
              </a:rPr>
              <a:t>5 mins   | We give each other feedback</a:t>
            </a:r>
          </a:p>
          <a:p>
            <a:endParaRPr lang="en-US" sz="900" dirty="0">
              <a:solidFill>
                <a:schemeClr val="tx2"/>
              </a:solidFill>
            </a:endParaRPr>
          </a:p>
        </p:txBody>
      </p:sp>
      <p:sp>
        <p:nvSpPr>
          <p:cNvPr id="12" name="TextBox 11">
            <a:extLst>
              <a:ext uri="{FF2B5EF4-FFF2-40B4-BE49-F238E27FC236}">
                <a16:creationId xmlns:a16="http://schemas.microsoft.com/office/drawing/2014/main" id="{F72604C1-6933-D622-0346-DFCD05083AA8}"/>
              </a:ext>
            </a:extLst>
          </p:cNvPr>
          <p:cNvSpPr txBox="1"/>
          <p:nvPr/>
        </p:nvSpPr>
        <p:spPr>
          <a:xfrm>
            <a:off x="7850400" y="583914"/>
            <a:ext cx="4144492" cy="369332"/>
          </a:xfrm>
          <a:prstGeom prst="rect">
            <a:avLst/>
          </a:prstGeom>
          <a:noFill/>
        </p:spPr>
        <p:txBody>
          <a:bodyPr wrap="square" lIns="91440" tIns="45720" rIns="91440" bIns="45720" anchor="t">
            <a:spAutoFit/>
          </a:bodyPr>
          <a:lstStyle/>
          <a:p>
            <a:r>
              <a:rPr lang="en-US" b="1" dirty="0">
                <a:solidFill>
                  <a:schemeClr val="bg1"/>
                </a:solidFill>
              </a:rPr>
              <a:t>Timeline </a:t>
            </a:r>
            <a:endParaRPr lang="en-US" dirty="0">
              <a:solidFill>
                <a:schemeClr val="bg1"/>
              </a:solidFill>
            </a:endParaRPr>
          </a:p>
        </p:txBody>
      </p:sp>
    </p:spTree>
    <p:extLst>
      <p:ext uri="{BB962C8B-B14F-4D97-AF65-F5344CB8AC3E}">
        <p14:creationId xmlns:p14="http://schemas.microsoft.com/office/powerpoint/2010/main" val="45455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dirty="0"/>
              <a:t>Tasks</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2" y="1394523"/>
            <a:ext cx="6094948" cy="4633513"/>
          </a:xfrm>
          <a:prstGeom prst="rect">
            <a:avLst/>
          </a:prstGeom>
          <a:noFill/>
        </p:spPr>
        <p:txBody>
          <a:bodyPr wrap="square">
            <a:spAutoFit/>
          </a:bodyPr>
          <a:lstStyle/>
          <a:p>
            <a:pPr>
              <a:lnSpc>
                <a:spcPct val="150000"/>
              </a:lnSpc>
              <a:defRPr/>
            </a:pPr>
            <a:r>
              <a:rPr lang="nl-NL" b="1" dirty="0" err="1">
                <a:solidFill>
                  <a:srgbClr val="192743"/>
                </a:solidFill>
                <a:latin typeface="Century Gothic"/>
                <a:ea typeface="Open Sans Light"/>
                <a:cs typeface="Poppins Medium"/>
              </a:rPr>
              <a:t>What</a:t>
            </a:r>
            <a:r>
              <a:rPr lang="nl-NL" b="1">
                <a:solidFill>
                  <a:srgbClr val="192743"/>
                </a:solidFill>
                <a:latin typeface="Century Gothic"/>
                <a:ea typeface="Open Sans Light"/>
                <a:cs typeface="Poppins Medium"/>
              </a:rPr>
              <a:t> is expected of you</a:t>
            </a:r>
          </a:p>
          <a:p>
            <a:endParaRPr lang="en-US" sz="1000" i="1" u="sng"/>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With Python/Jupyter Notebook solve this case.</a:t>
            </a:r>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On the day before the case you are provided with a </a:t>
            </a:r>
            <a:r>
              <a:rPr lang="en-US" sz="1000" i="1">
                <a:latin typeface="+mj-lt"/>
                <a:ea typeface="Calibri" panose="020F0502020204030204" pitchFamily="34" charset="0"/>
                <a:cs typeface="Times New Roman" panose="02020603050405020304" pitchFamily="18" charset="0"/>
              </a:rPr>
              <a:t>survey results</a:t>
            </a:r>
            <a:r>
              <a:rPr lang="en-US" sz="1000" i="1">
                <a:effectLst/>
                <a:latin typeface="+mj-lt"/>
                <a:ea typeface="Calibri" panose="020F0502020204030204" pitchFamily="34" charset="0"/>
                <a:cs typeface="Times New Roman" panose="02020603050405020304" pitchFamily="18" charset="0"/>
              </a:rPr>
              <a:t> data file</a:t>
            </a:r>
            <a:r>
              <a:rPr lang="en-US" sz="1000">
                <a:effectLst/>
                <a:latin typeface="+mj-lt"/>
                <a:ea typeface="Calibri" panose="020F0502020204030204" pitchFamily="34" charset="0"/>
                <a:cs typeface="Times New Roman" panose="02020603050405020304" pitchFamily="18" charset="0"/>
              </a:rPr>
              <a:t> from which you have to prepare a small report for a client to answer their questions. You are expected present the report on the scheduled appointment to discuss the case. The questions below are the ones that you should have solutions for in your notebook. The questions on the right (Discussion questions) we can discuss in person on the day of the case.</a:t>
            </a:r>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Based on a sample of client data:</a:t>
            </a:r>
          </a:p>
          <a:p>
            <a:pPr marL="342900" lvl="0" indent="-342900">
              <a:lnSpc>
                <a:spcPct val="150000"/>
              </a:lnSpc>
              <a:buFont typeface="+mj-lt"/>
              <a:buAutoNum type="arabicPeriod"/>
            </a:pPr>
            <a:r>
              <a:rPr lang="en-US" sz="1000">
                <a:effectLst/>
                <a:latin typeface="+mj-lt"/>
                <a:ea typeface="Calibri" panose="020F0502020204030204" pitchFamily="34" charset="0"/>
                <a:cs typeface="Times New Roman" panose="02020603050405020304" pitchFamily="18" charset="0"/>
              </a:rPr>
              <a:t>What would be your approach to see how The Organization is performing on this survey?</a:t>
            </a:r>
          </a:p>
          <a:p>
            <a:pPr marL="342900" lvl="0" indent="-342900">
              <a:lnSpc>
                <a:spcPct val="150000"/>
              </a:lnSpc>
              <a:buFont typeface="+mj-lt"/>
              <a:buAutoNum type="arabicPeriod"/>
            </a:pPr>
            <a:r>
              <a:rPr lang="en-US" sz="1000">
                <a:effectLst/>
                <a:latin typeface="+mj-lt"/>
                <a:ea typeface="Calibri" panose="020F0502020204030204" pitchFamily="34" charset="0"/>
                <a:cs typeface="Times New Roman" panose="02020603050405020304" pitchFamily="18" charset="0"/>
              </a:rPr>
              <a:t>Managers of The Organization are interested in suggestions how they can improve in their specific problem areas.</a:t>
            </a:r>
          </a:p>
          <a:p>
            <a:pPr marL="342900" lvl="0" indent="-342900">
              <a:lnSpc>
                <a:spcPct val="150000"/>
              </a:lnSpc>
              <a:buFont typeface="+mj-lt"/>
              <a:buAutoNum type="arabicPeriod"/>
            </a:pPr>
            <a:r>
              <a:rPr lang="en-US" sz="1000">
                <a:effectLst/>
                <a:latin typeface="+mj-lt"/>
                <a:ea typeface="Calibri" panose="020F0502020204030204" pitchFamily="34" charset="0"/>
                <a:cs typeface="Times New Roman" panose="02020603050405020304" pitchFamily="18" charset="0"/>
              </a:rPr>
              <a:t>The client The Organization is interested in what factors contribute to increased intention to leave The Organization (QuestionId: 3250780; item: “I have taken serious action to look for another job over the past three months, or plan to do so in the next three months”)</a:t>
            </a:r>
          </a:p>
          <a:p>
            <a:pPr marL="342900" lvl="0" indent="-342900">
              <a:lnSpc>
                <a:spcPct val="150000"/>
              </a:lnSpc>
              <a:buFont typeface="+mj-lt"/>
              <a:buAutoNum type="arabicPeriod"/>
            </a:pPr>
            <a:r>
              <a:rPr lang="en-US" sz="1000">
                <a:effectLst/>
                <a:latin typeface="+mj-lt"/>
                <a:ea typeface="Calibri" panose="020F0502020204030204" pitchFamily="34" charset="0"/>
                <a:cs typeface="Times New Roman" panose="02020603050405020304" pitchFamily="18" charset="0"/>
              </a:rPr>
              <a:t>Managers of The Organization would like to know what margin do you see in the data for them to improve their theme scores for the next survey.</a:t>
            </a:r>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 </a:t>
            </a:r>
            <a:endParaRPr lang="en-US" sz="1100"/>
          </a:p>
        </p:txBody>
      </p:sp>
      <p:sp>
        <p:nvSpPr>
          <p:cNvPr id="8" name="Rectangle 7">
            <a:extLst>
              <a:ext uri="{FF2B5EF4-FFF2-40B4-BE49-F238E27FC236}">
                <a16:creationId xmlns:a16="http://schemas.microsoft.com/office/drawing/2014/main" id="{701E2D76-1141-5BA6-75A4-6727D13F5D44}"/>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1394523"/>
            <a:ext cx="4144492" cy="3245760"/>
          </a:xfrm>
          <a:prstGeom prst="rect">
            <a:avLst/>
          </a:prstGeom>
          <a:noFill/>
        </p:spPr>
        <p:txBody>
          <a:bodyPr wrap="square" lIns="91440" tIns="45720" rIns="91440" bIns="45720" anchor="t">
            <a:spAutoFit/>
          </a:bodyPr>
          <a:lstStyle/>
          <a:p>
            <a:pPr>
              <a:lnSpc>
                <a:spcPct val="150000"/>
              </a:lnSpc>
              <a:spcAft>
                <a:spcPts val="800"/>
              </a:spcAft>
            </a:pPr>
            <a:r>
              <a:rPr lang="nl-NL" b="1">
                <a:solidFill>
                  <a:srgbClr val="FEFDFA"/>
                </a:solidFill>
                <a:effectLst/>
                <a:latin typeface="+mj-lt"/>
                <a:ea typeface="Calibri" panose="020F0502020204030204" pitchFamily="34" charset="0"/>
                <a:cs typeface="Times New Roman" panose="02020603050405020304" pitchFamily="18" charset="0"/>
              </a:rPr>
              <a:t>Discussion questions:</a:t>
            </a:r>
            <a:endParaRPr lang="en-US" b="1">
              <a:solidFill>
                <a:srgbClr val="FEFDFA"/>
              </a:solidFill>
              <a:effectLst/>
              <a:latin typeface="+mj-lt"/>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050">
                <a:effectLst/>
                <a:latin typeface="+mj-lt"/>
                <a:ea typeface="Calibri" panose="020F0502020204030204" pitchFamily="34" charset="0"/>
                <a:cs typeface="Times New Roman" panose="02020603050405020304" pitchFamily="18" charset="0"/>
              </a:rPr>
              <a:t>Managers of The Organization would like to see summaries of the text answers of their employees to provide (these are not included in the </a:t>
            </a:r>
            <a:r>
              <a:rPr lang="en-US" sz="1050">
                <a:latin typeface="+mj-lt"/>
                <a:ea typeface="Calibri" panose="020F0502020204030204" pitchFamily="34" charset="0"/>
                <a:cs typeface="Times New Roman" panose="02020603050405020304" pitchFamily="18" charset="0"/>
              </a:rPr>
              <a:t>survey results data</a:t>
            </a:r>
            <a:r>
              <a:rPr lang="en-US" sz="1050">
                <a:effectLst/>
                <a:latin typeface="+mj-lt"/>
                <a:ea typeface="Calibri" panose="020F0502020204030204" pitchFamily="34" charset="0"/>
                <a:cs typeface="Times New Roman" panose="02020603050405020304" pitchFamily="18" charset="0"/>
              </a:rPr>
              <a:t> file you received).</a:t>
            </a:r>
          </a:p>
          <a:p>
            <a:pPr marL="342900" lvl="0" indent="-342900">
              <a:lnSpc>
                <a:spcPct val="150000"/>
              </a:lnSpc>
              <a:buFont typeface="+mj-lt"/>
              <a:buAutoNum type="arabicPeriod"/>
            </a:pPr>
            <a:r>
              <a:rPr lang="en-US" sz="1050">
                <a:effectLst/>
                <a:latin typeface="+mj-lt"/>
                <a:ea typeface="Calibri" panose="020F0502020204030204" pitchFamily="34" charset="0"/>
                <a:cs typeface="Times New Roman" panose="02020603050405020304" pitchFamily="18" charset="0"/>
              </a:rPr>
              <a:t>Based on the discovered areas for improvement of this survey, managers of the Organization would like to have recommendations for a deep dive into the topics for their next survey.</a:t>
            </a:r>
          </a:p>
          <a:p>
            <a:pPr marL="342900" lvl="0" indent="-342900">
              <a:lnSpc>
                <a:spcPct val="150000"/>
              </a:lnSpc>
              <a:spcAft>
                <a:spcPts val="800"/>
              </a:spcAft>
              <a:buFont typeface="+mj-lt"/>
              <a:buAutoNum type="arabicPeriod"/>
            </a:pPr>
            <a:r>
              <a:rPr lang="en-US" sz="1050">
                <a:effectLst/>
                <a:latin typeface="+mj-lt"/>
                <a:ea typeface="Calibri" panose="020F0502020204030204" pitchFamily="34" charset="0"/>
                <a:cs typeface="Times New Roman" panose="02020603050405020304" pitchFamily="18" charset="0"/>
              </a:rPr>
              <a:t>Effectory is getting similar requests from clients quite frequently. How would you enable all of these extra features on the results of the survey for all of our clients?</a:t>
            </a:r>
          </a:p>
        </p:txBody>
      </p:sp>
    </p:spTree>
    <p:extLst>
      <p:ext uri="{BB962C8B-B14F-4D97-AF65-F5344CB8AC3E}">
        <p14:creationId xmlns:p14="http://schemas.microsoft.com/office/powerpoint/2010/main" val="32892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35922"/>
      </p:ext>
    </p:extLst>
  </p:cSld>
  <p:clrMapOvr>
    <a:masterClrMapping/>
  </p:clrMapOvr>
</p:sld>
</file>

<file path=ppt/theme/theme1.xml><?xml version="1.0" encoding="utf-8"?>
<a:theme xmlns:a="http://schemas.openxmlformats.org/drawingml/2006/main" name="Office Theme">
  <a:themeElements>
    <a:clrScheme name="Effectory">
      <a:dk1>
        <a:srgbClr val="192743"/>
      </a:dk1>
      <a:lt1>
        <a:srgbClr val="FFFFFF"/>
      </a:lt1>
      <a:dk2>
        <a:srgbClr val="30B3AF"/>
      </a:dk2>
      <a:lt2>
        <a:srgbClr val="FFCF2E"/>
      </a:lt2>
      <a:accent1>
        <a:srgbClr val="EDEDED"/>
      </a:accent1>
      <a:accent2>
        <a:srgbClr val="B3DCD8"/>
      </a:accent2>
      <a:accent3>
        <a:srgbClr val="30B3AF"/>
      </a:accent3>
      <a:accent4>
        <a:srgbClr val="065D66"/>
      </a:accent4>
      <a:accent5>
        <a:srgbClr val="192743"/>
      </a:accent5>
      <a:accent6>
        <a:srgbClr val="FFFFFF"/>
      </a:accent6>
      <a:hlink>
        <a:srgbClr val="192743"/>
      </a:hlink>
      <a:folHlink>
        <a:srgbClr val="19274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ffectory_master (16x9) 2018_4.potx" id="{4859FC2D-993E-4832-B9B8-E54BB18CB578}" vid="{55F00C75-B073-43E4-BA68-5BEC15BC8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20A90A24610848AEEAE2F8CD47FA91" ma:contentTypeVersion="19" ma:contentTypeDescription="Create a new document." ma:contentTypeScope="" ma:versionID="dab40cc96cc567f297896e8e37b8adb3">
  <xsd:schema xmlns:xsd="http://www.w3.org/2001/XMLSchema" xmlns:xs="http://www.w3.org/2001/XMLSchema" xmlns:p="http://schemas.microsoft.com/office/2006/metadata/properties" xmlns:ns1="http://schemas.microsoft.com/sharepoint/v3" xmlns:ns2="4288ad3f-a146-471b-a9ac-b245f9eebc3a" xmlns:ns3="01edf75c-d75d-4b03-809c-e03782485d8f" targetNamespace="http://schemas.microsoft.com/office/2006/metadata/properties" ma:root="true" ma:fieldsID="0748a0a6aada822d13abad2bd498e451" ns1:_="" ns2:_="" ns3:_="">
    <xsd:import namespace="http://schemas.microsoft.com/sharepoint/v3"/>
    <xsd:import namespace="4288ad3f-a146-471b-a9ac-b245f9eebc3a"/>
    <xsd:import namespace="01edf75c-d75d-4b03-809c-e03782485d8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88ad3f-a146-471b-a9ac-b245f9eebc3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5f4ee5ff-16f6-453d-891a-140407ad03b8}" ma:internalName="TaxCatchAll" ma:showField="CatchAllData" ma:web="4288ad3f-a146-471b-a9ac-b245f9eebc3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df75c-d75d-4b03-809c-e03782485d8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cf43a73-d76f-4744-802e-d553ba3614a8"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1edf75c-d75d-4b03-809c-e03782485d8f">
      <Terms xmlns="http://schemas.microsoft.com/office/infopath/2007/PartnerControls"/>
    </lcf76f155ced4ddcb4097134ff3c332f>
    <TaxCatchAll xmlns="4288ad3f-a146-471b-a9ac-b245f9eebc3a" xsi:nil="true"/>
  </documentManagement>
</p:properties>
</file>

<file path=customXml/itemProps1.xml><?xml version="1.0" encoding="utf-8"?>
<ds:datastoreItem xmlns:ds="http://schemas.openxmlformats.org/officeDocument/2006/customXml" ds:itemID="{1A274B3C-1FEE-42AB-A386-CBF90B5AD9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88ad3f-a146-471b-a9ac-b245f9eebc3a"/>
    <ds:schemaRef ds:uri="01edf75c-d75d-4b03-809c-e03782485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24892C-DE71-4591-BA90-D81858F9526C}">
  <ds:schemaRefs>
    <ds:schemaRef ds:uri="http://schemas.microsoft.com/sharepoint/v3/contenttype/forms"/>
  </ds:schemaRefs>
</ds:datastoreItem>
</file>

<file path=customXml/itemProps3.xml><?xml version="1.0" encoding="utf-8"?>
<ds:datastoreItem xmlns:ds="http://schemas.openxmlformats.org/officeDocument/2006/customXml" ds:itemID="{49D510B8-9C8F-4587-97D1-0D231C65BF0A}">
  <ds:schemaRefs>
    <ds:schemaRef ds:uri="3f2d3da5-b56a-475f-9352-0ef62559252e"/>
    <ds:schemaRef ds:uri="a5518822-07d6-4741-b9a6-88e6aef166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01edf75c-d75d-4b03-809c-e03782485d8f"/>
    <ds:schemaRef ds:uri="4288ad3f-a146-471b-a9ac-b245f9eebc3a"/>
  </ds:schemaRefs>
</ds:datastoreItem>
</file>

<file path=docMetadata/LabelInfo.xml><?xml version="1.0" encoding="utf-8"?>
<clbl:labelList xmlns:clbl="http://schemas.microsoft.com/office/2020/mipLabelMetadata">
  <clbl:label id="{b460a816-67c7-40fa-b867-381aebecaa74}" enabled="1" method="Privileged" siteId="{e9792fd7-4044-47e7-a40d-3fba46f1cd09}" removed="0"/>
</clbl:labelList>
</file>

<file path=docProps/app.xml><?xml version="1.0" encoding="utf-8"?>
<Properties xmlns="http://schemas.openxmlformats.org/officeDocument/2006/extended-properties" xmlns:vt="http://schemas.openxmlformats.org/officeDocument/2006/docPropsVTypes">
  <Template>blank</Template>
  <TotalTime>0</TotalTime>
  <Words>644</Words>
  <Application>Microsoft Office PowerPoint</Application>
  <PresentationFormat>Widescreen</PresentationFormat>
  <Paragraphs>50</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Source Sans Pro</vt:lpstr>
      <vt:lpstr>Titillium</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Merel van der Lei  Effectory</dc:creator>
  <cp:lastModifiedBy>Manuela Hristova  Effectory</cp:lastModifiedBy>
  <cp:revision>3</cp:revision>
  <cp:lastPrinted>2020-05-12T07:04:08Z</cp:lastPrinted>
  <dcterms:created xsi:type="dcterms:W3CDTF">2018-11-16T13:09:46Z</dcterms:created>
  <dcterms:modified xsi:type="dcterms:W3CDTF">2022-12-02T15:27:18Z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0x0101001E20A90A24610848AEEAE2F8CD47FA91</vt:lpwstr>
  </property>
  <property fmtid="{D5CDD505-2E9C-101B-9397-08002B2CF9AE}" pid="3" name="Order">
    <vt:r8>100</vt:r8>
  </property>
  <property fmtid="{D5CDD505-2E9C-101B-9397-08002B2CF9AE}" pid="4" name="MSIP_Label_b460a816-67c7-40fa-b867-381aebecaa74_Enabled">
    <vt:lpwstr>true</vt:lpwstr>
  </property>
  <property fmtid="{D5CDD505-2E9C-101B-9397-08002B2CF9AE}" pid="5" name="MSIP_Label_b460a816-67c7-40fa-b867-381aebecaa74_SetDate">
    <vt:lpwstr>2021-10-29T16:13:23Z</vt:lpwstr>
  </property>
  <property fmtid="{D5CDD505-2E9C-101B-9397-08002B2CF9AE}" pid="6" name="MSIP_Label_b460a816-67c7-40fa-b867-381aebecaa74_Method">
    <vt:lpwstr>Privileged</vt:lpwstr>
  </property>
  <property fmtid="{D5CDD505-2E9C-101B-9397-08002B2CF9AE}" pid="7" name="MSIP_Label_b460a816-67c7-40fa-b867-381aebecaa74_Name">
    <vt:lpwstr>Effectory</vt:lpwstr>
  </property>
  <property fmtid="{D5CDD505-2E9C-101B-9397-08002B2CF9AE}" pid="8" name="MSIP_Label_b460a816-67c7-40fa-b867-381aebecaa74_SiteId">
    <vt:lpwstr>e9792fd7-4044-47e7-a40d-3fba46f1cd09</vt:lpwstr>
  </property>
  <property fmtid="{D5CDD505-2E9C-101B-9397-08002B2CF9AE}" pid="9" name="MSIP_Label_b460a816-67c7-40fa-b867-381aebecaa74_ActionId">
    <vt:lpwstr>373f8d22-f731-4a30-bd18-14eb6cf88d8f</vt:lpwstr>
  </property>
  <property fmtid="{D5CDD505-2E9C-101B-9397-08002B2CF9AE}" pid="10" name="MSIP_Label_b460a816-67c7-40fa-b867-381aebecaa74_ContentBits">
    <vt:lpwstr>0</vt:lpwstr>
  </property>
  <property fmtid="{D5CDD505-2E9C-101B-9397-08002B2CF9AE}" pid="11" name="MediaServiceImageTags">
    <vt:lpwstr/>
  </property>
</Properties>
</file>