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9" r:id="rId4"/>
    <p:sldId id="268" r:id="rId5"/>
    <p:sldId id="269" r:id="rId6"/>
    <p:sldId id="260" r:id="rId7"/>
    <p:sldId id="263" r:id="rId8"/>
    <p:sldId id="264" r:id="rId9"/>
    <p:sldId id="265" r:id="rId10"/>
    <p:sldId id="270" r:id="rId11"/>
    <p:sldId id="271" r:id="rId12"/>
    <p:sldId id="266" r:id="rId13"/>
  </p:sldIdLst>
  <p:sldSz cx="9144000" cy="5143500" type="screen16x9"/>
  <p:notesSz cx="6858000" cy="9144000"/>
  <p:embeddedFontLst>
    <p:embeddedFont>
      <p:font typeface="Oswald" panose="020B0604020202020204" charset="0"/>
      <p:regular r:id="rId15"/>
      <p:bold r:id="rId16"/>
    </p:embeddedFont>
    <p:embeddedFont>
      <p:font typeface="Narkisim" panose="020E0502050101010101" pitchFamily="34" charset="-79"/>
      <p:regular r:id="rId17"/>
    </p:embeddedFont>
    <p:embeddedFont>
      <p:font typeface="Lucida Sans Unicode" panose="020B0602030504020204" pitchFamily="34" charset="0"/>
      <p:regular r:id="rId18"/>
    </p:embeddedFont>
    <p:embeddedFont>
      <p:font typeface="Oswald Regular" panose="020B0604020202020204" charset="0"/>
      <p:regular r:id="rId19"/>
      <p:bold r:id="rId20"/>
    </p:embeddedFont>
    <p:embeddedFont>
      <p:font typeface="Zilla Slab Light" panose="020B0604020202020204" charset="0"/>
      <p:bold r:id="rId21"/>
      <p:boldItalic r:id="rId22"/>
    </p:embeddedFont>
    <p:embeddedFont>
      <p:font typeface="Zilla Slab" panose="020B0604020202020204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309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80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4b384163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4b384163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48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618d93f9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618d93f9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8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18d93f9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18d93f9c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013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618d93f9c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618d93f9c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11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618d93f9c_3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618d93f9c_3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198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618d93f9c_3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618d93f9c_3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59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618d93f9c_3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618d93f9c_3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36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6000" y="1110150"/>
            <a:ext cx="8151900" cy="2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7200"/>
              <a:buFont typeface="Oswald Regular"/>
              <a:buNone/>
              <a:defRPr sz="7200">
                <a:solidFill>
                  <a:srgbClr val="9900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08625" y="1570825"/>
            <a:ext cx="2126700" cy="2001900"/>
          </a:xfrm>
          <a:prstGeom prst="rect">
            <a:avLst/>
          </a:prstGeom>
          <a:noFill/>
          <a:ln w="38100" cap="flat" cmpd="sng">
            <a:solidFill>
              <a:srgbClr val="741B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871997"/>
            <a:ext cx="4572000" cy="271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S 2">
  <p:cSld name="TITLE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ctrTitle"/>
          </p:nvPr>
        </p:nvSpPr>
        <p:spPr>
          <a:xfrm flipH="1">
            <a:off x="6440325" y="1215600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 flipH="1">
            <a:off x="1008950" y="2059400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20" name="Google Shape;120;p13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3"/>
          <p:cNvSpPr/>
          <p:nvPr/>
        </p:nvSpPr>
        <p:spPr>
          <a:xfrm>
            <a:off x="7964400" y="1068050"/>
            <a:ext cx="357600" cy="3196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2517907" y="118256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517907" y="26322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3"/>
          </p:nvPr>
        </p:nvSpPr>
        <p:spPr>
          <a:xfrm>
            <a:off x="2080207" y="160313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2080207" y="30528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5"/>
          </p:nvPr>
        </p:nvSpPr>
        <p:spPr>
          <a:xfrm>
            <a:off x="4434607" y="160313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Oswald"/>
              <a:buNone/>
              <a:defRPr sz="1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434607" y="3052850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1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2680657" y="2494028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2671970" y="1384575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7" hasCustomPrompt="1"/>
          </p:nvPr>
        </p:nvSpPr>
        <p:spPr>
          <a:xfrm>
            <a:off x="4872307" y="118256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8" hasCustomPrompt="1"/>
          </p:nvPr>
        </p:nvSpPr>
        <p:spPr>
          <a:xfrm>
            <a:off x="4872307" y="263227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5018587" y="2497433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018587" y="1380497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DFEB"/>
              </a:solidFill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9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3"/>
          <p:cNvSpPr/>
          <p:nvPr/>
        </p:nvSpPr>
        <p:spPr>
          <a:xfrm>
            <a:off x="8871375" y="0"/>
            <a:ext cx="272700" cy="39609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2;p3"/>
          <p:cNvSpPr/>
          <p:nvPr userDrawn="1"/>
        </p:nvSpPr>
        <p:spPr>
          <a:xfrm>
            <a:off x="2680657" y="3724012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  <p:sp>
        <p:nvSpPr>
          <p:cNvPr id="37" name="Google Shape;22;p3"/>
          <p:cNvSpPr/>
          <p:nvPr userDrawn="1"/>
        </p:nvSpPr>
        <p:spPr>
          <a:xfrm>
            <a:off x="5053466" y="3725585"/>
            <a:ext cx="14451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DAC8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4"/>
          <p:cNvSpPr/>
          <p:nvPr/>
        </p:nvSpPr>
        <p:spPr>
          <a:xfrm>
            <a:off x="-6775" y="2037725"/>
            <a:ext cx="6423600" cy="21408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ctrTitle" idx="2"/>
          </p:nvPr>
        </p:nvSpPr>
        <p:spPr>
          <a:xfrm>
            <a:off x="5705500" y="2444592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2504150" y="2353400"/>
            <a:ext cx="2881200" cy="17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DD00FF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572000" y="-5"/>
            <a:ext cx="4572000" cy="3030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556075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3331600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6107125" y="2737425"/>
            <a:ext cx="2481000" cy="20658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894573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57" name="Google Shape;57;p6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6"/>
          <p:cNvSpPr txBox="1">
            <a:spLocks noGrp="1"/>
          </p:cNvSpPr>
          <p:nvPr>
            <p:ph type="subTitle" idx="2"/>
          </p:nvPr>
        </p:nvSpPr>
        <p:spPr>
          <a:xfrm>
            <a:off x="3670098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3"/>
          </p:nvPr>
        </p:nvSpPr>
        <p:spPr>
          <a:xfrm>
            <a:off x="6445623" y="3047740"/>
            <a:ext cx="1803900" cy="9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ubTitle" idx="4"/>
          </p:nvPr>
        </p:nvSpPr>
        <p:spPr>
          <a:xfrm>
            <a:off x="417050" y="2318650"/>
            <a:ext cx="27591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5"/>
          </p:nvPr>
        </p:nvSpPr>
        <p:spPr>
          <a:xfrm>
            <a:off x="3037075" y="231865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ubTitle" idx="6"/>
          </p:nvPr>
        </p:nvSpPr>
        <p:spPr>
          <a:xfrm>
            <a:off x="5812625" y="231865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7337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ctrTitle" idx="7"/>
          </p:nvPr>
        </p:nvSpPr>
        <p:spPr>
          <a:xfrm flipH="1">
            <a:off x="873325" y="1025625"/>
            <a:ext cx="76665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4804173" y="1585333"/>
            <a:ext cx="3282900" cy="327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ctrTitle"/>
          </p:nvPr>
        </p:nvSpPr>
        <p:spPr>
          <a:xfrm flipH="1">
            <a:off x="873300" y="1334800"/>
            <a:ext cx="35463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68" name="Google Shape;68;p7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71" name="Google Shape;71;p7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7"/>
          <p:cNvCxnSpPr/>
          <p:nvPr/>
        </p:nvCxnSpPr>
        <p:spPr>
          <a:xfrm>
            <a:off x="4566700" y="0"/>
            <a:ext cx="0" cy="47499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1449825" y="1500725"/>
            <a:ext cx="6244500" cy="28836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ctrTitle"/>
          </p:nvPr>
        </p:nvSpPr>
        <p:spPr>
          <a:xfrm>
            <a:off x="2089200" y="1014350"/>
            <a:ext cx="49656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ubTitle" idx="1"/>
          </p:nvPr>
        </p:nvSpPr>
        <p:spPr>
          <a:xfrm>
            <a:off x="17340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ubTitle" idx="2"/>
          </p:nvPr>
        </p:nvSpPr>
        <p:spPr>
          <a:xfrm>
            <a:off x="4724400" y="2421225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ctrTitle" idx="3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81" name="Google Shape;81;p8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1_1_1_1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93" name="Google Shape;93;p10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0"/>
          <p:cNvSpPr txBox="1">
            <a:spLocks noGrp="1"/>
          </p:cNvSpPr>
          <p:nvPr>
            <p:ph type="ctrTitle" idx="2"/>
          </p:nvPr>
        </p:nvSpPr>
        <p:spPr>
          <a:xfrm>
            <a:off x="-6775" y="2276700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ctrTitle"/>
          </p:nvPr>
        </p:nvSpPr>
        <p:spPr>
          <a:xfrm>
            <a:off x="2019650" y="1449075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2280625" y="2244925"/>
            <a:ext cx="34008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9900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03" name="Google Shape;103;p11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S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6359100" y="2059400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7337D4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-6775" y="4749775"/>
            <a:ext cx="91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1B47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l" rtl="0">
              <a:buNone/>
              <a:defRPr>
                <a:solidFill>
                  <a:srgbClr val="741B4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Font typeface="Oswald Regular"/>
              <a:buNone/>
              <a:defRPr sz="10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cxnSp>
        <p:nvCxnSpPr>
          <p:cNvPr id="110" name="Google Shape;110;p12"/>
          <p:cNvCxnSpPr/>
          <p:nvPr/>
        </p:nvCxnSpPr>
        <p:spPr>
          <a:xfrm rot="10800000">
            <a:off x="8539823" y="4834595"/>
            <a:ext cx="0" cy="2331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2"/>
          <p:cNvSpPr txBox="1">
            <a:spLocks noGrp="1"/>
          </p:cNvSpPr>
          <p:nvPr>
            <p:ph type="ctrTitle" idx="2"/>
          </p:nvPr>
        </p:nvSpPr>
        <p:spPr>
          <a:xfrm flipH="1">
            <a:off x="843200" y="1215625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/>
          <p:nvPr/>
        </p:nvSpPr>
        <p:spPr>
          <a:xfrm>
            <a:off x="7977171" y="995212"/>
            <a:ext cx="357600" cy="3196500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Oswald"/>
              <a:buNone/>
              <a:defRPr sz="2800">
                <a:solidFill>
                  <a:srgbClr val="741B47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800"/>
              <a:buFont typeface="Barlow Condensed SemiBold"/>
              <a:buNone/>
              <a:defRPr sz="2800">
                <a:solidFill>
                  <a:srgbClr val="741B47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Font typeface="Zilla Slab Light"/>
              <a:buChar char="●"/>
              <a:defRPr sz="1800"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●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●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41B47"/>
              </a:buClr>
              <a:buSzPts val="1400"/>
              <a:buFont typeface="Zilla Slab Light"/>
              <a:buChar char="○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41B47"/>
              </a:buClr>
              <a:buSzPts val="1400"/>
              <a:buFont typeface="Zilla Slab Light"/>
              <a:buChar char="■"/>
              <a:defRPr>
                <a:solidFill>
                  <a:srgbClr val="741B47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>
            <a:spLocks noGrp="1"/>
          </p:cNvSpPr>
          <p:nvPr>
            <p:ph type="ctrTitle"/>
          </p:nvPr>
        </p:nvSpPr>
        <p:spPr>
          <a:xfrm>
            <a:off x="3586348" y="2065724"/>
            <a:ext cx="1874885" cy="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Photo </a:t>
            </a:r>
            <a:br>
              <a:rPr lang="en-US" dirty="0" smtClean="0"/>
            </a:br>
            <a:r>
              <a:rPr lang="en-US" dirty="0" smtClean="0"/>
              <a:t>Organizer</a:t>
            </a:r>
            <a:endParaRPr sz="3600" dirty="0">
              <a:solidFill>
                <a:srgbClr val="741B4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Google Shape;337;p45"/>
          <p:cNvSpPr txBox="1">
            <a:spLocks/>
          </p:cNvSpPr>
          <p:nvPr/>
        </p:nvSpPr>
        <p:spPr>
          <a:xfrm>
            <a:off x="118753" y="3962544"/>
            <a:ext cx="3467595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sz="1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מנחה: מעאייווה עקש </a:t>
            </a:r>
          </a:p>
          <a:p>
            <a:pPr algn="r" rtl="1"/>
            <a:r>
              <a:rPr lang="he-IL" sz="1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מגישים: איתי מזרחי </a:t>
            </a:r>
          </a:p>
          <a:p>
            <a:pPr lvl="1" algn="r" rtl="1"/>
            <a:r>
              <a:rPr lang="he-IL" sz="1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          אפרים סטוקמן	</a:t>
            </a:r>
            <a:endParaRPr lang="he-IL" sz="1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10</a:t>
            </a:fld>
            <a:endParaRPr lang="e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בחינת ההצלחה</a:t>
            </a:r>
            <a:endParaRPr lang="en-US"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4039200" y="644436"/>
            <a:ext cx="5104800" cy="590100"/>
          </a:xfrm>
        </p:spPr>
        <p:txBody>
          <a:bodyPr/>
          <a:lstStyle/>
          <a:p>
            <a:r>
              <a:rPr lang="he-IL" sz="4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בחינת ההצלחה</a:t>
            </a:r>
            <a:endParaRPr lang="en-US" sz="4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Google Shape;500;p51"/>
          <p:cNvSpPr/>
          <p:nvPr/>
        </p:nvSpPr>
        <p:spPr>
          <a:xfrm>
            <a:off x="3010622" y="1121125"/>
            <a:ext cx="5569528" cy="3237117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8642" y="34511"/>
            <a:ext cx="4134096" cy="5061291"/>
          </a:xfrm>
          <a:prstGeom prst="rect">
            <a:avLst/>
          </a:prstGeom>
        </p:spPr>
      </p:pic>
      <p:sp>
        <p:nvSpPr>
          <p:cNvPr id="9" name="Subtitle 1"/>
          <p:cNvSpPr txBox="1">
            <a:spLocks/>
          </p:cNvSpPr>
          <p:nvPr/>
        </p:nvSpPr>
        <p:spPr>
          <a:xfrm>
            <a:off x="3253839" y="1457623"/>
            <a:ext cx="5195024" cy="27343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היבט הזיהוי-  ייבדק על ידי 1000 תמונות </a:t>
            </a:r>
            <a:r>
              <a:rPr lang="en-US" dirty="0" smtClean="0"/>
              <a:t>.</a:t>
            </a:r>
            <a:r>
              <a:rPr lang="he-IL" dirty="0" smtClean="0"/>
              <a:t> רצוי 85</a:t>
            </a:r>
            <a:r>
              <a:rPr lang="he-IL" dirty="0"/>
              <a:t>% לזיהוי מוצלח מבין כל התמונות הכפולות 75% מבין </a:t>
            </a:r>
            <a:r>
              <a:rPr lang="he-IL" dirty="0" smtClean="0"/>
              <a:t>תמונות </a:t>
            </a:r>
            <a:r>
              <a:rPr lang="he-IL" dirty="0"/>
              <a:t>השונות מעט . ופחות מ5% זיהוי תמונות ככפולות שאינם כפולות (</a:t>
            </a:r>
            <a:r>
              <a:rPr lang="en-US" dirty="0"/>
              <a:t>false-positive</a:t>
            </a:r>
            <a:r>
              <a:rPr lang="he-IL" dirty="0"/>
              <a:t> ).</a:t>
            </a:r>
            <a:endParaRPr lang="en-US" dirty="0"/>
          </a:p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נוחות המשתמש – ניתן ל20 משתמשים להשתמש בתוכנה ולענות על סקר שביעות רצון </a:t>
            </a:r>
            <a:r>
              <a:rPr lang="en-US" dirty="0" smtClean="0"/>
              <a:t>.</a:t>
            </a:r>
          </a:p>
          <a:p>
            <a:pPr marL="342900" lvl="0" indent="-342900" algn="r" rtl="1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בדיקה </a:t>
            </a:r>
            <a:r>
              <a:rPr lang="he-IL" dirty="0"/>
              <a:t>כי זמן </a:t>
            </a:r>
            <a:r>
              <a:rPr lang="he-IL" dirty="0" smtClean="0"/>
              <a:t>לביצוע לא </a:t>
            </a:r>
            <a:r>
              <a:rPr lang="he-IL" dirty="0"/>
              <a:t>יעלה על חצי שעה עבור 2000 </a:t>
            </a:r>
            <a:r>
              <a:rPr lang="he-IL" dirty="0" smtClean="0"/>
              <a:t>תמונות</a:t>
            </a:r>
            <a:r>
              <a:rPr lang="en-US" dirty="0"/>
              <a:t>.</a:t>
            </a:r>
            <a:endParaRPr lang="he-IL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11</a:t>
            </a:fld>
            <a:endParaRPr lang="e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459849"/>
            <a:ext cx="6365172" cy="4046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382;p48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לוח זמנים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0" name="Google Shape;380;p48"/>
          <p:cNvSpPr txBox="1">
            <a:spLocks noGrp="1"/>
          </p:cNvSpPr>
          <p:nvPr>
            <p:ph type="ctrTitle"/>
          </p:nvPr>
        </p:nvSpPr>
        <p:spPr>
          <a:xfrm flipH="1">
            <a:off x="6101737" y="1302223"/>
            <a:ext cx="27387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לוח זמנים</a:t>
            </a:r>
            <a:endParaRPr sz="4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16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"/>
          <p:cNvSpPr txBox="1">
            <a:spLocks noGrp="1"/>
          </p:cNvSpPr>
          <p:nvPr>
            <p:ph type="ctrTitle"/>
          </p:nvPr>
        </p:nvSpPr>
        <p:spPr>
          <a:xfrm>
            <a:off x="2019650" y="1354133"/>
            <a:ext cx="51048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שאלות ?</a:t>
            </a:r>
            <a:endParaRPr sz="4800" dirty="0">
              <a:solidFill>
                <a:srgbClr val="741B47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19" name="Google Shape;519;p53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741B47"/>
                </a:solidFill>
              </a:rPr>
              <a:t>12</a:t>
            </a:fld>
            <a:endParaRPr>
              <a:solidFill>
                <a:srgbClr val="741B47"/>
              </a:solidFill>
            </a:endParaRPr>
          </a:p>
        </p:txBody>
      </p:sp>
      <p:sp>
        <p:nvSpPr>
          <p:cNvPr id="520" name="Google Shape;520;p53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שאלות</a:t>
            </a:r>
            <a:endParaRPr sz="14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21" name="Google Shape;521;p53"/>
          <p:cNvSpPr/>
          <p:nvPr/>
        </p:nvSpPr>
        <p:spPr>
          <a:xfrm>
            <a:off x="2340950" y="1706450"/>
            <a:ext cx="4783500" cy="2541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ctrTitle" idx="9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תוכן עניינים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4870807" y="10427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title" idx="2"/>
          </p:nvPr>
        </p:nvSpPr>
        <p:spPr>
          <a:xfrm>
            <a:off x="4870807" y="218054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7" name="Google Shape;327;p44"/>
          <p:cNvSpPr txBox="1">
            <a:spLocks noGrp="1"/>
          </p:cNvSpPr>
          <p:nvPr>
            <p:ph type="title" idx="7"/>
          </p:nvPr>
        </p:nvSpPr>
        <p:spPr>
          <a:xfrm>
            <a:off x="2517907" y="105169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28" name="Google Shape;328;p44"/>
          <p:cNvSpPr txBox="1">
            <a:spLocks noGrp="1"/>
          </p:cNvSpPr>
          <p:nvPr>
            <p:ph type="title" idx="8"/>
          </p:nvPr>
        </p:nvSpPr>
        <p:spPr>
          <a:xfrm>
            <a:off x="2517907" y="215528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31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3995407" y="152890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הגדרת הבעיה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Google Shape;326;p44"/>
          <p:cNvSpPr txBox="1">
            <a:spLocks/>
          </p:cNvSpPr>
          <p:nvPr/>
        </p:nvSpPr>
        <p:spPr>
          <a:xfrm>
            <a:off x="4870807" y="3336148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" dirty="0" smtClean="0"/>
              <a:t>05</a:t>
            </a:r>
            <a:endParaRPr lang="es" dirty="0"/>
          </a:p>
        </p:txBody>
      </p:sp>
      <p:sp>
        <p:nvSpPr>
          <p:cNvPr id="16" name="Google Shape;326;p44"/>
          <p:cNvSpPr txBox="1">
            <a:spLocks/>
          </p:cNvSpPr>
          <p:nvPr/>
        </p:nvSpPr>
        <p:spPr>
          <a:xfrm>
            <a:off x="2517907" y="339720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Oswald"/>
              <a:buNone/>
              <a:defRPr sz="48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" dirty="0" smtClean="0"/>
              <a:t>06</a:t>
            </a:r>
            <a:endParaRPr lang="es" dirty="0"/>
          </a:p>
        </p:txBody>
      </p:sp>
      <p:sp>
        <p:nvSpPr>
          <p:cNvPr id="17" name="Google Shape;354;p46"/>
          <p:cNvSpPr txBox="1">
            <a:spLocks noGrp="1"/>
          </p:cNvSpPr>
          <p:nvPr>
            <p:ph type="ctrTitle" idx="7"/>
          </p:nvPr>
        </p:nvSpPr>
        <p:spPr>
          <a:xfrm flipH="1">
            <a:off x="710039" y="33393"/>
            <a:ext cx="76665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תוכן עניינים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8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1679110" y="15343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מטרת הפרויקט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1579959" y="2672307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תכנון כללי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3998917" y="2680682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מפרט הדרישות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1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4185019" y="382706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מורכבות </a:t>
            </a:r>
            <a:r>
              <a:rPr lang="he-IL" sz="20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הפרויקט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2" name="Google Shape;331;p44"/>
          <p:cNvSpPr txBox="1">
            <a:spLocks noGrp="1"/>
          </p:cNvSpPr>
          <p:nvPr>
            <p:ph type="ctrTitle" idx="5"/>
          </p:nvPr>
        </p:nvSpPr>
        <p:spPr>
          <a:xfrm>
            <a:off x="1289995" y="3861547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he-IL" sz="2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לוח זמנים</a:t>
            </a:r>
            <a:endParaRPr lang="en-US" sz="2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347" name="Google Shape;347;p46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הגדרת הבעיה 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48" name="Google Shape;348;p46"/>
          <p:cNvSpPr txBox="1">
            <a:spLocks noGrp="1"/>
          </p:cNvSpPr>
          <p:nvPr>
            <p:ph type="subTitle" idx="2"/>
          </p:nvPr>
        </p:nvSpPr>
        <p:spPr>
          <a:xfrm>
            <a:off x="3072315" y="3047749"/>
            <a:ext cx="2627842" cy="1399205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קיימים תוכנות המוצאות תמונות זהות במחשב אך היכולות שלהם נמוכות והן לא מציאים פתרון אמיתי לסידור התמונות.</a:t>
            </a:r>
            <a:endParaRPr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49" name="Google Shape;349;p46"/>
          <p:cNvSpPr txBox="1">
            <a:spLocks noGrp="1"/>
          </p:cNvSpPr>
          <p:nvPr>
            <p:ph type="subTitle" idx="3"/>
          </p:nvPr>
        </p:nvSpPr>
        <p:spPr>
          <a:xfrm>
            <a:off x="6198299" y="3009010"/>
            <a:ext cx="2865725" cy="1437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	לעיתים אנו מעוניינים למצוא תמונות במחשב אך מציאת התמונה דורשת התמודדות עם הרבה כפילויות של תמונות וחוסר סדר.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50" name="Google Shape;350;p46"/>
          <p:cNvSpPr txBox="1">
            <a:spLocks noGrp="1"/>
          </p:cNvSpPr>
          <p:nvPr>
            <p:ph type="subTitle" idx="4"/>
          </p:nvPr>
        </p:nvSpPr>
        <p:spPr>
          <a:xfrm>
            <a:off x="393624" y="2239986"/>
            <a:ext cx="27591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פתרון שלנו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1" name="Google Shape;351;p46"/>
          <p:cNvSpPr txBox="1">
            <a:spLocks noGrp="1"/>
          </p:cNvSpPr>
          <p:nvPr>
            <p:ph type="subTitle" idx="5"/>
          </p:nvPr>
        </p:nvSpPr>
        <p:spPr>
          <a:xfrm>
            <a:off x="3027077" y="224890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פתרונות קיימים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2" name="Google Shape;352;p46"/>
          <p:cNvSpPr txBox="1">
            <a:spLocks noGrp="1"/>
          </p:cNvSpPr>
          <p:nvPr>
            <p:ph type="subTitle" idx="6"/>
          </p:nvPr>
        </p:nvSpPr>
        <p:spPr>
          <a:xfrm>
            <a:off x="5801478" y="2248900"/>
            <a:ext cx="3069900" cy="9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הבעיה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53" name="Google Shape;353;p46"/>
          <p:cNvSpPr txBox="1">
            <a:spLocks noGrp="1"/>
          </p:cNvSpPr>
          <p:nvPr>
            <p:ph type="subTitle" idx="1"/>
          </p:nvPr>
        </p:nvSpPr>
        <p:spPr>
          <a:xfrm>
            <a:off x="474033" y="2920904"/>
            <a:ext cx="2598281" cy="1793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הקלה משמעותית ב-3 דרכים:</a:t>
            </a:r>
          </a:p>
          <a:p>
            <a:pPr marL="228600" lvl="0" indent="-228600" algn="r" rt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מציאת תמונות כפולות</a:t>
            </a:r>
          </a:p>
          <a:p>
            <a:pPr marL="228600" lvl="0" indent="-228600" algn="r" rt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מציאת תמונת דומות.</a:t>
            </a:r>
          </a:p>
          <a:p>
            <a:pPr marL="228600" lvl="0" indent="-228600" algn="r" rtl="1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אפשרויות מתקדמות לסידור התמונות. </a:t>
            </a:r>
          </a:p>
          <a:p>
            <a:pPr marL="228600" indent="-228600" algn="r">
              <a:spcAft>
                <a:spcPts val="1600"/>
              </a:spcAft>
              <a:buFont typeface="+mj-lt"/>
              <a:buAutoNum type="arabicPeriod"/>
            </a:pPr>
            <a:endParaRPr lang="he-IL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lang="he-IL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54" name="Google Shape;354;p46"/>
          <p:cNvSpPr txBox="1">
            <a:spLocks noGrp="1"/>
          </p:cNvSpPr>
          <p:nvPr>
            <p:ph type="ctrTitle" idx="7"/>
          </p:nvPr>
        </p:nvSpPr>
        <p:spPr>
          <a:xfrm flipH="1">
            <a:off x="894575" y="980988"/>
            <a:ext cx="76665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הגדרת </a:t>
            </a: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הבעיה 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4</a:t>
            </a:fld>
            <a:endParaRPr lang="e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61901" y="2353400"/>
            <a:ext cx="4423449" cy="1054818"/>
          </a:xfrm>
        </p:spPr>
        <p:txBody>
          <a:bodyPr/>
          <a:lstStyle/>
          <a:p>
            <a:pPr rtl="1">
              <a:buFont typeface="Arial" panose="020B0604020202020204" pitchFamily="34" charset="0"/>
              <a:buChar char="•"/>
            </a:pPr>
            <a:r>
              <a:rPr lang="he-IL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</a:t>
            </a:r>
            <a:r>
              <a:rPr lang="he-IL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סרוק </a:t>
            </a:r>
            <a:r>
              <a:rPr lang="he-IL" sz="1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עבור המשתמש את כל התמונות הנמצאות </a:t>
            </a:r>
            <a:r>
              <a:rPr lang="he-IL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במחשב ולרכז אותם למקום אחד.</a:t>
            </a:r>
          </a:p>
          <a:p>
            <a:pPr rtl="1">
              <a:buFont typeface="Arial" panose="020B0604020202020204" pitchFamily="34" charset="0"/>
              <a:buChar char="•"/>
            </a:pPr>
            <a:r>
              <a:rPr lang="he-IL" sz="16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לעזור למשתמש לסדר את התמונות: </a:t>
            </a:r>
          </a:p>
        </p:txBody>
      </p:sp>
      <p:sp>
        <p:nvSpPr>
          <p:cNvPr id="6" name="Google Shape;337;p45"/>
          <p:cNvSpPr txBox="1">
            <a:spLocks noGrp="1"/>
          </p:cNvSpPr>
          <p:nvPr>
            <p:ph type="ctrTitle" idx="2"/>
          </p:nvPr>
        </p:nvSpPr>
        <p:spPr>
          <a:xfrm>
            <a:off x="6914450" y="1566241"/>
            <a:ext cx="27042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solidFill>
                  <a:srgbClr val="FFFFFF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מטרת</a:t>
            </a:r>
            <a:endParaRPr dirty="0">
              <a:solidFill>
                <a:srgbClr val="FFFFFF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7" name="Google Shape;337;p45"/>
          <p:cNvSpPr txBox="1">
            <a:spLocks/>
          </p:cNvSpPr>
          <p:nvPr/>
        </p:nvSpPr>
        <p:spPr>
          <a:xfrm>
            <a:off x="5809578" y="2185698"/>
            <a:ext cx="27042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הפרויקט</a:t>
            </a:r>
            <a:endParaRPr lang="he-IL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Google Shape;341;p45"/>
          <p:cNvSpPr txBox="1">
            <a:spLocks/>
          </p:cNvSpPr>
          <p:nvPr/>
        </p:nvSpPr>
        <p:spPr>
          <a:xfrm>
            <a:off x="3603060" y="1566241"/>
            <a:ext cx="27042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DD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2200" smtClean="0">
                <a:solidFill>
                  <a:srgbClr val="741B47"/>
                </a:solidFill>
              </a:rPr>
              <a:t>Photo Organizer</a:t>
            </a:r>
            <a:endParaRPr lang="en-US" sz="2200" dirty="0">
              <a:solidFill>
                <a:srgbClr val="741B47"/>
              </a:solidFill>
            </a:endParaRPr>
          </a:p>
        </p:txBody>
      </p:sp>
      <p:sp>
        <p:nvSpPr>
          <p:cNvPr id="9" name="Google Shape;339;p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מטרת הפרויקט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1324099" y="325997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למצוא כפילויות של תמונות.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למצוא תמונות דומות</a:t>
            </a: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סידור על-פי קטגוריות</a:t>
            </a:r>
            <a:endParaRPr lang="en-US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325078" y="1204172"/>
            <a:ext cx="3546300" cy="967200"/>
          </a:xfrm>
        </p:spPr>
        <p:txBody>
          <a:bodyPr/>
          <a:lstStyle/>
          <a:p>
            <a:pPr algn="r"/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מפרט</a:t>
            </a:r>
            <a:b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dirty="0"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  דרישות</a:t>
            </a:r>
            <a:endParaRPr lang="en-US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>
                <a:latin typeface="Narkisim" panose="020E0502050101010101" pitchFamily="34" charset="-79"/>
                <a:cs typeface="Narkisim" panose="020E0502050101010101" pitchFamily="34" charset="-79"/>
              </a:rPr>
              <a:t>5</a:t>
            </a:fld>
            <a:endParaRPr lang="es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מפרט דרישות</a:t>
            </a:r>
            <a:endParaRPr lang="en-US"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" name="Google Shape;471;p48"/>
          <p:cNvSpPr/>
          <p:nvPr/>
        </p:nvSpPr>
        <p:spPr>
          <a:xfrm>
            <a:off x="2589661" y="716680"/>
            <a:ext cx="1991100" cy="1329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Google Shape;395;p48"/>
          <p:cNvSpPr txBox="1">
            <a:spLocks/>
          </p:cNvSpPr>
          <p:nvPr/>
        </p:nvSpPr>
        <p:spPr>
          <a:xfrm>
            <a:off x="4134642" y="2454632"/>
            <a:ext cx="26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he-IL" sz="1800" dirty="0" smtClean="0">
                <a:solidFill>
                  <a:srgbClr val="741B47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דרישות מערכת</a:t>
            </a:r>
            <a:endParaRPr lang="en-US" sz="1800" dirty="0">
              <a:solidFill>
                <a:srgbClr val="741B47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9" name="Google Shape;395;p48"/>
          <p:cNvSpPr txBox="1">
            <a:spLocks/>
          </p:cNvSpPr>
          <p:nvPr/>
        </p:nvSpPr>
        <p:spPr>
          <a:xfrm>
            <a:off x="3154429" y="527312"/>
            <a:ext cx="2629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sz="1800" dirty="0" smtClean="0">
                <a:solidFill>
                  <a:srgbClr val="741B47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דרישות משתמש</a:t>
            </a:r>
            <a:endParaRPr lang="en-US" sz="1800" dirty="0">
              <a:solidFill>
                <a:srgbClr val="741B47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1" name="Google Shape;471;p48"/>
          <p:cNvSpPr/>
          <p:nvPr/>
        </p:nvSpPr>
        <p:spPr>
          <a:xfrm>
            <a:off x="4580761" y="2669303"/>
            <a:ext cx="1991100" cy="132900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3" name="Google Shape;488;p50"/>
          <p:cNvSpPr/>
          <p:nvPr/>
        </p:nvSpPr>
        <p:spPr>
          <a:xfrm>
            <a:off x="483182" y="903684"/>
            <a:ext cx="4017766" cy="3101895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488;p50"/>
          <p:cNvSpPr/>
          <p:nvPr/>
        </p:nvSpPr>
        <p:spPr>
          <a:xfrm>
            <a:off x="4580761" y="2871953"/>
            <a:ext cx="3567003" cy="1778169"/>
          </a:xfrm>
          <a:prstGeom prst="rect">
            <a:avLst/>
          </a:prstGeom>
          <a:solidFill>
            <a:srgbClr val="741B47">
              <a:alpha val="7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0;p47"/>
          <p:cNvSpPr txBox="1">
            <a:spLocks/>
          </p:cNvSpPr>
          <p:nvPr/>
        </p:nvSpPr>
        <p:spPr>
          <a:xfrm>
            <a:off x="4312175" y="2944022"/>
            <a:ext cx="3670506" cy="2168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סריקת כל התמונות במהירות. ללא תרחה למשתמש.</a:t>
            </a:r>
          </a:p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אמינות – לצמצם זיהויים שגויים ולהמעיט פספוס של זיהויים</a:t>
            </a:r>
          </a:p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 צריכה מועטה בזכרון </a:t>
            </a:r>
          </a:p>
        </p:txBody>
      </p:sp>
      <p:sp>
        <p:nvSpPr>
          <p:cNvPr id="16" name="Google Shape;360;p47"/>
          <p:cNvSpPr txBox="1">
            <a:spLocks/>
          </p:cNvSpPr>
          <p:nvPr/>
        </p:nvSpPr>
        <p:spPr>
          <a:xfrm>
            <a:off x="5032045" y="2970400"/>
            <a:ext cx="26856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>
              <a:spcAft>
                <a:spcPts val="1600"/>
              </a:spcAft>
            </a:pPr>
            <a:endParaRPr lang="en-US" dirty="0">
              <a:solidFill>
                <a:schemeClr val="bg1"/>
              </a:solidFill>
              <a:latin typeface="Lucida Sans Unicode" panose="020B0602030504020204" pitchFamily="34" charset="0"/>
              <a:ea typeface="Zilla Slab Light"/>
              <a:cs typeface="Lucida Sans Unicode" panose="020B0602030504020204" pitchFamily="34" charset="0"/>
              <a:sym typeface="Zilla Slab Light"/>
            </a:endParaRPr>
          </a:p>
        </p:txBody>
      </p:sp>
      <p:sp>
        <p:nvSpPr>
          <p:cNvPr id="17" name="Google Shape;360;p47"/>
          <p:cNvSpPr txBox="1">
            <a:spLocks/>
          </p:cNvSpPr>
          <p:nvPr/>
        </p:nvSpPr>
        <p:spPr>
          <a:xfrm>
            <a:off x="624893" y="1204172"/>
            <a:ext cx="3670506" cy="1465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ריכוז כל התמונות בממשק יחיד ונוח.</a:t>
            </a:r>
          </a:p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יכולת שליטה גבוהה: מחיקה/ העברה  בקלות.</a:t>
            </a:r>
          </a:p>
          <a:p>
            <a:pPr marL="342900" indent="-342900" algn="r" rtl="1">
              <a:spcAft>
                <a:spcPts val="1600"/>
              </a:spcAft>
              <a:buFont typeface="+mj-lt"/>
              <a:buAutoNum type="arabicPeriod"/>
            </a:pP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בחירה מתוך 3 רמות זיהוי:</a:t>
            </a:r>
          </a:p>
        </p:txBody>
      </p:sp>
      <p:sp>
        <p:nvSpPr>
          <p:cNvPr id="18" name="Google Shape;360;p47"/>
          <p:cNvSpPr txBox="1">
            <a:spLocks/>
          </p:cNvSpPr>
          <p:nvPr/>
        </p:nvSpPr>
        <p:spPr>
          <a:xfrm>
            <a:off x="-1327877" y="2651432"/>
            <a:ext cx="3670506" cy="1388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r" rtl="1">
              <a:lnSpc>
                <a:spcPts val="11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כפילויות</a:t>
            </a:r>
          </a:p>
          <a:p>
            <a:pPr marL="285750" indent="-285750" algn="r" rtl="1">
              <a:lnSpc>
                <a:spcPts val="11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תמונות דומות</a:t>
            </a:r>
          </a:p>
          <a:p>
            <a:pPr marL="285750" indent="-285750" algn="r" rtl="1">
              <a:lnSpc>
                <a:spcPts val="11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solidFill>
                  <a:schemeClr val="bg1"/>
                </a:solidFill>
                <a:latin typeface="Lucida Sans Unicode" panose="020B0602030504020204" pitchFamily="34" charset="0"/>
                <a:ea typeface="Zilla Slab Light"/>
                <a:cs typeface="Lucida Sans Unicode" panose="020B0602030504020204" pitchFamily="34" charset="0"/>
                <a:sym typeface="Zilla Slab Light"/>
              </a:rPr>
              <a:t>על-פי תיוג </a:t>
            </a:r>
          </a:p>
        </p:txBody>
      </p:sp>
    </p:spTree>
    <p:extLst>
      <p:ext uri="{BB962C8B-B14F-4D97-AF65-F5344CB8AC3E}">
        <p14:creationId xmlns:p14="http://schemas.microsoft.com/office/powerpoint/2010/main" val="37645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ctrTitle"/>
          </p:nvPr>
        </p:nvSpPr>
        <p:spPr>
          <a:xfrm>
            <a:off x="2771973" y="929665"/>
            <a:ext cx="4965600" cy="9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61" name="Google Shape;361;p47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ctrTitle" idx="3"/>
          </p:nvPr>
        </p:nvSpPr>
        <p:spPr>
          <a:xfrm>
            <a:off x="1790478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תכנון כללי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63" name="Google Shape;363;p47"/>
          <p:cNvSpPr txBox="1">
            <a:spLocks noGrp="1"/>
          </p:cNvSpPr>
          <p:nvPr>
            <p:ph type="subTitle" idx="2"/>
          </p:nvPr>
        </p:nvSpPr>
        <p:spPr>
          <a:xfrm>
            <a:off x="4892633" y="2169798"/>
            <a:ext cx="2738061" cy="2093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Zilla Slab Light"/>
              </a:rPr>
              <a:t> בחירת כלי מתאים להשוואת תמונות.</a:t>
            </a:r>
          </a:p>
          <a:p>
            <a:pPr marL="171450" lvl="0" indent="-171450" algn="r" rtl="1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נבחר שפות וספריות רלוונטיות לפרויקט. </a:t>
            </a:r>
          </a:p>
          <a:p>
            <a:pPr marL="171450" lvl="0" indent="-171450" algn="r" rtl="1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Zilla Slab Light"/>
              </a:rPr>
              <a:t>יצירת מאגר תמונות לבחינת המערכת.</a:t>
            </a:r>
            <a:endParaRPr dirty="0">
              <a:latin typeface="Lucida Sans Unicode" panose="020B0602030504020204" pitchFamily="34" charset="0"/>
              <a:cs typeface="Lucida Sans Unicode" panose="020B0602030504020204" pitchFamily="34" charset="0"/>
              <a:sym typeface="Zilla Slab Light"/>
            </a:endParaRPr>
          </a:p>
        </p:txBody>
      </p:sp>
      <p:grpSp>
        <p:nvGrpSpPr>
          <p:cNvPr id="365" name="Google Shape;365;p47"/>
          <p:cNvGrpSpPr/>
          <p:nvPr/>
        </p:nvGrpSpPr>
        <p:grpSpPr>
          <a:xfrm>
            <a:off x="7054800" y="1793875"/>
            <a:ext cx="333562" cy="330991"/>
            <a:chOff x="-50524250" y="2686150"/>
            <a:chExt cx="301675" cy="299350"/>
          </a:xfrm>
        </p:grpSpPr>
        <p:sp>
          <p:nvSpPr>
            <p:cNvPr id="369" name="Google Shape;369;p47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372;p47"/>
          <p:cNvGrpSpPr/>
          <p:nvPr/>
        </p:nvGrpSpPr>
        <p:grpSpPr>
          <a:xfrm>
            <a:off x="4397045" y="1794759"/>
            <a:ext cx="353699" cy="291794"/>
            <a:chOff x="-46033225" y="1982825"/>
            <a:chExt cx="300900" cy="263900"/>
          </a:xfrm>
        </p:grpSpPr>
        <p:sp>
          <p:nvSpPr>
            <p:cNvPr id="22" name="Google Shape;373;p47"/>
            <p:cNvSpPr/>
            <p:nvPr/>
          </p:nvSpPr>
          <p:spPr>
            <a:xfrm>
              <a:off x="-45962302" y="2053726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4;p47"/>
            <p:cNvSpPr/>
            <p:nvPr/>
          </p:nvSpPr>
          <p:spPr>
            <a:xfrm>
              <a:off x="-45927677" y="2088376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5;p47"/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59;p47"/>
          <p:cNvSpPr txBox="1">
            <a:spLocks/>
          </p:cNvSpPr>
          <p:nvPr/>
        </p:nvSpPr>
        <p:spPr>
          <a:xfrm>
            <a:off x="4049356" y="1339479"/>
            <a:ext cx="49656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הכנה 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32" name="Google Shape;359;p47"/>
          <p:cNvSpPr txBox="1">
            <a:spLocks/>
          </p:cNvSpPr>
          <p:nvPr/>
        </p:nvSpPr>
        <p:spPr>
          <a:xfrm>
            <a:off x="1367316" y="1339479"/>
            <a:ext cx="49656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swald"/>
              <a:buNone/>
              <a:defRPr sz="6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פיתוח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19815" y="2117107"/>
            <a:ext cx="3728852" cy="2385951"/>
          </a:xfrm>
        </p:spPr>
        <p:txBody>
          <a:bodyPr/>
          <a:lstStyle/>
          <a:p>
            <a:pPr marL="171450" lvl="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פיתוח שיטה מהירה לשליפה ושמירה של מידע על תמונות + בדיקה</a:t>
            </a:r>
          </a:p>
          <a:p>
            <a:pPr marL="171450" lvl="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בנייה אלגורתם לסריקת כפילויות + בדיקה.</a:t>
            </a:r>
            <a:endParaRPr lang="he-IL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lvl="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בניית אלגוריתם לסריקת תמונות דומות + בדיקה.</a:t>
            </a:r>
            <a:endParaRPr lang="he-IL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lvl="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בניית אלגוריתם לתיוג/ למיון התמונות + בדיקה.</a:t>
            </a:r>
          </a:p>
          <a:p>
            <a:pPr marL="171450" lvl="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ע</a:t>
            </a: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טיפת הקומפוננטים בממשק משתמש נוח. </a:t>
            </a:r>
          </a:p>
          <a:p>
            <a:pPr marL="171450" lvl="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he-IL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741B47"/>
                </a:solidFill>
              </a:rPr>
              <a:t>7</a:t>
            </a:fld>
            <a:endParaRPr>
              <a:solidFill>
                <a:srgbClr val="741B47"/>
              </a:solidFill>
            </a:endParaRPr>
          </a:p>
        </p:txBody>
      </p:sp>
      <p:sp>
        <p:nvSpPr>
          <p:cNvPr id="491" name="Google Shape;491;p50"/>
          <p:cNvSpPr txBox="1">
            <a:spLocks noGrp="1"/>
          </p:cNvSpPr>
          <p:nvPr>
            <p:ph type="ctrTitle"/>
          </p:nvPr>
        </p:nvSpPr>
        <p:spPr>
          <a:xfrm>
            <a:off x="1810718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תחומי הפרויקט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23" y="1410950"/>
            <a:ext cx="3552595" cy="2612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80" y="1208991"/>
            <a:ext cx="3423389" cy="1497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427" y="2714489"/>
            <a:ext cx="2130851" cy="1491596"/>
          </a:xfrm>
          <a:prstGeom prst="rect">
            <a:avLst/>
          </a:prstGeom>
        </p:spPr>
      </p:pic>
      <p:sp>
        <p:nvSpPr>
          <p:cNvPr id="22" name="Google Shape;513;p52"/>
          <p:cNvSpPr txBox="1">
            <a:spLocks/>
          </p:cNvSpPr>
          <p:nvPr/>
        </p:nvSpPr>
        <p:spPr>
          <a:xfrm flipH="1">
            <a:off x="4455118" y="592774"/>
            <a:ext cx="20733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Data Bases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3" name="Google Shape;513;p52"/>
          <p:cNvSpPr txBox="1">
            <a:spLocks noGrp="1"/>
          </p:cNvSpPr>
          <p:nvPr>
            <p:ph type="ctrTitle" idx="2"/>
          </p:nvPr>
        </p:nvSpPr>
        <p:spPr>
          <a:xfrm flipH="1">
            <a:off x="6712302" y="618891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תחומי הפרויקט</a:t>
            </a:r>
            <a:endParaRPr sz="4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4" name="Google Shape;513;p52"/>
          <p:cNvSpPr txBox="1">
            <a:spLocks/>
          </p:cNvSpPr>
          <p:nvPr/>
        </p:nvSpPr>
        <p:spPr>
          <a:xfrm flipH="1">
            <a:off x="659262" y="820850"/>
            <a:ext cx="3251907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Image Recognition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5" name="Google Shape;513;p52"/>
          <p:cNvSpPr txBox="1">
            <a:spLocks/>
          </p:cNvSpPr>
          <p:nvPr/>
        </p:nvSpPr>
        <p:spPr>
          <a:xfrm flipH="1">
            <a:off x="4213915" y="4137564"/>
            <a:ext cx="3155826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Oswald"/>
              <a:buNone/>
              <a:defRPr sz="1800" b="0" i="0" u="none" strike="noStrike" cap="none">
                <a:solidFill>
                  <a:srgbClr val="9900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Machine Learning</a:t>
            </a: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498" name="Google Shape;498;p51"/>
          <p:cNvSpPr txBox="1">
            <a:spLocks noGrp="1"/>
          </p:cNvSpPr>
          <p:nvPr>
            <p:ph type="ctrTitle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מורכבות הפרויקט</a:t>
            </a:r>
            <a:endParaRPr sz="105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8" name="Google Shape;500;p51"/>
          <p:cNvSpPr/>
          <p:nvPr/>
        </p:nvSpPr>
        <p:spPr>
          <a:xfrm>
            <a:off x="912714" y="2035526"/>
            <a:ext cx="4118100" cy="2425565"/>
          </a:xfrm>
          <a:prstGeom prst="rect">
            <a:avLst/>
          </a:prstGeom>
          <a:solidFill>
            <a:srgbClr val="FFFFFF">
              <a:alpha val="6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1584519" y="1445427"/>
            <a:ext cx="5104800" cy="590100"/>
          </a:xfrm>
        </p:spPr>
        <p:txBody>
          <a:bodyPr/>
          <a:lstStyle/>
          <a:p>
            <a:r>
              <a:rPr lang="he-IL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מורכבות הפרויקט</a:t>
            </a:r>
            <a:endParaRPr lang="en-US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14" name="Subtitle 1"/>
          <p:cNvSpPr txBox="1">
            <a:spLocks/>
          </p:cNvSpPr>
          <p:nvPr/>
        </p:nvSpPr>
        <p:spPr>
          <a:xfrm>
            <a:off x="912714" y="2075140"/>
            <a:ext cx="4122424" cy="23859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סריקת מערכת הקבצים על מנת לאתר את כל התמונות. </a:t>
            </a:r>
          </a:p>
          <a:p>
            <a:pPr marL="17145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מורכבות זמן ריצה - השוואה של כמות רבה של תמונות בזמן סביר.</a:t>
            </a:r>
          </a:p>
          <a:p>
            <a:pPr marL="17145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דיוק הבדיקה – עלינו ליצור אלגוריתם השוואה אמין.</a:t>
            </a:r>
          </a:p>
          <a:p>
            <a:pPr marL="171450" indent="-171450" algn="r" rtl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פעולות על קבצים- דרוש שליטה ובקרה  על זיכרון.  </a:t>
            </a:r>
            <a:endParaRPr lang="he-IL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2"/>
          <p:cNvPicPr preferRelativeResize="0"/>
          <p:nvPr/>
        </p:nvPicPr>
        <p:blipFill rotWithShape="1">
          <a:blip r:embed="rId3">
            <a:alphaModFix/>
          </a:blip>
          <a:srcRect l="9461" t="19614" r="27629"/>
          <a:stretch/>
        </p:blipFill>
        <p:spPr>
          <a:xfrm>
            <a:off x="5767250" y="894575"/>
            <a:ext cx="1954500" cy="1665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2"/>
          <p:cNvPicPr preferRelativeResize="0"/>
          <p:nvPr/>
        </p:nvPicPr>
        <p:blipFill rotWithShape="1">
          <a:blip r:embed="rId4">
            <a:alphaModFix/>
          </a:blip>
          <a:srcRect r="33975"/>
          <a:stretch/>
        </p:blipFill>
        <p:spPr>
          <a:xfrm>
            <a:off x="5767247" y="2772900"/>
            <a:ext cx="1954500" cy="166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2"/>
          <p:cNvPicPr preferRelativeResize="0"/>
          <p:nvPr/>
        </p:nvPicPr>
        <p:blipFill rotWithShape="1">
          <a:blip r:embed="rId5">
            <a:alphaModFix/>
          </a:blip>
          <a:srcRect l="16989" r="16982"/>
          <a:stretch/>
        </p:blipFill>
        <p:spPr>
          <a:xfrm>
            <a:off x="1357126" y="894575"/>
            <a:ext cx="4159300" cy="3543452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2"/>
          <p:cNvSpPr/>
          <p:nvPr/>
        </p:nvSpPr>
        <p:spPr>
          <a:xfrm>
            <a:off x="838000" y="1370700"/>
            <a:ext cx="2243700" cy="3236926"/>
          </a:xfrm>
          <a:prstGeom prst="rect">
            <a:avLst/>
          </a:prstGeom>
          <a:solidFill>
            <a:srgbClr val="741B47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2"/>
          <p:cNvSpPr/>
          <p:nvPr/>
        </p:nvSpPr>
        <p:spPr>
          <a:xfrm>
            <a:off x="838000" y="1399432"/>
            <a:ext cx="2243700" cy="3236926"/>
          </a:xfrm>
          <a:prstGeom prst="rect">
            <a:avLst/>
          </a:prstGeom>
          <a:solidFill>
            <a:srgbClr val="741B47">
              <a:alpha val="5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2"/>
          <p:cNvSpPr txBox="1">
            <a:spLocks noGrp="1"/>
          </p:cNvSpPr>
          <p:nvPr>
            <p:ph type="sldNum" idx="12"/>
          </p:nvPr>
        </p:nvSpPr>
        <p:spPr>
          <a:xfrm>
            <a:off x="8513778" y="4771952"/>
            <a:ext cx="357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511" name="Google Shape;511;p52"/>
          <p:cNvSpPr txBox="1">
            <a:spLocks noGrp="1"/>
          </p:cNvSpPr>
          <p:nvPr>
            <p:ph type="ctrTitle" idx="2"/>
          </p:nvPr>
        </p:nvSpPr>
        <p:spPr>
          <a:xfrm>
            <a:off x="1856850" y="4841702"/>
            <a:ext cx="6723300" cy="2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בחירת כלים</a:t>
            </a:r>
            <a:endParaRPr sz="16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512" name="Google Shape;512;p52"/>
          <p:cNvSpPr txBox="1">
            <a:spLocks noGrp="1"/>
          </p:cNvSpPr>
          <p:nvPr>
            <p:ph type="subTitle" idx="1"/>
          </p:nvPr>
        </p:nvSpPr>
        <p:spPr>
          <a:xfrm flipH="1">
            <a:off x="965650" y="2486903"/>
            <a:ext cx="1988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קיימים מגוון רחב של כלים:</a:t>
            </a:r>
          </a:p>
          <a:p>
            <a:pPr marL="171450" lvl="0" indent="-171450" algn="r" rtl="1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Phashing</a:t>
            </a:r>
            <a:endParaRPr lang="en-US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lvl="0" indent="-171450" algn="r" rtl="1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OpenCV</a:t>
            </a:r>
            <a:endParaRPr lang="en-US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lvl="0" indent="-171450" algn="r" rtl="1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Boost::Filesystem</a:t>
            </a:r>
          </a:p>
          <a:p>
            <a:pPr marL="171450" lvl="0" indent="-171450" algn="r" rtl="1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ועוד..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עלינו לבחור את המתאימות ביותר </a:t>
            </a:r>
            <a:endParaRPr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13" name="Google Shape;513;p52"/>
          <p:cNvSpPr txBox="1">
            <a:spLocks noGrp="1"/>
          </p:cNvSpPr>
          <p:nvPr>
            <p:ph type="ctrTitle"/>
          </p:nvPr>
        </p:nvSpPr>
        <p:spPr>
          <a:xfrm flipH="1">
            <a:off x="6250326" y="1041801"/>
            <a:ext cx="20733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sz="40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בחירת כלים</a:t>
            </a:r>
            <a:endParaRPr sz="40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er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404</Words>
  <Application>Microsoft Office PowerPoint</Application>
  <PresentationFormat>On-screen Show (16:9)</PresentationFormat>
  <Paragraphs>102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Oswald</vt:lpstr>
      <vt:lpstr>Narkisim</vt:lpstr>
      <vt:lpstr>Lucida Sans Unicode</vt:lpstr>
      <vt:lpstr>Arial</vt:lpstr>
      <vt:lpstr>Oswald Regular</vt:lpstr>
      <vt:lpstr>Zilla Slab Light</vt:lpstr>
      <vt:lpstr>Zilla Slab</vt:lpstr>
      <vt:lpstr>Designer Portfolio by SlidesGo</vt:lpstr>
      <vt:lpstr>Photo  Organizer</vt:lpstr>
      <vt:lpstr>תוכן עניינים</vt:lpstr>
      <vt:lpstr>הגדרת הבעיה </vt:lpstr>
      <vt:lpstr>מטרת</vt:lpstr>
      <vt:lpstr>מפרט    דרישות</vt:lpstr>
      <vt:lpstr>תכנון כללי</vt:lpstr>
      <vt:lpstr>תחומי הפרויקט</vt:lpstr>
      <vt:lpstr>מורכבות הפרויקט</vt:lpstr>
      <vt:lpstr>בחירת כלים</vt:lpstr>
      <vt:lpstr>בחינת ההצלחה</vt:lpstr>
      <vt:lpstr>לוח זמנים</vt:lpstr>
      <vt:lpstr>שאלות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 Organizer</dc:title>
  <dc:creator>effi</dc:creator>
  <cp:lastModifiedBy>effi.szt@gmail.com</cp:lastModifiedBy>
  <cp:revision>61</cp:revision>
  <dcterms:modified xsi:type="dcterms:W3CDTF">2019-11-24T16:12:01Z</dcterms:modified>
</cp:coreProperties>
</file>