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65" r:id="rId3"/>
    <p:sldId id="256" r:id="rId4"/>
    <p:sldId id="258" r:id="rId5"/>
    <p:sldId id="259" r:id="rId6"/>
    <p:sldId id="257" r:id="rId7"/>
    <p:sldId id="260" r:id="rId8"/>
    <p:sldId id="262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769"/>
    <a:srgbClr val="114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8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8E5B03-79F0-4FF6-A808-A757C1E70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E95E82E-70C7-42E9-9F73-250DF086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617CBB-CBE0-4699-943F-4334C1C6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99CEA0-8B62-4D6F-931C-9A7C564D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051D36-CE7F-4B98-8006-CED4874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63F2CD-A747-4215-89B2-AF1AC3A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F2CE595-1E4F-4E44-AB05-122F2CBB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2EFE3C-5576-4FED-8847-CDEF6F0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B2DE51-7CAE-4FBD-8C2F-23E1480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53A34A-7437-40FA-A9AB-1A6FF14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03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39633A1-6CA2-4FA6-8F3D-D8FD2C69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F851D5-3CFD-419C-887F-81AC8AFF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2FE21-3828-469D-AD59-AFFA1D44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AADCB9-9FAC-479C-89BD-9E8EA644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B22305-0D74-4A8A-AF18-0D4943E5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53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9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1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6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8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EF57-B0F4-431E-B025-3150A739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C23EE4-DBA8-4C31-8A2E-61CC799C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0B98B5-9722-40C8-9B7C-B16FC87D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B859EF-F4CF-47CD-962D-A96CB7FC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D072A3-7FB0-49F8-BFAA-0BF94EB7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252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831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7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B457E6-0E58-4C97-936E-30765EFE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45C556-9A3A-432F-BD81-EA22B5DC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995F70-0FE2-417F-88B0-D0E27E1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16A90E-13D6-4783-8AA6-3EA01BA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F1387E-2198-4D4E-8E0F-01E414E2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B9EC79-C740-4210-9097-D6E93781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6985B-9CCD-4F5C-860A-94CB0F737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D62666-319B-456B-A194-FEF73118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A6B907-5A37-4E2A-BD74-4B01BE03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8ABEBF-0924-46D0-90D9-F9CC9D6E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EC6EEF-495A-4AC0-B7D8-5B93203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52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0D1CA9-719A-4276-9BC8-A6B43A8A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9ACBCF-2D8C-4346-9375-51156A4E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A50F5A-36CD-4C0F-A891-60BDFB27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2E2E6A-DAEC-435B-8F56-ECF19B045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45F1F4-408A-4D64-B69B-EC8C74A1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5A19AC7-A63B-4649-9EB4-1CF18BEA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27E86B8-4C7E-4D58-8131-8A69CEC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F03B84-C8F9-4779-867F-A3919A12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64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0F601F-CC40-4D9F-8AAB-27290BB3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99687C2-216C-4961-8F82-2D7DBAA1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8F1503-36C1-4CFF-86CE-F271CA72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51FF1DC-74FB-4E7E-B6D2-F8E3BD0F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9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51D051C-1799-4B64-B1AF-E41F6807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BFF946E-15BF-492D-997F-740814C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EEF121B-8D44-4B5D-BA45-26CCE6A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93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32607-22A5-4BC7-89D8-75F1F748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04A651-BB18-49E5-82DB-C0845D6E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81FF797-83F4-4658-BE1C-5C598555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39BA69-E241-48A5-9FDC-DE3114D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8F2533-2E97-4E1F-89A9-DE1C89EF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0F1208-C519-4635-94FA-FA1249AC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8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786F53-3E09-4E23-8F1E-1ABF4CFB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89A1877-6BA5-42E2-8F63-BE3B8302F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0902203-F331-4241-B3D9-1AA90CB3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70C21A-E5E9-4B90-B791-C5127DBC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A28843-3E71-46E2-9EF1-03758469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D7B6E0-A020-4E13-9DDA-4A69B220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53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E5029D7-994F-4FD3-8B52-B56E9DC8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8FDB94-6656-44C4-BDAB-9B3C4243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0C9C19-970F-44E0-A268-25EEDB2DB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2601-7EE7-4FA1-874B-C22E63337870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C930EC-B901-4C85-B792-634032ABB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9A7169-7CB7-45AF-AADC-28D40E28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5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visionworld.com/" TargetMode="External"/><Relationship Id="rId2" Type="http://schemas.openxmlformats.org/officeDocument/2006/relationships/hyperlink" Target="https://en.wikipedia.org/wiki/Eurovision_Song_Contes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pic>
        <p:nvPicPr>
          <p:cNvPr id="15" name="Picture 20" descr="Eurovision 2019 Wallpapers - Wallpaper Cave">
            <a:extLst>
              <a:ext uri="{FF2B5EF4-FFF2-40B4-BE49-F238E27FC236}">
                <a16:creationId xmlns:a16="http://schemas.microsoft.com/office/drawing/2014/main" id="{997CD294-660A-404D-B305-C9D14EA27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5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E7FD487-A0DC-4B76-AAEB-20D039FF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dirty="0"/>
              <a:t>Eurovision</a:t>
            </a:r>
            <a:br>
              <a:rPr lang="en-US" dirty="0"/>
            </a:br>
            <a:r>
              <a:rPr lang="en-US" dirty="0"/>
              <a:t>data mining and ml project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F26BC29-1357-4D12-9EC5-0F6E73EB6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By Bello Effi, Golibroda Liram, and Sasson Ofek.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9421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59116D2-78CF-441F-AAA3-9F58985A3C32}"/>
              </a:ext>
            </a:extLst>
          </p:cNvPr>
          <p:cNvSpPr txBox="1"/>
          <p:nvPr/>
        </p:nvSpPr>
        <p:spPr>
          <a:xfrm>
            <a:off x="2270759" y="165717"/>
            <a:ext cx="7857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ML – Random Forest: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CF90214-CC8D-48EB-9149-C7E5EFE0A936}"/>
              </a:ext>
            </a:extLst>
          </p:cNvPr>
          <p:cNvSpPr txBox="1"/>
          <p:nvPr/>
        </p:nvSpPr>
        <p:spPr>
          <a:xfrm>
            <a:off x="3266303" y="1190983"/>
            <a:ext cx="666477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>
                <a:solidFill>
                  <a:schemeClr val="bg2"/>
                </a:solidFill>
                <a:latin typeface="Arial Nova" panose="020B0504020202020204" pitchFamily="34" charset="0"/>
              </a:rPr>
              <a:t>Prediction Questions: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dirty="0">
                <a:solidFill>
                  <a:schemeClr val="bg2"/>
                </a:solidFill>
                <a:effectLst/>
                <a:latin typeface="Arial Nova" panose="020B0504020202020204" pitchFamily="34" charset="0"/>
              </a:rPr>
              <a:t>Could we predict which semi-final/Final countries?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dirty="0">
                <a:solidFill>
                  <a:schemeClr val="bg2"/>
                </a:solidFill>
                <a:effectLst/>
                <a:latin typeface="Arial Nova" panose="020B0504020202020204" pitchFamily="34" charset="0"/>
              </a:rPr>
              <a:t>Could we predict countries total points ?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dirty="0">
                <a:solidFill>
                  <a:schemeClr val="bg2"/>
                </a:solidFill>
                <a:effectLst/>
                <a:latin typeface="Arial Nova" panose="020B0504020202020204" pitchFamily="34" charset="0"/>
              </a:rPr>
              <a:t>Could we predict countries placing ?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r" rtl="0"/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277EABC-23B9-4872-9F16-32065342ADD4}"/>
              </a:ext>
            </a:extLst>
          </p:cNvPr>
          <p:cNvSpPr txBox="1"/>
          <p:nvPr/>
        </p:nvSpPr>
        <p:spPr>
          <a:xfrm>
            <a:off x="2485712" y="3075057"/>
            <a:ext cx="78577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Arial Nova" panose="020B0504020202020204" pitchFamily="34" charset="0"/>
              </a:rPr>
              <a:t>With ‘sklearn.ensemble’ library we used RF in order to predict our questions columns, using the others (mostly voting).</a:t>
            </a:r>
            <a:endParaRPr lang="he-IL" sz="20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F4C896C5-FEBD-453C-9F37-F13E9711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7" y="4090416"/>
            <a:ext cx="6408203" cy="2314818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8384CACC-9FA9-43F5-88E3-ED4B267DCB40}"/>
              </a:ext>
            </a:extLst>
          </p:cNvPr>
          <p:cNvSpPr txBox="1"/>
          <p:nvPr/>
        </p:nvSpPr>
        <p:spPr>
          <a:xfrm>
            <a:off x="7561497" y="5198715"/>
            <a:ext cx="410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bg2"/>
                </a:solidFill>
              </a:rPr>
              <a:t>Y – Our target column in every prediction.</a:t>
            </a:r>
          </a:p>
          <a:p>
            <a:pPr algn="l" rtl="0"/>
            <a:r>
              <a:rPr lang="en-US" dirty="0">
                <a:solidFill>
                  <a:schemeClr val="bg2"/>
                </a:solidFill>
              </a:rPr>
              <a:t>       (Changing according to the Question)</a:t>
            </a:r>
          </a:p>
        </p:txBody>
      </p:sp>
    </p:spTree>
    <p:extLst>
      <p:ext uri="{BB962C8B-B14F-4D97-AF65-F5344CB8AC3E}">
        <p14:creationId xmlns:p14="http://schemas.microsoft.com/office/powerpoint/2010/main" val="8415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F553323-38B0-4C99-B83D-F7581BD3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11" y="3002020"/>
            <a:ext cx="3123648" cy="3461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5167B5A-653A-44D8-82C0-9BB1322ED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41" y="1877568"/>
            <a:ext cx="3976048" cy="4918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45808EF0-3A9D-4506-89BC-660B829CC32C}"/>
              </a:ext>
            </a:extLst>
          </p:cNvPr>
          <p:cNvSpPr/>
          <p:nvPr/>
        </p:nvSpPr>
        <p:spPr>
          <a:xfrm>
            <a:off x="3377183" y="3002020"/>
            <a:ext cx="134467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42A9C8B-B969-4454-B497-96B7A2C28C80}"/>
              </a:ext>
            </a:extLst>
          </p:cNvPr>
          <p:cNvSpPr/>
          <p:nvPr/>
        </p:nvSpPr>
        <p:spPr>
          <a:xfrm>
            <a:off x="9454897" y="1877568"/>
            <a:ext cx="469391" cy="4586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0713CDA-7C2D-4B07-B85A-02F1BBF991A0}"/>
              </a:ext>
            </a:extLst>
          </p:cNvPr>
          <p:cNvSpPr txBox="1"/>
          <p:nvPr/>
        </p:nvSpPr>
        <p:spPr>
          <a:xfrm>
            <a:off x="677346" y="944881"/>
            <a:ext cx="55527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Arial Nova" panose="020B0504020202020204" pitchFamily="34" charset="0"/>
              </a:rPr>
              <a:t>For example, we managed to predict our points column with the rest of them.</a:t>
            </a:r>
            <a:endParaRPr lang="he-IL" sz="24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5607C88-52EF-4034-9FEB-D4C3E6A46E26}"/>
              </a:ext>
            </a:extLst>
          </p:cNvPr>
          <p:cNvSpPr/>
          <p:nvPr/>
        </p:nvSpPr>
        <p:spPr>
          <a:xfrm>
            <a:off x="3548603" y="786843"/>
            <a:ext cx="509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Data Sources :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919A929-B8AA-49F9-B4FA-98A8BBBA7DF7}"/>
              </a:ext>
            </a:extLst>
          </p:cNvPr>
          <p:cNvSpPr txBox="1"/>
          <p:nvPr/>
        </p:nvSpPr>
        <p:spPr>
          <a:xfrm>
            <a:off x="2828544" y="2188465"/>
            <a:ext cx="730910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ova" panose="020B0604020202020204" pitchFamily="34" charset="0"/>
              </a:rPr>
              <a:t>We used Selenium &amp; BS in order to crawl from 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EurovisionWorld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D45EEE-F62A-49DF-8EE8-BF3AD352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96" y="4204764"/>
            <a:ext cx="1545405" cy="14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CF0455-9FE7-499D-A6D4-83D603B8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50" y="4144085"/>
            <a:ext cx="2148050" cy="14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8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8DE582F-813B-450C-8793-C011AF5C4643}"/>
              </a:ext>
            </a:extLst>
          </p:cNvPr>
          <p:cNvSpPr txBox="1"/>
          <p:nvPr/>
        </p:nvSpPr>
        <p:spPr>
          <a:xfrm>
            <a:off x="3279648" y="15975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EurovisionWorld Crawler: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DE5031E-F4FF-4556-A9CC-FB1373BCAC64}"/>
              </a:ext>
            </a:extLst>
          </p:cNvPr>
          <p:cNvSpPr txBox="1"/>
          <p:nvPr/>
        </p:nvSpPr>
        <p:spPr>
          <a:xfrm>
            <a:off x="3279648" y="1914084"/>
            <a:ext cx="629425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Arial Nova" panose="020B0504020202020204" pitchFamily="34" charset="0"/>
              </a:rPr>
              <a:t>We obtained every detail on every song (with Selenium) participated in the Eurovision Since 1975,  Including votes from the Jury and the crowd at home (In both Finals/Semi-Finals).</a:t>
            </a:r>
            <a:endParaRPr lang="he-IL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3566D70-9BB3-4909-8034-0E91E16EE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4" y="3053844"/>
            <a:ext cx="2829226" cy="3745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9528FFD4-76D9-4BBB-A341-649414C1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86" y="3155129"/>
            <a:ext cx="5983361" cy="3543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FF465AE4-61BD-4C1F-A659-3C815A8DCEB2}"/>
              </a:ext>
            </a:extLst>
          </p:cNvPr>
          <p:cNvSpPr/>
          <p:nvPr/>
        </p:nvSpPr>
        <p:spPr>
          <a:xfrm>
            <a:off x="3200900" y="4360733"/>
            <a:ext cx="1712976" cy="735373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4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431740C-C834-4CCB-BD56-8A68597E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85" y="856188"/>
            <a:ext cx="6682590" cy="274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E6F6950-0567-4842-9421-CE1DA979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" y="856188"/>
            <a:ext cx="4755385" cy="2819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071AC066-01C9-4556-A0A3-2FC2BD4A8499}"/>
              </a:ext>
            </a:extLst>
          </p:cNvPr>
          <p:cNvSpPr/>
          <p:nvPr/>
        </p:nvSpPr>
        <p:spPr>
          <a:xfrm>
            <a:off x="4115630" y="98765"/>
            <a:ext cx="1712976" cy="735373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8839AEA-7310-4388-A12F-51C0741B3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21" y="3989125"/>
            <a:ext cx="5746490" cy="274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F3AC52D4-E4CB-4F98-AF19-289C476A3D45}"/>
              </a:ext>
            </a:extLst>
          </p:cNvPr>
          <p:cNvSpPr/>
          <p:nvPr/>
        </p:nvSpPr>
        <p:spPr>
          <a:xfrm>
            <a:off x="741241" y="4913376"/>
            <a:ext cx="1712976" cy="735373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D20AA7A-C89F-49FE-B352-F25888A4F5BA}"/>
              </a:ext>
            </a:extLst>
          </p:cNvPr>
          <p:cNvSpPr txBox="1"/>
          <p:nvPr/>
        </p:nvSpPr>
        <p:spPr>
          <a:xfrm>
            <a:off x="-294207" y="4544887"/>
            <a:ext cx="3112176" cy="3684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Nova" panose="020B0504020202020204" pitchFamily="34" charset="0"/>
              </a:rPr>
              <a:t>Merging to main dataset</a:t>
            </a:r>
            <a:endParaRPr lang="he-IL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9D5353D-EB5F-42DB-8333-849BBF34E813}"/>
              </a:ext>
            </a:extLst>
          </p:cNvPr>
          <p:cNvSpPr txBox="1"/>
          <p:nvPr/>
        </p:nvSpPr>
        <p:spPr>
          <a:xfrm>
            <a:off x="-87195" y="203997"/>
            <a:ext cx="41375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rial Nova" panose="020B0504020202020204" pitchFamily="34" charset="0"/>
              </a:rPr>
              <a:t>Crawling each year votes (using selenium)</a:t>
            </a:r>
            <a:endParaRPr lang="he-IL" sz="16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9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59709F0-AC31-408F-8CFF-1A3A6345EBF0}"/>
              </a:ext>
            </a:extLst>
          </p:cNvPr>
          <p:cNvSpPr txBox="1"/>
          <p:nvPr/>
        </p:nvSpPr>
        <p:spPr>
          <a:xfrm>
            <a:off x="2980944" y="298704"/>
            <a:ext cx="6431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Wikipedia Data :</a:t>
            </a:r>
          </a:p>
          <a:p>
            <a:pPr algn="ctr"/>
            <a:endParaRPr lang="en-US" sz="5400" u="sng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algn="ctr"/>
            <a:endParaRPr lang="en-US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algn="l"/>
            <a:endParaRPr lang="en-US" sz="3600" u="sng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algn="ctr"/>
            <a:endParaRPr lang="en-US" sz="3600" u="sng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232CA3A-AFE4-45A8-A255-13A4180FF9A9}"/>
              </a:ext>
            </a:extLst>
          </p:cNvPr>
          <p:cNvSpPr txBox="1"/>
          <p:nvPr/>
        </p:nvSpPr>
        <p:spPr>
          <a:xfrm>
            <a:off x="1804687" y="1579635"/>
            <a:ext cx="97822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Arial Nova" panose="020B0504020202020204" pitchFamily="34" charset="0"/>
              </a:rPr>
              <a:t>We used BeatifulSoup to obtain specific features that were missing in each song (Number of writers, Language of the song etc…) </a:t>
            </a:r>
            <a:endParaRPr lang="he-IL" sz="24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D593421-1021-402F-B888-E4D719C4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1" y="3139148"/>
            <a:ext cx="4923749" cy="3584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C9BB676-4919-448B-B6F1-E096F2DE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21" y="3865448"/>
            <a:ext cx="6770189" cy="2024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3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97FC250-BABC-45A5-89C6-78FF58CEE74E}"/>
              </a:ext>
            </a:extLst>
          </p:cNvPr>
          <p:cNvSpPr txBox="1"/>
          <p:nvPr/>
        </p:nvSpPr>
        <p:spPr>
          <a:xfrm>
            <a:off x="2249992" y="487680"/>
            <a:ext cx="8027864" cy="94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EDA – Visualizing Data:</a:t>
            </a:r>
            <a:r>
              <a:rPr lang="en-US" sz="1800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05C23D2-4099-47F6-98FF-F6BEFBA3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53" y="1741312"/>
            <a:ext cx="2558238" cy="4902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9984B00-013B-49FE-BC6F-602D0DC87551}"/>
              </a:ext>
            </a:extLst>
          </p:cNvPr>
          <p:cNvSpPr txBox="1"/>
          <p:nvPr/>
        </p:nvSpPr>
        <p:spPr>
          <a:xfrm>
            <a:off x="5157034" y="2016884"/>
            <a:ext cx="37553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Arial Nova" panose="020B0504020202020204" pitchFamily="34" charset="0"/>
              </a:rPr>
              <a:t>As we can see the majority of the winning songs were written in English.</a:t>
            </a:r>
            <a:endParaRPr lang="he-IL" sz="24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DA88DC1-D323-4D3B-A8AB-3AEFE99E91F7}"/>
              </a:ext>
            </a:extLst>
          </p:cNvPr>
          <p:cNvSpPr txBox="1"/>
          <p:nvPr/>
        </p:nvSpPr>
        <p:spPr>
          <a:xfrm>
            <a:off x="5151120" y="4482346"/>
            <a:ext cx="418185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Arial Nova" panose="020B0504020202020204" pitchFamily="34" charset="0"/>
              </a:rPr>
              <a:t>It’s optimal to let 1-2 songwriters to write the song in order to win!</a:t>
            </a:r>
          </a:p>
          <a:p>
            <a:pPr algn="l"/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FCA9436-35FC-4BEE-9274-EFFE4B70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1" y="533711"/>
            <a:ext cx="4281018" cy="289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36AF950-A2CD-4397-A842-3849E55B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16" y="488370"/>
            <a:ext cx="4508180" cy="2940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465B01E-C845-46C9-85EE-33995766D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306" y="3725037"/>
            <a:ext cx="4561387" cy="2977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96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E085A21C-AFCC-4B80-90BA-0F1F9D88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8" y="1631816"/>
            <a:ext cx="8902371" cy="501549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54FF376-EF01-4114-9B1F-AA8AB474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427" y="191067"/>
            <a:ext cx="2137005" cy="598245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D4F50F6-4A95-4CA6-9753-A841CAE44A41}"/>
              </a:ext>
            </a:extLst>
          </p:cNvPr>
          <p:cNvSpPr txBox="1"/>
          <p:nvPr/>
        </p:nvSpPr>
        <p:spPr>
          <a:xfrm>
            <a:off x="2789874" y="255577"/>
            <a:ext cx="620172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Arial Nova" panose="020B0504020202020204" pitchFamily="34" charset="0"/>
              </a:rPr>
              <a:t>Plots, to graph the points. on the right plot we can see the correlation between mean, quartiles, and outliers. </a:t>
            </a:r>
            <a:endParaRPr lang="he-IL" sz="24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163E6E">
                <a:lumMod val="95000"/>
                <a:lumOff val="5000"/>
              </a:srgbClr>
            </a:gs>
            <a:gs pos="49000">
              <a:srgbClr val="375983">
                <a:lumMod val="98000"/>
                <a:lumOff val="2000"/>
                <a:alpha val="98000"/>
              </a:srgbClr>
            </a:gs>
            <a:gs pos="0">
              <a:schemeClr val="bg2"/>
            </a:gs>
            <a:gs pos="100000">
              <a:srgbClr val="0D3769"/>
            </a:gs>
            <a:gs pos="0">
              <a:srgbClr val="0D37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DB886B1-FD19-415A-913A-1CE21FDB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" y="1745035"/>
            <a:ext cx="7024943" cy="5044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D19583F-076C-4D7D-B4F8-A25DCAF5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51" y="3568812"/>
            <a:ext cx="1827253" cy="322058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763CCF6-FE4D-41E4-9E32-BFFC73C40F19}"/>
              </a:ext>
            </a:extLst>
          </p:cNvPr>
          <p:cNvSpPr txBox="1"/>
          <p:nvPr/>
        </p:nvSpPr>
        <p:spPr>
          <a:xfrm>
            <a:off x="3359510" y="154117"/>
            <a:ext cx="61244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EDA – Using Folium: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9577B13-C4BD-4AB0-A029-A62F9B88E158}"/>
              </a:ext>
            </a:extLst>
          </p:cNvPr>
          <p:cNvSpPr txBox="1"/>
          <p:nvPr/>
        </p:nvSpPr>
        <p:spPr>
          <a:xfrm>
            <a:off x="7459653" y="909093"/>
            <a:ext cx="445193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>
                <a:solidFill>
                  <a:schemeClr val="bg2"/>
                </a:solidFill>
                <a:latin typeface="Arial Nova" panose="020B0504020202020204" pitchFamily="34" charset="0"/>
              </a:rPr>
              <a:t>We made a dictionary that contains every country’s coordinates on the globus In order to visualize them as clickable icons, sorted by colors that represent repetitive 12 points votes:</a:t>
            </a:r>
            <a:endParaRPr lang="he-IL" sz="1400" dirty="0">
              <a:solidFill>
                <a:schemeClr val="bg2"/>
              </a:solidFill>
              <a:latin typeface="Arial Nova" panose="020B05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Arial Nova" panose="020B0504020202020204" pitchFamily="34" charset="0"/>
              </a:rPr>
              <a:t>  </a:t>
            </a:r>
            <a:r>
              <a:rPr lang="en-US" sz="1400" dirty="0">
                <a:solidFill>
                  <a:schemeClr val="bg2"/>
                </a:solidFill>
                <a:highlight>
                  <a:srgbClr val="FF0000"/>
                </a:highlight>
                <a:latin typeface="Arial Nova" panose="020B0504020202020204" pitchFamily="34" charset="0"/>
              </a:rPr>
              <a:t>Red</a:t>
            </a:r>
            <a:r>
              <a:rPr lang="en-US" sz="1400" dirty="0">
                <a:solidFill>
                  <a:schemeClr val="bg2"/>
                </a:solidFill>
                <a:latin typeface="Arial Nova" panose="020B0504020202020204" pitchFamily="34" charset="0"/>
              </a:rPr>
              <a:t> –  gave more than 8 times to another 	country.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highlight>
                  <a:srgbClr val="808000"/>
                </a:highlight>
                <a:latin typeface="Arial Nova" panose="020B0504020202020204" pitchFamily="34" charset="0"/>
              </a:rPr>
              <a:t>Orange</a:t>
            </a:r>
            <a:r>
              <a:rPr lang="en-US" sz="1400" dirty="0">
                <a:solidFill>
                  <a:schemeClr val="bg2"/>
                </a:solidFill>
                <a:latin typeface="Arial Nova" panose="020B0504020202020204" pitchFamily="34" charset="0"/>
              </a:rPr>
              <a:t> - Between 4-8 times</a:t>
            </a:r>
          </a:p>
          <a:p>
            <a:pPr algn="l" rtl="0"/>
            <a:endParaRPr lang="en-US" sz="1400" dirty="0">
              <a:solidFill>
                <a:schemeClr val="bg2"/>
              </a:solidFill>
              <a:latin typeface="Arial Nova" panose="020B05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highlight>
                  <a:srgbClr val="0000FF"/>
                </a:highlight>
                <a:latin typeface="Arial Nova" panose="020B0504020202020204" pitchFamily="34" charset="0"/>
              </a:rPr>
              <a:t>Blue</a:t>
            </a:r>
            <a:r>
              <a:rPr lang="en-US" sz="1400" dirty="0">
                <a:solidFill>
                  <a:schemeClr val="bg2"/>
                </a:solidFill>
                <a:latin typeface="Arial Nova" panose="020B0504020202020204" pitchFamily="34" charset="0"/>
              </a:rPr>
              <a:t> - Less than 4 times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/>
              </a:solidFill>
              <a:latin typeface="Arial Nova" panose="020B0504020202020204" pitchFamily="34" charset="0"/>
            </a:endParaRPr>
          </a:p>
          <a:p>
            <a:pPr algn="l" rtl="0"/>
            <a:r>
              <a:rPr lang="en-US" sz="1400" dirty="0">
                <a:solidFill>
                  <a:schemeClr val="bg2"/>
                </a:solidFill>
                <a:latin typeface="Arial Nova" panose="020B0504020202020204" pitchFamily="34" charset="0"/>
              </a:rPr>
              <a:t>For Example, we found out that Cyprus gave 12 points to Greece 18 times!</a:t>
            </a:r>
          </a:p>
        </p:txBody>
      </p:sp>
    </p:spTree>
    <p:extLst>
      <p:ext uri="{BB962C8B-B14F-4D97-AF65-F5344CB8AC3E}">
        <p14:creationId xmlns:p14="http://schemas.microsoft.com/office/powerpoint/2010/main" val="10318890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334</Words>
  <Application>Microsoft Office PowerPoint</Application>
  <PresentationFormat>מסך רחב</PresentationFormat>
  <Paragraphs>37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22" baseType="lpstr">
      <vt:lpstr>Arial</vt:lpstr>
      <vt:lpstr>Arial Nova</vt:lpstr>
      <vt:lpstr>Arial Rounded MT Bold</vt:lpstr>
      <vt:lpstr>Calibri</vt:lpstr>
      <vt:lpstr>Calibri Light</vt:lpstr>
      <vt:lpstr>Consolas</vt:lpstr>
      <vt:lpstr>Garamond</vt:lpstr>
      <vt:lpstr>Selawik Light</vt:lpstr>
      <vt:lpstr>Speak Pro</vt:lpstr>
      <vt:lpstr>ערכת נושא Office</vt:lpstr>
      <vt:lpstr>SavonVTI</vt:lpstr>
      <vt:lpstr>Eurovision data mining and ml project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Maria</dc:creator>
  <cp:lastModifiedBy>Maria</cp:lastModifiedBy>
  <cp:revision>24</cp:revision>
  <dcterms:created xsi:type="dcterms:W3CDTF">2022-01-29T15:10:17Z</dcterms:created>
  <dcterms:modified xsi:type="dcterms:W3CDTF">2022-01-29T21:50:53Z</dcterms:modified>
</cp:coreProperties>
</file>