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sldIdLst>
    <p:sldId id="265" r:id="rId3"/>
    <p:sldId id="256" r:id="rId4"/>
    <p:sldId id="268" r:id="rId5"/>
    <p:sldId id="259" r:id="rId6"/>
    <p:sldId id="257" r:id="rId7"/>
    <p:sldId id="269" r:id="rId8"/>
    <p:sldId id="262" r:id="rId9"/>
    <p:sldId id="261" r:id="rId10"/>
    <p:sldId id="264" r:id="rId11"/>
    <p:sldId id="270" r:id="rId12"/>
    <p:sldId id="271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98D"/>
    <a:srgbClr val="0D3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8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8E5B03-79F0-4FF6-A808-A757C1E70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E95E82E-70C7-42E9-9F73-250DF086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617CBB-CBE0-4699-943F-4334C1C6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99CEA0-8B62-4D6F-931C-9A7C564D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4051D36-CE7F-4B98-8006-CED48747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8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63F2CD-A747-4215-89B2-AF1AC3A4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F2CE595-1E4F-4E44-AB05-122F2CBBE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2EFE3C-5576-4FED-8847-CDEF6F05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B2DE51-7CAE-4FBD-8C2F-23E1480E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53A34A-7437-40FA-A9AB-1A6FF143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303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39633A1-6CA2-4FA6-8F3D-D8FD2C695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AF851D5-3CFD-419C-887F-81AC8AFFC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D2FE21-3828-469D-AD59-AFFA1D44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AADCB9-9FAC-479C-89BD-9E8EA644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B22305-0D74-4A8A-AF18-0D4943E5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536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96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5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11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4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0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6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8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1/30/2022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9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CDEF57-B0F4-431E-B025-3150A739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C23EE4-DBA8-4C31-8A2E-61CC799C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0B98B5-9722-40C8-9B7C-B16FC87D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B859EF-F4CF-47CD-962D-A96CB7FC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D072A3-7FB0-49F8-BFAA-0BF94EB7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3252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831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7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B457E6-0E58-4C97-936E-30765EFE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B45C556-9A3A-432F-BD81-EA22B5DC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995F70-0FE2-417F-88B0-D0E27E18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16A90E-13D6-4783-8AA6-3EA01BA6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F1387E-2198-4D4E-8E0F-01E414E2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50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B9EC79-C740-4210-9097-D6E93781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16985B-9CCD-4F5C-860A-94CB0F737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8D62666-319B-456B-A194-FEF73118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9A6B907-5A37-4E2A-BD74-4B01BE03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8ABEBF-0924-46D0-90D9-F9CC9D6E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8EC6EEF-495A-4AC0-B7D8-5B932034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352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0D1CA9-719A-4276-9BC8-A6B43A8A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69ACBCF-2D8C-4346-9375-51156A4E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FA50F5A-36CD-4C0F-A891-60BDFB278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2E2E6A-DAEC-435B-8F56-ECF19B045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545F1F4-408A-4D64-B69B-EC8C74A13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5A19AC7-A63B-4649-9EB4-1CF18BEA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27E86B8-4C7E-4D58-8131-8A69CECB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BF03B84-C8F9-4779-867F-A3919A12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164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0F601F-CC40-4D9F-8AAB-27290BB3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99687C2-216C-4961-8F82-2D7DBAA1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98F1503-36C1-4CFF-86CE-F271CA72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51FF1DC-74FB-4E7E-B6D2-F8E3BD0F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198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51D051C-1799-4B64-B1AF-E41F6807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BFF946E-15BF-492D-997F-740814CA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EEF121B-8D44-4B5D-BA45-26CCE6A2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393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B32607-22A5-4BC7-89D8-75F1F748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04A651-BB18-49E5-82DB-C0845D6E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81FF797-83F4-4658-BE1C-5C5985555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539BA69-E241-48A5-9FDC-DE3114D0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8F2533-2E97-4E1F-89A9-DE1C89EF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0F1208-C519-4635-94FA-FA1249AC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8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786F53-3E09-4E23-8F1E-1ABF4CFB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89A1877-6BA5-42E2-8F63-BE3B8302F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0902203-F331-4241-B3D9-1AA90CB36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470C21A-E5E9-4B90-B791-C5127DBC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2601-7EE7-4FA1-874B-C22E63337870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4A28843-3E71-46E2-9EF1-03758469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BD7B6E0-A020-4E13-9DDA-4A69B220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53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11498D"/>
            </a:gs>
            <a:gs pos="0">
              <a:schemeClr val="tx2">
                <a:lumMod val="50000"/>
              </a:schemeClr>
            </a:gs>
            <a:gs pos="74000">
              <a:schemeClr val="accent1">
                <a:lumMod val="75000"/>
              </a:schemeClr>
            </a:gs>
            <a:gs pos="83000">
              <a:schemeClr val="accent1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E5029D7-994F-4FD3-8B52-B56E9DC8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8FDB94-6656-44C4-BDAB-9B3C42437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0C9C19-970F-44E0-A268-25EEDB2DB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2601-7EE7-4FA1-874B-C22E63337870}" type="datetimeFigureOut">
              <a:rPr lang="he-IL" smtClean="0"/>
              <a:t>כ"ח/שבט/תשפ"ב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C930EC-B901-4C85-B792-634032ABB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9A7169-7CB7-45AF-AADC-28D40E286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CFEFE-D528-4D3B-8A84-8B6577EB6D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45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11498D"/>
            </a:gs>
            <a:gs pos="0">
              <a:schemeClr val="tx2">
                <a:lumMod val="50000"/>
              </a:schemeClr>
            </a:gs>
            <a:gs pos="74000">
              <a:schemeClr val="accent1">
                <a:lumMod val="75000"/>
              </a:schemeClr>
            </a:gs>
            <a:gs pos="83000">
              <a:schemeClr val="accent1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7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urovisionworld.com/" TargetMode="External"/><Relationship Id="rId4" Type="http://schemas.openxmlformats.org/officeDocument/2006/relationships/hyperlink" Target="https://en.wikipedia.org/wiki/Eurovision_Song_Conte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0" descr="Eurovision 2019 Wallpapers - Wallpaper Cave">
            <a:extLst>
              <a:ext uri="{FF2B5EF4-FFF2-40B4-BE49-F238E27FC236}">
                <a16:creationId xmlns:a16="http://schemas.microsoft.com/office/drawing/2014/main" id="{997CD294-660A-404D-B305-C9D14EA27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7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E7FD487-A0DC-4B76-AAEB-20D039FFF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</a:bodyPr>
          <a:lstStyle/>
          <a:p>
            <a:r>
              <a:rPr lang="en-US"/>
              <a:t>Eurovision</a:t>
            </a:r>
            <a:br>
              <a:rPr lang="en-US"/>
            </a:br>
            <a:r>
              <a:rPr lang="en-US"/>
              <a:t>data mining and ml project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F26BC29-1357-4D12-9EC5-0F6E73EB6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2761"/>
            <a:ext cx="9144000" cy="9432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By Bello Effi, Golibroda Liram, and Sasson Ofek.</a:t>
            </a:r>
          </a:p>
        </p:txBody>
      </p:sp>
    </p:spTree>
    <p:extLst>
      <p:ext uri="{BB962C8B-B14F-4D97-AF65-F5344CB8AC3E}">
        <p14:creationId xmlns:p14="http://schemas.microsoft.com/office/powerpoint/2010/main" val="1294217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016FF66-E26C-49B6-903B-F96D9BDD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18" y="116248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000" u="sng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 – Random Forest: </a:t>
            </a:r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6F1444B5-1229-4DF9-98C2-27853A9AA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773" y="196811"/>
            <a:ext cx="7519505" cy="4159205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solidFill>
                  <a:srgbClr val="0D3769"/>
                </a:solidFill>
                <a:latin typeface="Arial Nova" panose="020B0504020202020204" pitchFamily="34" charset="0"/>
              </a:rPr>
              <a:t>Prediction Questions: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2400" b="0" dirty="0">
                <a:effectLst/>
                <a:latin typeface="Arial Nova" panose="020B0504020202020204" pitchFamily="34" charset="0"/>
              </a:rPr>
              <a:t>Could we predict which semi-final/Final countries?</a:t>
            </a:r>
          </a:p>
          <a:p>
            <a:pPr marL="0" indent="0" algn="l" rtl="0">
              <a:buNone/>
            </a:pPr>
            <a:r>
              <a:rPr lang="en-US" sz="1050" b="0" dirty="0">
                <a:effectLst/>
                <a:latin typeface="Arial Nova" panose="020B0504020202020204" pitchFamily="34" charset="0"/>
              </a:rPr>
              <a:t>---------------------------------------------------------------------------------------------------------------------------------------------------------------------</a:t>
            </a:r>
          </a:p>
          <a:p>
            <a:pPr marL="0" indent="0" algn="l" rtl="0">
              <a:buNone/>
            </a:pPr>
            <a:r>
              <a:rPr lang="en-US" sz="2400" b="0" dirty="0">
                <a:effectLst/>
                <a:latin typeface="Arial Nova" panose="020B0504020202020204" pitchFamily="34" charset="0"/>
              </a:rPr>
              <a:t>2. Could we predict countries total points ?</a:t>
            </a:r>
          </a:p>
          <a:p>
            <a:pPr marL="0" indent="0" algn="l" rtl="0">
              <a:buNone/>
            </a:pPr>
            <a:r>
              <a:rPr lang="en-US" sz="1100" b="0" dirty="0">
                <a:effectLst/>
                <a:latin typeface="Arial Nova" panose="020B0504020202020204" pitchFamily="34" charset="0"/>
              </a:rPr>
              <a:t>---------------------------------------------------------------------------------------------------------------------------------------------------------------</a:t>
            </a:r>
          </a:p>
          <a:p>
            <a:pPr marL="0" indent="0" algn="l" rtl="0">
              <a:buNone/>
            </a:pPr>
            <a:r>
              <a:rPr lang="en-US" sz="2400" b="0" dirty="0">
                <a:effectLst/>
                <a:latin typeface="Arial Nova" panose="020B0504020202020204" pitchFamily="34" charset="0"/>
              </a:rPr>
              <a:t>3. Could we predict countries placing ?</a:t>
            </a:r>
          </a:p>
          <a:p>
            <a:pPr marL="342900" indent="-342900" rtl="0">
              <a:buFont typeface="+mj-lt"/>
              <a:buAutoNum type="arabicPeriod"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rtl="0"/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he-IL" sz="2000" dirty="0"/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id="{FAD16DA7-9905-4C90-B5A3-5779719E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6" y="4321055"/>
            <a:ext cx="7145303" cy="2526808"/>
          </a:xfrm>
          <a:prstGeom prst="rect">
            <a:avLst/>
          </a:prstGeom>
        </p:spPr>
      </p:pic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916C2918-1650-4071-B083-CF2ABC1B37CB}"/>
              </a:ext>
            </a:extLst>
          </p:cNvPr>
          <p:cNvSpPr txBox="1"/>
          <p:nvPr/>
        </p:nvSpPr>
        <p:spPr>
          <a:xfrm>
            <a:off x="4036653" y="3603026"/>
            <a:ext cx="785774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solidFill>
                  <a:srgbClr val="0D3769"/>
                </a:solidFill>
                <a:latin typeface="Arial Nova" panose="020B0504020202020204" pitchFamily="34" charset="0"/>
              </a:rPr>
              <a:t>With ‘sklearn.ensemble’ library we used RF in order to predict our questions columns, using the others (mostly voting).</a:t>
            </a:r>
            <a:endParaRPr lang="he-IL" sz="2000" dirty="0">
              <a:solidFill>
                <a:srgbClr val="0D3769"/>
              </a:solidFill>
              <a:latin typeface="Arial Nova" panose="020B0504020202020204" pitchFamily="34" charset="0"/>
            </a:endParaRP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87AEBA2B-AD43-41A4-BA24-0DF1A310D647}"/>
              </a:ext>
            </a:extLst>
          </p:cNvPr>
          <p:cNvSpPr txBox="1"/>
          <p:nvPr/>
        </p:nvSpPr>
        <p:spPr>
          <a:xfrm>
            <a:off x="14420" y="6025597"/>
            <a:ext cx="4102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chemeClr val="bg2"/>
                </a:solidFill>
              </a:rPr>
              <a:t>Y – Our target column in every prediction.</a:t>
            </a:r>
          </a:p>
          <a:p>
            <a:pPr algn="l" rtl="0"/>
            <a:r>
              <a:rPr lang="en-US" dirty="0">
                <a:solidFill>
                  <a:schemeClr val="bg2"/>
                </a:solidFill>
              </a:rPr>
              <a:t>       (Changing according to the Question)</a:t>
            </a:r>
          </a:p>
        </p:txBody>
      </p:sp>
    </p:spTree>
    <p:extLst>
      <p:ext uri="{BB962C8B-B14F-4D97-AF65-F5344CB8AC3E}">
        <p14:creationId xmlns:p14="http://schemas.microsoft.com/office/powerpoint/2010/main" val="302273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A9A2E04-E16E-4807-86F1-A71F6BFA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3700" dirty="0">
                <a:solidFill>
                  <a:srgbClr val="FFFFFF"/>
                </a:solidFill>
              </a:rPr>
              <a:t>For example, we managed to predict our points column with the rest of them.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EBD1259-51B6-4C4D-B687-5202EADD0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4300"/>
          <a:stretch/>
        </p:blipFill>
        <p:spPr>
          <a:xfrm>
            <a:off x="6631405" y="2161709"/>
            <a:ext cx="3707061" cy="439347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65003641-71A2-4308-861D-A86425DFD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7" r="193" b="4"/>
          <a:stretch/>
        </p:blipFill>
        <p:spPr>
          <a:xfrm>
            <a:off x="1586769" y="2161790"/>
            <a:ext cx="3707061" cy="4393392"/>
          </a:xfrm>
          <a:prstGeom prst="rect">
            <a:avLst/>
          </a:prstGeom>
        </p:spPr>
      </p:pic>
      <p:sp>
        <p:nvSpPr>
          <p:cNvPr id="55" name="מלבן 54">
            <a:extLst>
              <a:ext uri="{FF2B5EF4-FFF2-40B4-BE49-F238E27FC236}">
                <a16:creationId xmlns:a16="http://schemas.microsoft.com/office/drawing/2014/main" id="{7DF0D575-573E-41F5-AD86-8AD8FBB64D27}"/>
              </a:ext>
            </a:extLst>
          </p:cNvPr>
          <p:cNvSpPr/>
          <p:nvPr/>
        </p:nvSpPr>
        <p:spPr>
          <a:xfrm>
            <a:off x="9258742" y="2161709"/>
            <a:ext cx="469391" cy="4393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90853159-4EED-4DDE-9AF1-600A58DC8BA6}"/>
              </a:ext>
            </a:extLst>
          </p:cNvPr>
          <p:cNvSpPr/>
          <p:nvPr/>
        </p:nvSpPr>
        <p:spPr>
          <a:xfrm>
            <a:off x="3633215" y="2161709"/>
            <a:ext cx="1617205" cy="378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847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11498D"/>
            </a:gs>
            <a:gs pos="0">
              <a:schemeClr val="bg2">
                <a:lumMod val="50000"/>
              </a:schemeClr>
            </a:gs>
            <a:gs pos="74000">
              <a:schemeClr val="accent1">
                <a:lumMod val="75000"/>
              </a:schemeClr>
            </a:gs>
            <a:gs pos="83000">
              <a:schemeClr val="accent1">
                <a:lumMod val="75000"/>
              </a:schemeClr>
            </a:gs>
            <a:gs pos="10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25607C88-52EF-4034-9FEB-D4C3E6A46E26}"/>
              </a:ext>
            </a:extLst>
          </p:cNvPr>
          <p:cNvSpPr/>
          <p:nvPr/>
        </p:nvSpPr>
        <p:spPr>
          <a:xfrm>
            <a:off x="6598104" y="1396289"/>
            <a:ext cx="503478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Data Sources :</a:t>
            </a:r>
          </a:p>
        </p:txBody>
      </p:sp>
      <p:sp>
        <p:nvSpPr>
          <p:cNvPr id="1039" name="Freeform: Shape 101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0" name="Freeform: Shape 103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DCF0455-9FE7-499D-A6D4-83D603B88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67" y="450403"/>
            <a:ext cx="4066375" cy="267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9D45EEE-F62A-49DF-8EE8-BF3AD3521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68" y="3471531"/>
            <a:ext cx="2545987" cy="232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919A929-B8AA-49F9-B4FA-98A8BBBA7DF7}"/>
              </a:ext>
            </a:extLst>
          </p:cNvPr>
          <p:cNvSpPr txBox="1"/>
          <p:nvPr/>
        </p:nvSpPr>
        <p:spPr>
          <a:xfrm>
            <a:off x="6602549" y="2871982"/>
            <a:ext cx="5034784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We used Selenium &amp; BS in order to crawl from : </a:t>
            </a: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</a:t>
            </a:r>
            <a:endParaRPr lang="en-US" sz="2400" dirty="0"/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EurovisionWorld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1084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7310A350-3ED3-4181-AEE4-F08FFCD8FCE7}"/>
              </a:ext>
            </a:extLst>
          </p:cNvPr>
          <p:cNvSpPr txBox="1"/>
          <p:nvPr/>
        </p:nvSpPr>
        <p:spPr>
          <a:xfrm>
            <a:off x="752249" y="3724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EurovisionWorld Crawler:</a:t>
            </a: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A2D894E9-00A9-41D2-B503-4AA28BC9265B}"/>
              </a:ext>
            </a:extLst>
          </p:cNvPr>
          <p:cNvSpPr txBox="1"/>
          <p:nvPr/>
        </p:nvSpPr>
        <p:spPr>
          <a:xfrm>
            <a:off x="605795" y="372438"/>
            <a:ext cx="10980405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obtained every detail on every song (with Selenium) participated in the Eurovision Since 1975,  Including votes from the Jury and the crowd at home (In both Finals/Semi-Finals).</a:t>
            </a:r>
          </a:p>
        </p:txBody>
      </p:sp>
      <p:pic>
        <p:nvPicPr>
          <p:cNvPr id="61" name="תמונה 60">
            <a:extLst>
              <a:ext uri="{FF2B5EF4-FFF2-40B4-BE49-F238E27FC236}">
                <a16:creationId xmlns:a16="http://schemas.microsoft.com/office/drawing/2014/main" id="{B68D0436-66ED-480B-84D3-EECA7536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49" y="2921005"/>
            <a:ext cx="2829226" cy="37456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2" name="תמונה 61">
            <a:extLst>
              <a:ext uri="{FF2B5EF4-FFF2-40B4-BE49-F238E27FC236}">
                <a16:creationId xmlns:a16="http://schemas.microsoft.com/office/drawing/2014/main" id="{BA61F953-DBF8-456A-B434-EFB46E2BF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835" y="2921005"/>
            <a:ext cx="6167810" cy="3646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6B744290-2759-416C-8C66-2F2F8B8DBC46}"/>
              </a:ext>
            </a:extLst>
          </p:cNvPr>
          <p:cNvSpPr/>
          <p:nvPr/>
        </p:nvSpPr>
        <p:spPr>
          <a:xfrm>
            <a:off x="3891516" y="4428235"/>
            <a:ext cx="1414131" cy="569068"/>
          </a:xfrm>
          <a:prstGeom prst="rightArrow">
            <a:avLst/>
          </a:prstGeom>
          <a:solidFill>
            <a:srgbClr val="114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rgbClr val="0D3769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7431740C-C834-4CCB-BD56-8A68597E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247" y="700324"/>
            <a:ext cx="6682590" cy="2743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E6F6950-0567-4842-9421-CE1DA979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4" y="714851"/>
            <a:ext cx="4578025" cy="2714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071AC066-01C9-4556-A0A3-2FC2BD4A8499}"/>
              </a:ext>
            </a:extLst>
          </p:cNvPr>
          <p:cNvSpPr/>
          <p:nvPr/>
        </p:nvSpPr>
        <p:spPr>
          <a:xfrm>
            <a:off x="4776732" y="1752130"/>
            <a:ext cx="522515" cy="47046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88839AEA-7310-4388-A12F-51C0741B3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230" y="3843635"/>
            <a:ext cx="5746490" cy="2743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D20AA7A-C89F-49FE-B352-F25888A4F5BA}"/>
              </a:ext>
            </a:extLst>
          </p:cNvPr>
          <p:cNvSpPr txBox="1"/>
          <p:nvPr/>
        </p:nvSpPr>
        <p:spPr>
          <a:xfrm>
            <a:off x="3387826" y="3439302"/>
            <a:ext cx="311217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Arial Nova" panose="020B0504020202020204" pitchFamily="34" charset="0"/>
              </a:rPr>
              <a:t>Merging to main dataset</a:t>
            </a:r>
            <a:endParaRPr lang="he-IL" sz="2000" dirty="0">
              <a:solidFill>
                <a:schemeClr val="bg2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9D5353D-EB5F-42DB-8333-849BBF34E813}"/>
              </a:ext>
            </a:extLst>
          </p:cNvPr>
          <p:cNvSpPr txBox="1"/>
          <p:nvPr/>
        </p:nvSpPr>
        <p:spPr>
          <a:xfrm>
            <a:off x="2612463" y="248448"/>
            <a:ext cx="513816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Arial Nova" panose="020B0504020202020204" pitchFamily="34" charset="0"/>
              </a:rPr>
              <a:t>Crawling each year votes (using selenium)</a:t>
            </a:r>
            <a:endParaRPr lang="he-IL" sz="2000" dirty="0">
              <a:solidFill>
                <a:schemeClr val="bg2"/>
              </a:solidFill>
              <a:latin typeface="Arial Nova" panose="020B0504020202020204" pitchFamily="34" charset="0"/>
            </a:endParaRPr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632748DE-959D-4CCA-BEDA-047A266B16D6}"/>
              </a:ext>
            </a:extLst>
          </p:cNvPr>
          <p:cNvSpPr/>
          <p:nvPr/>
        </p:nvSpPr>
        <p:spPr>
          <a:xfrm>
            <a:off x="2454216" y="4916543"/>
            <a:ext cx="522515" cy="47046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829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3DDF9D-E27C-4E23-A1E8-CA352535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" y="-10138"/>
            <a:ext cx="12192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59709F0-AC31-408F-8CFF-1A3A6345EBF0}"/>
              </a:ext>
            </a:extLst>
          </p:cNvPr>
          <p:cNvSpPr txBox="1"/>
          <p:nvPr/>
        </p:nvSpPr>
        <p:spPr>
          <a:xfrm>
            <a:off x="204491" y="-1846745"/>
            <a:ext cx="3628830" cy="41256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Wikipedia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u="sng" kern="12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Data :</a:t>
            </a:r>
          </a:p>
          <a:p>
            <a:pPr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u="sng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232CA3A-AFE4-45A8-A255-13A4180FF9A9}"/>
              </a:ext>
            </a:extLst>
          </p:cNvPr>
          <p:cNvSpPr txBox="1"/>
          <p:nvPr/>
        </p:nvSpPr>
        <p:spPr>
          <a:xfrm>
            <a:off x="204481" y="651756"/>
            <a:ext cx="3142472" cy="55342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used </a:t>
            </a:r>
            <a:r>
              <a:rPr lang="en-US" sz="2400" dirty="0" err="1">
                <a:solidFill>
                  <a:schemeClr val="bg1"/>
                </a:solidFill>
              </a:rPr>
              <a:t>BeatifulSoup</a:t>
            </a:r>
            <a:r>
              <a:rPr lang="en-US" sz="2400" dirty="0">
                <a:solidFill>
                  <a:schemeClr val="bg1"/>
                </a:solidFill>
              </a:rPr>
              <a:t> to obtain specific features that were missing in each song (Number of writers, Language of the song </a:t>
            </a:r>
            <a:r>
              <a:rPr lang="en-US" sz="2400" dirty="0" err="1">
                <a:solidFill>
                  <a:schemeClr val="bg1"/>
                </a:solidFill>
              </a:rPr>
              <a:t>etc</a:t>
            </a:r>
            <a:r>
              <a:rPr lang="en-US" sz="2400" dirty="0">
                <a:solidFill>
                  <a:schemeClr val="bg1"/>
                </a:solidFill>
              </a:rPr>
              <a:t>…) 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AD593421-1021-402F-B888-E4D719C49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96" b="-3"/>
          <a:stretch/>
        </p:blipFill>
        <p:spPr>
          <a:xfrm>
            <a:off x="4275336" y="111308"/>
            <a:ext cx="3737324" cy="3327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D565CE-3AFA-4028-9B5B-8BC83B263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34" y="216098"/>
            <a:ext cx="3445819" cy="1938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חץ: מכופף למעלה 3">
            <a:extLst>
              <a:ext uri="{FF2B5EF4-FFF2-40B4-BE49-F238E27FC236}">
                <a16:creationId xmlns:a16="http://schemas.microsoft.com/office/drawing/2014/main" id="{2ACE3A56-A054-4876-AC5E-9994074C66EC}"/>
              </a:ext>
            </a:extLst>
          </p:cNvPr>
          <p:cNvSpPr/>
          <p:nvPr/>
        </p:nvSpPr>
        <p:spPr>
          <a:xfrm rot="5400000">
            <a:off x="4285947" y="3720292"/>
            <a:ext cx="718457" cy="674914"/>
          </a:xfrm>
          <a:prstGeom prst="bentUpArrow">
            <a:avLst/>
          </a:prstGeom>
          <a:solidFill>
            <a:srgbClr val="1149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79026917-454E-424D-93E4-7668BF5C7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370" y="4131339"/>
            <a:ext cx="6770189" cy="2024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333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rgbClr val="11498D"/>
            </a:gs>
            <a:gs pos="0">
              <a:schemeClr val="tx2">
                <a:lumMod val="50000"/>
              </a:schemeClr>
            </a:gs>
            <a:gs pos="74000">
              <a:schemeClr val="accent1">
                <a:lumMod val="75000"/>
              </a:schemeClr>
            </a:gs>
            <a:gs pos="83000">
              <a:schemeClr val="accent1">
                <a:lumMod val="75000"/>
              </a:schemeClr>
            </a:gs>
            <a:gs pos="100000">
              <a:schemeClr val="tx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3D08152-9A87-422C-89DB-73900D9A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6" y="-404465"/>
            <a:ext cx="3877245" cy="3269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u="sng" kern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EDA – Visualizing Data: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03DDF5-E04C-4F66-BB75-7A0A8CFE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629" y="320041"/>
            <a:ext cx="3596083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algn="l" rtl="0"/>
            <a:r>
              <a:rPr lang="en-US" sz="2400" dirty="0">
                <a:solidFill>
                  <a:schemeClr val="bg2"/>
                </a:solidFill>
                <a:latin typeface="Arial Nova" panose="020B0504020202020204" pitchFamily="34" charset="0"/>
              </a:rPr>
              <a:t>As we can see the majority of the winning songs were written in English.</a:t>
            </a:r>
          </a:p>
        </p:txBody>
      </p: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A3059260-545B-42CD-A965-DA62D370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506" y="680477"/>
            <a:ext cx="2934399" cy="56230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מציין מיקום תוכן 2">
            <a:extLst>
              <a:ext uri="{FF2B5EF4-FFF2-40B4-BE49-F238E27FC236}">
                <a16:creationId xmlns:a16="http://schemas.microsoft.com/office/drawing/2014/main" id="{4E5E2128-9178-41B7-86AA-5778DA41D9A3}"/>
              </a:ext>
            </a:extLst>
          </p:cNvPr>
          <p:cNvSpPr txBox="1">
            <a:spLocks/>
          </p:cNvSpPr>
          <p:nvPr/>
        </p:nvSpPr>
        <p:spPr>
          <a:xfrm>
            <a:off x="8131629" y="3081020"/>
            <a:ext cx="3596083" cy="2304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/>
            <a:r>
              <a:rPr lang="en-US" sz="2400" dirty="0">
                <a:solidFill>
                  <a:schemeClr val="bg2"/>
                </a:solidFill>
                <a:latin typeface="Arial Nova" panose="020B0504020202020204" pitchFamily="34" charset="0"/>
              </a:rPr>
              <a:t>It’s optimal to let 1-2 songwriters to write the song in order to win!</a:t>
            </a:r>
          </a:p>
          <a:p>
            <a:pPr marL="0" algn="l" rtl="0"/>
            <a:endParaRPr lang="en-US" sz="2400" dirty="0">
              <a:solidFill>
                <a:schemeClr val="bg2"/>
              </a:solidFill>
              <a:latin typeface="Arial Nova" panose="020B0504020202020204" pitchFamily="34" charset="0"/>
            </a:endParaRPr>
          </a:p>
        </p:txBody>
      </p:sp>
      <p:pic>
        <p:nvPicPr>
          <p:cNvPr id="2050" name="Picture 2" descr="Eurovision Song Contest Generic Logo - EuroVisionary - Eurovision news  worth reading">
            <a:extLst>
              <a:ext uri="{FF2B5EF4-FFF2-40B4-BE49-F238E27FC236}">
                <a16:creationId xmlns:a16="http://schemas.microsoft.com/office/drawing/2014/main" id="{9D7FFC18-F0D9-4656-A81A-DFFCCD8E4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6" b="89926" l="6000" r="93833">
                        <a14:foregroundMark x1="35250" y1="42815" x2="35250" y2="42815"/>
                        <a14:foregroundMark x1="27167" y1="49037" x2="27167" y2="49037"/>
                        <a14:foregroundMark x1="17000" y1="44889" x2="17000" y2="44889"/>
                        <a14:foregroundMark x1="9417" y1="32593" x2="9417" y2="32593"/>
                        <a14:foregroundMark x1="11167" y1="42370" x2="11167" y2="42370"/>
                        <a14:foregroundMark x1="6000" y1="36741" x2="6000" y2="36741"/>
                        <a14:foregroundMark x1="65750" y1="43407" x2="65750" y2="43407"/>
                        <a14:foregroundMark x1="60500" y1="50667" x2="60500" y2="50667"/>
                        <a14:foregroundMark x1="74417" y1="43407" x2="74417" y2="43407"/>
                        <a14:foregroundMark x1="75917" y1="30519" x2="75917" y2="30519"/>
                        <a14:foregroundMark x1="80500" y1="42370" x2="80500" y2="42370"/>
                        <a14:foregroundMark x1="90083" y1="42370" x2="90083" y2="42370"/>
                        <a14:foregroundMark x1="93833" y1="42370" x2="93833" y2="42370"/>
                        <a14:foregroundMark x1="45417" y1="74370" x2="45417" y2="74370"/>
                        <a14:foregroundMark x1="51500" y1="70222" x2="51500" y2="70222"/>
                        <a14:foregroundMark x1="57000" y1="70222" x2="57000" y2="70222"/>
                        <a14:foregroundMark x1="63083" y1="68148" x2="63083" y2="68148"/>
                        <a14:foregroundMark x1="67167" y1="68741" x2="67167" y2="68741"/>
                        <a14:foregroundMark x1="72083" y1="68148" x2="72083" y2="68148"/>
                        <a14:foregroundMark x1="77583" y1="69630" x2="77583" y2="69630"/>
                        <a14:foregroundMark x1="21333" y1="70222" x2="21333" y2="70222"/>
                        <a14:foregroundMark x1="25667" y1="70222" x2="25667" y2="70222"/>
                        <a14:foregroundMark x1="32083" y1="70667" x2="32083" y2="70667"/>
                        <a14:foregroundMark x1="37333" y1="70222" x2="37333" y2="7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92" y="5109231"/>
            <a:ext cx="3108923" cy="174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08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FCA9436-35FC-4BEE-9274-EFFE4B70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924" y="611289"/>
            <a:ext cx="4281018" cy="289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36AF950-A2CD-4397-A842-3849E55B6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059" y="588618"/>
            <a:ext cx="4508180" cy="2940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465B01E-C845-46C9-85EE-33995766D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306" y="3725037"/>
            <a:ext cx="4561387" cy="2977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 descr="Eurovision Song Contest Generic Logo - EuroVisionary - Eurovision news  worth reading">
            <a:extLst>
              <a:ext uri="{FF2B5EF4-FFF2-40B4-BE49-F238E27FC236}">
                <a16:creationId xmlns:a16="http://schemas.microsoft.com/office/drawing/2014/main" id="{B038AA3E-CBB9-4946-A290-740193BA6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26" b="89926" l="6000" r="93833">
                        <a14:foregroundMark x1="35250" y1="42815" x2="35250" y2="42815"/>
                        <a14:foregroundMark x1="27167" y1="49037" x2="27167" y2="49037"/>
                        <a14:foregroundMark x1="17000" y1="44889" x2="17000" y2="44889"/>
                        <a14:foregroundMark x1="9417" y1="32593" x2="9417" y2="32593"/>
                        <a14:foregroundMark x1="11167" y1="42370" x2="11167" y2="42370"/>
                        <a14:foregroundMark x1="6000" y1="36741" x2="6000" y2="36741"/>
                        <a14:foregroundMark x1="65750" y1="43407" x2="65750" y2="43407"/>
                        <a14:foregroundMark x1="60500" y1="50667" x2="60500" y2="50667"/>
                        <a14:foregroundMark x1="74417" y1="43407" x2="74417" y2="43407"/>
                        <a14:foregroundMark x1="75917" y1="30519" x2="75917" y2="30519"/>
                        <a14:foregroundMark x1="80500" y1="42370" x2="80500" y2="42370"/>
                        <a14:foregroundMark x1="90083" y1="42370" x2="90083" y2="42370"/>
                        <a14:foregroundMark x1="93833" y1="42370" x2="93833" y2="42370"/>
                        <a14:foregroundMark x1="45417" y1="74370" x2="45417" y2="74370"/>
                        <a14:foregroundMark x1="51500" y1="70222" x2="51500" y2="70222"/>
                        <a14:foregroundMark x1="57000" y1="70222" x2="57000" y2="70222"/>
                        <a14:foregroundMark x1="63083" y1="68148" x2="63083" y2="68148"/>
                        <a14:foregroundMark x1="67167" y1="68741" x2="67167" y2="68741"/>
                        <a14:foregroundMark x1="72083" y1="68148" x2="72083" y2="68148"/>
                        <a14:foregroundMark x1="77583" y1="69630" x2="77583" y2="69630"/>
                        <a14:foregroundMark x1="21333" y1="70222" x2="21333" y2="70222"/>
                        <a14:foregroundMark x1="25667" y1="70222" x2="25667" y2="70222"/>
                        <a14:foregroundMark x1="32083" y1="70667" x2="32083" y2="70667"/>
                        <a14:foregroundMark x1="37333" y1="70222" x2="37333" y2="7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9" y="5067377"/>
            <a:ext cx="3108923" cy="174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96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0D4F50F6-4A95-4CA6-9753-A841CAE44A41}"/>
              </a:ext>
            </a:extLst>
          </p:cNvPr>
          <p:cNvSpPr txBox="1"/>
          <p:nvPr/>
        </p:nvSpPr>
        <p:spPr>
          <a:xfrm>
            <a:off x="3200784" y="279021"/>
            <a:ext cx="4928071" cy="85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Plots, to graph the points. on the left plot we can see the correlation between mean, quartiles, and outliers. 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085A21C-AFCC-4B80-90BA-0F1F9D88C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975" y="1734040"/>
            <a:ext cx="7784068" cy="43785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E54FF376-EF01-4114-9B1F-AA8AB474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22" y="196388"/>
            <a:ext cx="2356142" cy="659061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A9138E1F-DB28-487D-B3CF-FE38E128A628}"/>
              </a:ext>
            </a:extLst>
          </p:cNvPr>
          <p:cNvSpPr txBox="1"/>
          <p:nvPr/>
        </p:nvSpPr>
        <p:spPr>
          <a:xfrm>
            <a:off x="4418658" y="5842517"/>
            <a:ext cx="7513364" cy="855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0D3769"/>
                </a:solidFill>
                <a:latin typeface="+mj-lt"/>
                <a:ea typeface="+mj-ea"/>
                <a:cs typeface="+mj-cs"/>
              </a:rPr>
              <a:t>Amount of points each country received in Finals/Semies</a:t>
            </a:r>
          </a:p>
        </p:txBody>
      </p:sp>
    </p:spTree>
    <p:extLst>
      <p:ext uri="{BB962C8B-B14F-4D97-AF65-F5344CB8AC3E}">
        <p14:creationId xmlns:p14="http://schemas.microsoft.com/office/powerpoint/2010/main" val="419897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DB886B1-FD19-415A-913A-1CE21FDB1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0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763CCF6-FE4D-41E4-9E32-BFFC73C40F19}"/>
              </a:ext>
            </a:extLst>
          </p:cNvPr>
          <p:cNvSpPr txBox="1"/>
          <p:nvPr/>
        </p:nvSpPr>
        <p:spPr>
          <a:xfrm>
            <a:off x="5891831" y="2023061"/>
            <a:ext cx="5552090" cy="13360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EDA – Using Folium: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9577B13-C4BD-4AB0-A029-A62F9B88E158}"/>
              </a:ext>
            </a:extLst>
          </p:cNvPr>
          <p:cNvSpPr txBox="1"/>
          <p:nvPr/>
        </p:nvSpPr>
        <p:spPr>
          <a:xfrm>
            <a:off x="5704464" y="3429000"/>
            <a:ext cx="6030337" cy="3644267"/>
          </a:xfr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made a dictionary that contains every country’s coordinates     on the globus In order to visualize them as clickable icons, sorted by colors that represent repetitive 12 points votes:</a:t>
            </a: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        -  gave more than 8 times to another country.</a:t>
            </a:r>
          </a:p>
          <a:p>
            <a:pPr marL="57150" algn="l" rtl="0"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Orange -    - Between 4-8 times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00FF"/>
                </a:highlight>
              </a:rPr>
              <a:t>Blue</a:t>
            </a:r>
            <a:r>
              <a:rPr lang="en-US" dirty="0"/>
              <a:t>  - Less than 4 times</a:t>
            </a: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we found out that Cyprus gave 12 points to            Greece 18 times!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754E7D4-CF0B-4D3C-923E-003AF470AC55}"/>
              </a:ext>
            </a:extLst>
          </p:cNvPr>
          <p:cNvSpPr txBox="1"/>
          <p:nvPr/>
        </p:nvSpPr>
        <p:spPr>
          <a:xfrm>
            <a:off x="5949742" y="5027363"/>
            <a:ext cx="105661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Orange</a:t>
            </a:r>
            <a:endParaRPr lang="he-IL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2B5E6439-ED57-4DDA-A09C-1E42E5AEF2CF}"/>
              </a:ext>
            </a:extLst>
          </p:cNvPr>
          <p:cNvSpPr txBox="1"/>
          <p:nvPr/>
        </p:nvSpPr>
        <p:spPr>
          <a:xfrm>
            <a:off x="5949742" y="5586275"/>
            <a:ext cx="62118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Blue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4306DDD6-7E09-4F8B-A7EB-087EBE74FF7E}"/>
              </a:ext>
            </a:extLst>
          </p:cNvPr>
          <p:cNvSpPr txBox="1"/>
          <p:nvPr/>
        </p:nvSpPr>
        <p:spPr>
          <a:xfrm>
            <a:off x="5963872" y="4499216"/>
            <a:ext cx="55587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E9BD6E32-83EB-4901-8457-0B6536910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35" r="-2" b="34541"/>
          <a:stretch/>
        </p:blipFill>
        <p:spPr>
          <a:xfrm>
            <a:off x="7653520" y="0"/>
            <a:ext cx="4538480" cy="2624956"/>
          </a:xfrm>
          <a:custGeom>
            <a:avLst/>
            <a:gdLst/>
            <a:ahLst/>
            <a:cxnLst/>
            <a:rect l="l" t="t" r="r" b="b"/>
            <a:pathLst>
              <a:path w="4538480" h="2624966">
                <a:moveTo>
                  <a:pt x="0" y="0"/>
                </a:moveTo>
                <a:lnTo>
                  <a:pt x="4538480" y="0"/>
                </a:lnTo>
                <a:lnTo>
                  <a:pt x="4538480" y="2278570"/>
                </a:lnTo>
                <a:lnTo>
                  <a:pt x="4520384" y="2284270"/>
                </a:lnTo>
                <a:cubicBezTo>
                  <a:pt x="3945063" y="2457853"/>
                  <a:pt x="2850619" y="2701056"/>
                  <a:pt x="1497830" y="2602030"/>
                </a:cubicBezTo>
                <a:cubicBezTo>
                  <a:pt x="1428382" y="2596885"/>
                  <a:pt x="1362793" y="2593669"/>
                  <a:pt x="1295917" y="2591098"/>
                </a:cubicBezTo>
                <a:cubicBezTo>
                  <a:pt x="852222" y="2571324"/>
                  <a:pt x="414677" y="2559146"/>
                  <a:pt x="120277" y="2541000"/>
                </a:cubicBezTo>
                <a:lnTo>
                  <a:pt x="0" y="253239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188902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353</Words>
  <Application>Microsoft Office PowerPoint</Application>
  <PresentationFormat>מסך רחב</PresentationFormat>
  <Paragraphs>43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11</vt:i4>
      </vt:variant>
    </vt:vector>
  </HeadingPairs>
  <TitlesOfParts>
    <vt:vector size="21" baseType="lpstr">
      <vt:lpstr>Arial</vt:lpstr>
      <vt:lpstr>Arial Nova</vt:lpstr>
      <vt:lpstr>Calibri</vt:lpstr>
      <vt:lpstr>Calibri Light</vt:lpstr>
      <vt:lpstr>Consolas</vt:lpstr>
      <vt:lpstr>Garamond</vt:lpstr>
      <vt:lpstr>Selawik Light</vt:lpstr>
      <vt:lpstr>Speak Pro</vt:lpstr>
      <vt:lpstr>ערכת נושא Office</vt:lpstr>
      <vt:lpstr>SavonVTI</vt:lpstr>
      <vt:lpstr>Eurovision data mining and ml project</vt:lpstr>
      <vt:lpstr>מצגת של PowerPoint‏</vt:lpstr>
      <vt:lpstr>מצגת של PowerPoint‏</vt:lpstr>
      <vt:lpstr>מצגת של PowerPoint‏</vt:lpstr>
      <vt:lpstr>מצגת של PowerPoint‏</vt:lpstr>
      <vt:lpstr>EDA – Visualizing Data: </vt:lpstr>
      <vt:lpstr>מצגת של PowerPoint‏</vt:lpstr>
      <vt:lpstr>מצגת של PowerPoint‏</vt:lpstr>
      <vt:lpstr>מצגת של PowerPoint‏</vt:lpstr>
      <vt:lpstr>ML – Random Forest: </vt:lpstr>
      <vt:lpstr>For example, we managed to predict our points column with the rest of them.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Maria</dc:creator>
  <cp:lastModifiedBy>Maria</cp:lastModifiedBy>
  <cp:revision>27</cp:revision>
  <dcterms:created xsi:type="dcterms:W3CDTF">2022-01-29T15:10:17Z</dcterms:created>
  <dcterms:modified xsi:type="dcterms:W3CDTF">2022-01-30T00:03:47Z</dcterms:modified>
</cp:coreProperties>
</file>