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8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FAFF"/>
    <a:srgbClr val="3AA0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ile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924" autoAdjust="0"/>
    <p:restoredTop sz="97440" autoAdjust="0"/>
  </p:normalViewPr>
  <p:slideViewPr>
    <p:cSldViewPr snapToGrid="0">
      <p:cViewPr varScale="1">
        <p:scale>
          <a:sx n="162" d="100"/>
          <a:sy n="162" d="100"/>
        </p:scale>
        <p:origin x="576" y="144"/>
      </p:cViewPr>
      <p:guideLst>
        <p:guide orient="horz" pos="2160"/>
        <p:guide pos="388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87D764-8E60-4F49-A898-F9A67F43290E}" type="datetimeFigureOut">
              <a:rPr lang="it-IT" smtClean="0"/>
              <a:t>26/01/2021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73B50E-7B93-4E34-AAA7-412B1C93267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75823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D497A5A-E6C6-419C-ACF0-FAA73814EF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CD30A006-6619-4E7C-8A07-E552AAD269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4C12CCA-BC43-4E29-98C1-5A7579A1F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26658-34EA-4BA0-BDCB-7B8A78CC2D1E}" type="datetimeFigureOut">
              <a:rPr lang="it-IT" smtClean="0"/>
              <a:t>26/01/2021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9A79EB2-60CF-4C4E-82E4-16378B85B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4E6F4EB-ED12-433A-8E94-71E5459D3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57370-5D42-48BF-BA6B-014BA67F4C5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27366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C7C1FF5-361E-40A8-A702-33A114B4B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F9B27E73-596D-4EBD-B8A6-1A005207A1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6E2D5E8-4E70-4049-B752-CC5AE4053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26658-34EA-4BA0-BDCB-7B8A78CC2D1E}" type="datetimeFigureOut">
              <a:rPr lang="it-IT" smtClean="0"/>
              <a:t>26/01/2021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7A16D97-96F8-4D1F-A0F1-357F7299D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A83A377-00CB-419C-AC34-759C8A484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57370-5D42-48BF-BA6B-014BA67F4C5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83614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D2B43E24-DE5D-4F6C-8BDF-549D8EE3EA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F9B9B70A-C3B5-4B57-9676-0C8606154F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F7D867F-8631-4EBE-A523-B3DFB3EB7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26658-34EA-4BA0-BDCB-7B8A78CC2D1E}" type="datetimeFigureOut">
              <a:rPr lang="it-IT" smtClean="0"/>
              <a:t>26/01/2021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B63A433-158C-4080-ADEB-13D24BDF3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D26C9A7-AECA-4ADC-98A1-CCDF56AEA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57370-5D42-48BF-BA6B-014BA67F4C5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28583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A857EB1-4B90-41EC-87E4-3B39FA086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9D107B1-14C8-44CF-9544-1581958C88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F6A24F7-F82E-4487-A01D-648607B49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26658-34EA-4BA0-BDCB-7B8A78CC2D1E}" type="datetimeFigureOut">
              <a:rPr lang="it-IT" smtClean="0"/>
              <a:t>26/01/2021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90A333C-23FA-4F70-B1C7-9A12C1B87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F0BB0C0-D4DD-4FE6-B8AE-CBC31C55F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57370-5D42-48BF-BA6B-014BA67F4C5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93540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805D555-DD3E-40F4-A975-98C965B9E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FB9EA09-3F55-4E58-8FDE-FE302C0C22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8553CE9-B118-44C7-9AAE-58406874D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26658-34EA-4BA0-BDCB-7B8A78CC2D1E}" type="datetimeFigureOut">
              <a:rPr lang="it-IT" smtClean="0"/>
              <a:t>26/01/2021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AE82589-2D57-49BF-BE26-C77DB7ABE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58D94D5-EF25-49BE-B85D-64399BE91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57370-5D42-48BF-BA6B-014BA67F4C5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97674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FF1BF58-731A-488F-A514-C5A8E63C6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5868D69-F7A9-42CA-A71C-72AABD37F1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FBCF387-C150-4894-B4E9-1A85432B5C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F154928-DC7C-4937-8F59-8A608FB6B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26658-34EA-4BA0-BDCB-7B8A78CC2D1E}" type="datetimeFigureOut">
              <a:rPr lang="it-IT" smtClean="0"/>
              <a:t>26/01/2021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085204FF-7631-4558-8EED-6EC8A5E60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50A8ECE-4EC5-4430-8C78-B181E9E8E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57370-5D42-48BF-BA6B-014BA67F4C5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13470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182D34A-4F6A-4387-8177-9EA5EC410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E74B978-8129-46C2-951C-719560555D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0BE4C79F-343A-411B-9C14-75FA38B622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A30AC5DF-5A36-4614-851A-13A9A0E568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EF1C236F-C443-4CCE-90A1-99DA7EDC86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4FD55EC7-89D5-488A-A442-55AFFEC19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26658-34EA-4BA0-BDCB-7B8A78CC2D1E}" type="datetimeFigureOut">
              <a:rPr lang="it-IT" smtClean="0"/>
              <a:t>26/01/2021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281580AA-30BB-4724-994B-596003059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AA4DC96-6436-42B5-915A-CD1529640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57370-5D42-48BF-BA6B-014BA67F4C5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64079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7427B79-1E0D-4097-A320-661F50A55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B5F7A36F-6AAB-4AF3-80C9-E863F7D22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26658-34EA-4BA0-BDCB-7B8A78CC2D1E}" type="datetimeFigureOut">
              <a:rPr lang="it-IT" smtClean="0"/>
              <a:t>26/01/2021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31F6AA9-54E2-4923-92BA-1F1366FD1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2FC9B71-5E78-4BBB-8408-E0BA865F4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57370-5D42-48BF-BA6B-014BA67F4C5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71853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AAEDF65A-F9D6-4721-AE1C-4EA2ACF32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26658-34EA-4BA0-BDCB-7B8A78CC2D1E}" type="datetimeFigureOut">
              <a:rPr lang="it-IT" smtClean="0"/>
              <a:t>26/01/2021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02CFADDF-FF84-44EE-8A34-68293FBA0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3177C02-FD8E-4C30-92AB-B55B2B2D8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57370-5D42-48BF-BA6B-014BA67F4C5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48904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7489E56-3748-4E97-A727-5E08489FD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CBDD29A-F34F-4360-BF10-1AF8EA7FB1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DA5461A-8104-4486-A86C-68CB20F1B7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DC96B27-B0C8-4605-80DF-29F8AD564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26658-34EA-4BA0-BDCB-7B8A78CC2D1E}" type="datetimeFigureOut">
              <a:rPr lang="it-IT" smtClean="0"/>
              <a:t>26/01/2021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E034842-86CD-43A9-8E2E-7A7820F58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F82EF72-030B-46B5-9102-9E8BBF135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57370-5D42-48BF-BA6B-014BA67F4C5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51753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F6027E3-C2D0-4469-8C86-8F1CB7361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C41D6A2F-9C49-4132-A75A-2370671D97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5DCA3796-433B-4874-9E29-9A6EC8F898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68E7C84-63E5-45BC-AB80-08592FCEF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26658-34EA-4BA0-BDCB-7B8A78CC2D1E}" type="datetimeFigureOut">
              <a:rPr lang="it-IT" smtClean="0"/>
              <a:t>26/01/2021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3278E12-21D6-4BE0-A55C-23708D5E7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FC9FEAC-492C-4823-A3B5-92F8C6F9D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57370-5D42-48BF-BA6B-014BA67F4C5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20959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2A046AA9-FA12-4D52-8913-586FA3456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6AEB911-B18F-4875-B268-AE7DAC6AB8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70B0443-4666-4AF9-8617-DCDEA2D7E8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A26658-34EA-4BA0-BDCB-7B8A78CC2D1E}" type="datetimeFigureOut">
              <a:rPr lang="it-IT" smtClean="0"/>
              <a:t>26/01/2021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4C1402D-BB83-4AAF-B52D-1FADB5D672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CCC17EE-BA03-4472-A609-E631F727AD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57370-5D42-48BF-BA6B-014BA67F4C5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77388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1.jpe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0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4.png"/><Relationship Id="rId18" Type="http://schemas.openxmlformats.org/officeDocument/2006/relationships/image" Target="../media/image39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17" Type="http://schemas.openxmlformats.org/officeDocument/2006/relationships/image" Target="../media/image38.png"/><Relationship Id="rId2" Type="http://schemas.openxmlformats.org/officeDocument/2006/relationships/image" Target="../media/image22.jpeg"/><Relationship Id="rId16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5" Type="http://schemas.openxmlformats.org/officeDocument/2006/relationships/image" Target="../media/image36.png"/><Relationship Id="rId10" Type="http://schemas.openxmlformats.org/officeDocument/2006/relationships/image" Target="../media/image30.png"/><Relationship Id="rId19" Type="http://schemas.openxmlformats.org/officeDocument/2006/relationships/image" Target="../media/image4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Relationship Id="rId14" Type="http://schemas.openxmlformats.org/officeDocument/2006/relationships/image" Target="../media/image3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image" Target="../media/image52.png"/><Relationship Id="rId3" Type="http://schemas.openxmlformats.org/officeDocument/2006/relationships/image" Target="../media/image42.png"/><Relationship Id="rId21" Type="http://schemas.openxmlformats.org/officeDocument/2006/relationships/image" Target="../media/image23.jpg"/><Relationship Id="rId7" Type="http://schemas.openxmlformats.org/officeDocument/2006/relationships/image" Target="../media/image46.png"/><Relationship Id="rId12" Type="http://schemas.openxmlformats.org/officeDocument/2006/relationships/image" Target="../media/image51.png"/><Relationship Id="rId17" Type="http://schemas.openxmlformats.org/officeDocument/2006/relationships/image" Target="../media/image56.png"/><Relationship Id="rId2" Type="http://schemas.openxmlformats.org/officeDocument/2006/relationships/image" Target="../media/image41.png"/><Relationship Id="rId16" Type="http://schemas.openxmlformats.org/officeDocument/2006/relationships/image" Target="../media/image55.png"/><Relationship Id="rId20" Type="http://schemas.openxmlformats.org/officeDocument/2006/relationships/image" Target="../media/image2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11" Type="http://schemas.openxmlformats.org/officeDocument/2006/relationships/image" Target="../media/image50.png"/><Relationship Id="rId5" Type="http://schemas.openxmlformats.org/officeDocument/2006/relationships/image" Target="../media/image44.png"/><Relationship Id="rId15" Type="http://schemas.openxmlformats.org/officeDocument/2006/relationships/image" Target="../media/image54.png"/><Relationship Id="rId10" Type="http://schemas.openxmlformats.org/officeDocument/2006/relationships/image" Target="../media/image49.png"/><Relationship Id="rId19" Type="http://schemas.openxmlformats.org/officeDocument/2006/relationships/image" Target="../media/image58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Relationship Id="rId14" Type="http://schemas.openxmlformats.org/officeDocument/2006/relationships/image" Target="../media/image53.png"/><Relationship Id="rId22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3C47C2-33A2-44B2-BEAB-FEB679075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3324"/>
            <a:ext cx="12192000" cy="6861324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 3">
            <a:extLst>
              <a:ext uri="{FF2B5EF4-FFF2-40B4-BE49-F238E27FC236}">
                <a16:creationId xmlns:a16="http://schemas.microsoft.com/office/drawing/2014/main" id="{AD182BA8-54AD-4D9F-8264-B0FA8BB47D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 16">
            <a:extLst>
              <a:ext uri="{FF2B5EF4-FFF2-40B4-BE49-F238E27FC236}">
                <a16:creationId xmlns:a16="http://schemas.microsoft.com/office/drawing/2014/main" id="{4ED83379-0499-45E1-AB78-6AA230F964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DD1BB1D-F3B6-4967-9EA6-2CC2E736B5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962246"/>
            <a:ext cx="6437700" cy="2611967"/>
          </a:xfrm>
        </p:spPr>
        <p:txBody>
          <a:bodyPr anchor="b">
            <a:normAutofit/>
          </a:bodyPr>
          <a:lstStyle/>
          <a:p>
            <a:pPr algn="l"/>
            <a:r>
              <a:rPr lang="it-IT" sz="5400" dirty="0"/>
              <a:t>Relazione progetto n.6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B1396F4B-5BA0-4B74-893B-56F12A5B13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2" y="3719618"/>
            <a:ext cx="4167376" cy="1155525"/>
          </a:xfrm>
        </p:spPr>
        <p:txBody>
          <a:bodyPr anchor="t">
            <a:normAutofit/>
          </a:bodyPr>
          <a:lstStyle/>
          <a:p>
            <a:pPr algn="l"/>
            <a:r>
              <a:rPr lang="it-IT" sz="2000" dirty="0"/>
              <a:t>Giorgio Manca (0294006)</a:t>
            </a:r>
          </a:p>
        </p:txBody>
      </p:sp>
    </p:spTree>
    <p:extLst>
      <p:ext uri="{BB962C8B-B14F-4D97-AF65-F5344CB8AC3E}">
        <p14:creationId xmlns:p14="http://schemas.microsoft.com/office/powerpoint/2010/main" val="11888641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AE16C00B-2D70-4794-9D55-D07D94D2B4F6}"/>
              </a:ext>
            </a:extLst>
          </p:cNvPr>
          <p:cNvSpPr txBox="1"/>
          <p:nvPr/>
        </p:nvSpPr>
        <p:spPr>
          <a:xfrm>
            <a:off x="3216000" y="115422"/>
            <a:ext cx="576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b="1" dirty="0"/>
              <a:t>Condizioni di stabilità</a:t>
            </a:r>
            <a:endParaRPr lang="it-IT" sz="1600" dirty="0"/>
          </a:p>
        </p:txBody>
      </p:sp>
      <p:cxnSp>
        <p:nvCxnSpPr>
          <p:cNvPr id="36" name="Connettore 2 35">
            <a:extLst>
              <a:ext uri="{FF2B5EF4-FFF2-40B4-BE49-F238E27FC236}">
                <a16:creationId xmlns:a16="http://schemas.microsoft.com/office/drawing/2014/main" id="{F85704CB-8930-4114-B5E6-C4AED5B595CE}"/>
              </a:ext>
            </a:extLst>
          </p:cNvPr>
          <p:cNvCxnSpPr>
            <a:cxnSpLocks/>
            <a:endCxn id="44" idx="1"/>
          </p:cNvCxnSpPr>
          <p:nvPr/>
        </p:nvCxnSpPr>
        <p:spPr>
          <a:xfrm flipV="1">
            <a:off x="7816225" y="1511597"/>
            <a:ext cx="278024" cy="277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ttangolo 43">
            <a:extLst>
              <a:ext uri="{FF2B5EF4-FFF2-40B4-BE49-F238E27FC236}">
                <a16:creationId xmlns:a16="http://schemas.microsoft.com/office/drawing/2014/main" id="{C660AAA5-C629-4164-B2EC-056E256975F3}"/>
              </a:ext>
            </a:extLst>
          </p:cNvPr>
          <p:cNvSpPr/>
          <p:nvPr/>
        </p:nvSpPr>
        <p:spPr>
          <a:xfrm>
            <a:off x="8094249" y="1367597"/>
            <a:ext cx="454968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6" name="Ovale 45">
            <a:extLst>
              <a:ext uri="{FF2B5EF4-FFF2-40B4-BE49-F238E27FC236}">
                <a16:creationId xmlns:a16="http://schemas.microsoft.com/office/drawing/2014/main" id="{6DDC28BF-1194-448E-AA51-5B402ABDEFC0}"/>
              </a:ext>
            </a:extLst>
          </p:cNvPr>
          <p:cNvSpPr/>
          <p:nvPr/>
        </p:nvSpPr>
        <p:spPr>
          <a:xfrm>
            <a:off x="7668326" y="1439597"/>
            <a:ext cx="144000" cy="144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48" name="Connettore 2 47">
            <a:extLst>
              <a:ext uri="{FF2B5EF4-FFF2-40B4-BE49-F238E27FC236}">
                <a16:creationId xmlns:a16="http://schemas.microsoft.com/office/drawing/2014/main" id="{2F0AF62D-2259-48D2-9A72-7E0C7D394726}"/>
              </a:ext>
            </a:extLst>
          </p:cNvPr>
          <p:cNvCxnSpPr>
            <a:cxnSpLocks/>
          </p:cNvCxnSpPr>
          <p:nvPr/>
        </p:nvCxnSpPr>
        <p:spPr>
          <a:xfrm>
            <a:off x="7456225" y="1511597"/>
            <a:ext cx="21210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ttore 2 50">
            <a:extLst>
              <a:ext uri="{FF2B5EF4-FFF2-40B4-BE49-F238E27FC236}">
                <a16:creationId xmlns:a16="http://schemas.microsoft.com/office/drawing/2014/main" id="{B0513EC9-198C-4836-A396-F89A4C4A17E4}"/>
              </a:ext>
            </a:extLst>
          </p:cNvPr>
          <p:cNvCxnSpPr>
            <a:cxnSpLocks/>
          </p:cNvCxnSpPr>
          <p:nvPr/>
        </p:nvCxnSpPr>
        <p:spPr>
          <a:xfrm flipV="1">
            <a:off x="7744225" y="1583597"/>
            <a:ext cx="0" cy="35610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ttore 2 56">
            <a:extLst>
              <a:ext uri="{FF2B5EF4-FFF2-40B4-BE49-F238E27FC236}">
                <a16:creationId xmlns:a16="http://schemas.microsoft.com/office/drawing/2014/main" id="{46D25042-B5ED-47F4-8E01-F6F116FCB697}"/>
              </a:ext>
            </a:extLst>
          </p:cNvPr>
          <p:cNvCxnSpPr>
            <a:cxnSpLocks/>
            <a:stCxn id="44" idx="3"/>
            <a:endCxn id="68" idx="2"/>
          </p:cNvCxnSpPr>
          <p:nvPr/>
        </p:nvCxnSpPr>
        <p:spPr>
          <a:xfrm>
            <a:off x="8549217" y="1511597"/>
            <a:ext cx="157100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ttore diritto 62">
            <a:extLst>
              <a:ext uri="{FF2B5EF4-FFF2-40B4-BE49-F238E27FC236}">
                <a16:creationId xmlns:a16="http://schemas.microsoft.com/office/drawing/2014/main" id="{2563741E-A77A-47F2-8B93-4097DB2959FF}"/>
              </a:ext>
            </a:extLst>
          </p:cNvPr>
          <p:cNvCxnSpPr>
            <a:cxnSpLocks/>
          </p:cNvCxnSpPr>
          <p:nvPr/>
        </p:nvCxnSpPr>
        <p:spPr>
          <a:xfrm flipV="1">
            <a:off x="8752225" y="787703"/>
            <a:ext cx="0" cy="71702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ttore 2 63">
            <a:extLst>
              <a:ext uri="{FF2B5EF4-FFF2-40B4-BE49-F238E27FC236}">
                <a16:creationId xmlns:a16="http://schemas.microsoft.com/office/drawing/2014/main" id="{F9E215E0-0AF2-4173-A143-61D584B5B411}"/>
              </a:ext>
            </a:extLst>
          </p:cNvPr>
          <p:cNvCxnSpPr>
            <a:cxnSpLocks/>
          </p:cNvCxnSpPr>
          <p:nvPr/>
        </p:nvCxnSpPr>
        <p:spPr>
          <a:xfrm>
            <a:off x="8752225" y="791003"/>
            <a:ext cx="22377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ttangolo 64">
            <a:extLst>
              <a:ext uri="{FF2B5EF4-FFF2-40B4-BE49-F238E27FC236}">
                <a16:creationId xmlns:a16="http://schemas.microsoft.com/office/drawing/2014/main" id="{46C5DEB0-77DA-4B22-BB0B-A9D69D6FFFAE}"/>
              </a:ext>
            </a:extLst>
          </p:cNvPr>
          <p:cNvSpPr/>
          <p:nvPr/>
        </p:nvSpPr>
        <p:spPr>
          <a:xfrm>
            <a:off x="8970963" y="643703"/>
            <a:ext cx="433031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66" name="Connettore 2 65">
            <a:extLst>
              <a:ext uri="{FF2B5EF4-FFF2-40B4-BE49-F238E27FC236}">
                <a16:creationId xmlns:a16="http://schemas.microsoft.com/office/drawing/2014/main" id="{391D1FD4-F4D8-41DC-A285-E2A9E0113B43}"/>
              </a:ext>
            </a:extLst>
          </p:cNvPr>
          <p:cNvCxnSpPr>
            <a:cxnSpLocks/>
            <a:endCxn id="67" idx="1"/>
          </p:cNvCxnSpPr>
          <p:nvPr/>
        </p:nvCxnSpPr>
        <p:spPr>
          <a:xfrm>
            <a:off x="9400225" y="787703"/>
            <a:ext cx="36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ttangolo 66">
            <a:extLst>
              <a:ext uri="{FF2B5EF4-FFF2-40B4-BE49-F238E27FC236}">
                <a16:creationId xmlns:a16="http://schemas.microsoft.com/office/drawing/2014/main" id="{177AD308-6902-4EB8-B4C4-391CE54FA0DE}"/>
              </a:ext>
            </a:extLst>
          </p:cNvPr>
          <p:cNvSpPr/>
          <p:nvPr/>
        </p:nvSpPr>
        <p:spPr>
          <a:xfrm>
            <a:off x="9760225" y="643703"/>
            <a:ext cx="288000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8" name="Ovale 67">
            <a:extLst>
              <a:ext uri="{FF2B5EF4-FFF2-40B4-BE49-F238E27FC236}">
                <a16:creationId xmlns:a16="http://schemas.microsoft.com/office/drawing/2014/main" id="{ECA189B7-C01D-4AE8-988D-210B5F01806D}"/>
              </a:ext>
            </a:extLst>
          </p:cNvPr>
          <p:cNvSpPr/>
          <p:nvPr/>
        </p:nvSpPr>
        <p:spPr>
          <a:xfrm>
            <a:off x="10120225" y="1439597"/>
            <a:ext cx="144000" cy="144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69" name="Connettore diritto 68">
            <a:extLst>
              <a:ext uri="{FF2B5EF4-FFF2-40B4-BE49-F238E27FC236}">
                <a16:creationId xmlns:a16="http://schemas.microsoft.com/office/drawing/2014/main" id="{9E8B577F-0E18-4BA6-88CB-6E097C8EDA49}"/>
              </a:ext>
            </a:extLst>
          </p:cNvPr>
          <p:cNvCxnSpPr>
            <a:cxnSpLocks/>
          </p:cNvCxnSpPr>
          <p:nvPr/>
        </p:nvCxnSpPr>
        <p:spPr>
          <a:xfrm flipH="1">
            <a:off x="10048225" y="787703"/>
            <a:ext cx="14400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ttore 2 69">
            <a:extLst>
              <a:ext uri="{FF2B5EF4-FFF2-40B4-BE49-F238E27FC236}">
                <a16:creationId xmlns:a16="http://schemas.microsoft.com/office/drawing/2014/main" id="{7D2619E8-3367-4163-A524-0FB42867E6C5}"/>
              </a:ext>
            </a:extLst>
          </p:cNvPr>
          <p:cNvCxnSpPr>
            <a:cxnSpLocks/>
            <a:endCxn id="68" idx="0"/>
          </p:cNvCxnSpPr>
          <p:nvPr/>
        </p:nvCxnSpPr>
        <p:spPr>
          <a:xfrm>
            <a:off x="10192225" y="787703"/>
            <a:ext cx="0" cy="65189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ttangolo 70">
            <a:extLst>
              <a:ext uri="{FF2B5EF4-FFF2-40B4-BE49-F238E27FC236}">
                <a16:creationId xmlns:a16="http://schemas.microsoft.com/office/drawing/2014/main" id="{DA36846A-71FC-44BE-AC9F-15FAF33C24C3}"/>
              </a:ext>
            </a:extLst>
          </p:cNvPr>
          <p:cNvSpPr/>
          <p:nvPr/>
        </p:nvSpPr>
        <p:spPr>
          <a:xfrm>
            <a:off x="10474149" y="1367597"/>
            <a:ext cx="576000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72" name="Connettore 2 71">
            <a:extLst>
              <a:ext uri="{FF2B5EF4-FFF2-40B4-BE49-F238E27FC236}">
                <a16:creationId xmlns:a16="http://schemas.microsoft.com/office/drawing/2014/main" id="{667913D8-D4F5-41DF-A0DD-F4A2AA77BAF3}"/>
              </a:ext>
            </a:extLst>
          </p:cNvPr>
          <p:cNvCxnSpPr>
            <a:cxnSpLocks/>
            <a:endCxn id="71" idx="1"/>
          </p:cNvCxnSpPr>
          <p:nvPr/>
        </p:nvCxnSpPr>
        <p:spPr>
          <a:xfrm>
            <a:off x="10264225" y="1511597"/>
            <a:ext cx="20992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ttore 2 72">
            <a:extLst>
              <a:ext uri="{FF2B5EF4-FFF2-40B4-BE49-F238E27FC236}">
                <a16:creationId xmlns:a16="http://schemas.microsoft.com/office/drawing/2014/main" id="{6C423350-EAD3-4959-B2CD-6B7B6D7DF4A3}"/>
              </a:ext>
            </a:extLst>
          </p:cNvPr>
          <p:cNvCxnSpPr>
            <a:cxnSpLocks/>
          </p:cNvCxnSpPr>
          <p:nvPr/>
        </p:nvCxnSpPr>
        <p:spPr>
          <a:xfrm>
            <a:off x="11050149" y="1511716"/>
            <a:ext cx="43807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ttore diritto 73">
            <a:extLst>
              <a:ext uri="{FF2B5EF4-FFF2-40B4-BE49-F238E27FC236}">
                <a16:creationId xmlns:a16="http://schemas.microsoft.com/office/drawing/2014/main" id="{5D435268-E1E3-42EF-BC99-DBA3C4440B1C}"/>
              </a:ext>
            </a:extLst>
          </p:cNvPr>
          <p:cNvCxnSpPr>
            <a:cxnSpLocks/>
          </p:cNvCxnSpPr>
          <p:nvPr/>
        </p:nvCxnSpPr>
        <p:spPr>
          <a:xfrm flipV="1">
            <a:off x="11272225" y="1511597"/>
            <a:ext cx="0" cy="42810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ttore diritto 74">
            <a:extLst>
              <a:ext uri="{FF2B5EF4-FFF2-40B4-BE49-F238E27FC236}">
                <a16:creationId xmlns:a16="http://schemas.microsoft.com/office/drawing/2014/main" id="{8C80EE73-8145-4E1F-B4FB-B2E3A743D59D}"/>
              </a:ext>
            </a:extLst>
          </p:cNvPr>
          <p:cNvCxnSpPr>
            <a:cxnSpLocks/>
          </p:cNvCxnSpPr>
          <p:nvPr/>
        </p:nvCxnSpPr>
        <p:spPr>
          <a:xfrm flipH="1">
            <a:off x="7744225" y="1939703"/>
            <a:ext cx="3528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8311EFF4-40AA-40D3-932E-D895F537B547}"/>
                  </a:ext>
                </a:extLst>
              </p:cNvPr>
              <p:cNvSpPr txBox="1"/>
              <p:nvPr/>
            </p:nvSpPr>
            <p:spPr>
              <a:xfrm>
                <a:off x="8242544" y="1403875"/>
                <a:ext cx="15536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it-IT" sz="1400" dirty="0"/>
              </a:p>
            </p:txBody>
          </p:sp>
        </mc:Choice>
        <mc:Fallback xmlns="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8311EFF4-40AA-40D3-932E-D895F537B5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2544" y="1403875"/>
                <a:ext cx="155363" cy="215444"/>
              </a:xfrm>
              <a:prstGeom prst="rect">
                <a:avLst/>
              </a:prstGeom>
              <a:blipFill>
                <a:blip r:embed="rId2"/>
                <a:stretch>
                  <a:fillRect l="-26923" r="-15385" b="-277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CasellaDiTesto 75">
                <a:extLst>
                  <a:ext uri="{FF2B5EF4-FFF2-40B4-BE49-F238E27FC236}">
                    <a16:creationId xmlns:a16="http://schemas.microsoft.com/office/drawing/2014/main" id="{42BF5E61-D7DE-4B59-9275-2682662EF824}"/>
                  </a:ext>
                </a:extLst>
              </p:cNvPr>
              <p:cNvSpPr txBox="1"/>
              <p:nvPr/>
            </p:nvSpPr>
            <p:spPr>
              <a:xfrm>
                <a:off x="9059306" y="679981"/>
                <a:ext cx="26892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it-IT" sz="1400" dirty="0"/>
              </a:p>
            </p:txBody>
          </p:sp>
        </mc:Choice>
        <mc:Fallback xmlns="">
          <p:sp>
            <p:nvSpPr>
              <p:cNvPr id="76" name="CasellaDiTesto 75">
                <a:extLst>
                  <a:ext uri="{FF2B5EF4-FFF2-40B4-BE49-F238E27FC236}">
                    <a16:creationId xmlns:a16="http://schemas.microsoft.com/office/drawing/2014/main" id="{42BF5E61-D7DE-4B59-9275-2682662EF8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9306" y="679981"/>
                <a:ext cx="268920" cy="215444"/>
              </a:xfrm>
              <a:prstGeom prst="rect">
                <a:avLst/>
              </a:prstGeom>
              <a:blipFill>
                <a:blip r:embed="rId3"/>
                <a:stretch>
                  <a:fillRect l="-15909" r="-4545" b="-1428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CasellaDiTesto 76">
                <a:extLst>
                  <a:ext uri="{FF2B5EF4-FFF2-40B4-BE49-F238E27FC236}">
                    <a16:creationId xmlns:a16="http://schemas.microsoft.com/office/drawing/2014/main" id="{AE2D819A-B3B0-4B4B-97E8-15F156D0DF71}"/>
                  </a:ext>
                </a:extLst>
              </p:cNvPr>
              <p:cNvSpPr txBox="1"/>
              <p:nvPr/>
            </p:nvSpPr>
            <p:spPr>
              <a:xfrm>
                <a:off x="10684861" y="1403875"/>
                <a:ext cx="15504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it-IT" sz="1400" dirty="0"/>
              </a:p>
            </p:txBody>
          </p:sp>
        </mc:Choice>
        <mc:Fallback xmlns="">
          <p:sp>
            <p:nvSpPr>
              <p:cNvPr id="77" name="CasellaDiTesto 76">
                <a:extLst>
                  <a:ext uri="{FF2B5EF4-FFF2-40B4-BE49-F238E27FC236}">
                    <a16:creationId xmlns:a16="http://schemas.microsoft.com/office/drawing/2014/main" id="{AE2D819A-B3B0-4B4B-97E8-15F156D0DF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84861" y="1403875"/>
                <a:ext cx="155042" cy="215444"/>
              </a:xfrm>
              <a:prstGeom prst="rect">
                <a:avLst/>
              </a:prstGeom>
              <a:blipFill>
                <a:blip r:embed="rId4"/>
                <a:stretch>
                  <a:fillRect l="-28000" r="-24000" b="-277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CasellaDiTesto 77">
                <a:extLst>
                  <a:ext uri="{FF2B5EF4-FFF2-40B4-BE49-F238E27FC236}">
                    <a16:creationId xmlns:a16="http://schemas.microsoft.com/office/drawing/2014/main" id="{D88762F6-B28B-4D0E-B7D4-60CAF170AB63}"/>
                  </a:ext>
                </a:extLst>
              </p:cNvPr>
              <p:cNvSpPr txBox="1"/>
              <p:nvPr/>
            </p:nvSpPr>
            <p:spPr>
              <a:xfrm>
                <a:off x="9828749" y="683540"/>
                <a:ext cx="14747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</m:oMath>
                  </m:oMathPara>
                </a14:m>
                <a:endParaRPr lang="it-IT" sz="1400" dirty="0"/>
              </a:p>
            </p:txBody>
          </p:sp>
        </mc:Choice>
        <mc:Fallback xmlns="">
          <p:sp>
            <p:nvSpPr>
              <p:cNvPr id="78" name="CasellaDiTesto 77">
                <a:extLst>
                  <a:ext uri="{FF2B5EF4-FFF2-40B4-BE49-F238E27FC236}">
                    <a16:creationId xmlns:a16="http://schemas.microsoft.com/office/drawing/2014/main" id="{D88762F6-B28B-4D0E-B7D4-60CAF170AB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8749" y="683540"/>
                <a:ext cx="147476" cy="215444"/>
              </a:xfrm>
              <a:prstGeom prst="rect">
                <a:avLst/>
              </a:prstGeom>
              <a:blipFill>
                <a:blip r:embed="rId5"/>
                <a:stretch>
                  <a:fillRect l="-28000" r="-20000" b="-571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CasellaDiTesto 78">
                <a:extLst>
                  <a:ext uri="{FF2B5EF4-FFF2-40B4-BE49-F238E27FC236}">
                    <a16:creationId xmlns:a16="http://schemas.microsoft.com/office/drawing/2014/main" id="{5ED4B1A4-B0B9-4A93-978B-8DD3A452A096}"/>
                  </a:ext>
                </a:extLst>
              </p:cNvPr>
              <p:cNvSpPr txBox="1"/>
              <p:nvPr/>
            </p:nvSpPr>
            <p:spPr>
              <a:xfrm>
                <a:off x="7468108" y="1289279"/>
                <a:ext cx="12901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it-IT" sz="1400" dirty="0"/>
              </a:p>
            </p:txBody>
          </p:sp>
        </mc:Choice>
        <mc:Fallback xmlns="">
          <p:sp>
            <p:nvSpPr>
              <p:cNvPr id="79" name="CasellaDiTesto 78">
                <a:extLst>
                  <a:ext uri="{FF2B5EF4-FFF2-40B4-BE49-F238E27FC236}">
                    <a16:creationId xmlns:a16="http://schemas.microsoft.com/office/drawing/2014/main" id="{5ED4B1A4-B0B9-4A93-978B-8DD3A452A0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8108" y="1289279"/>
                <a:ext cx="129010" cy="215444"/>
              </a:xfrm>
              <a:prstGeom prst="rect">
                <a:avLst/>
              </a:prstGeom>
              <a:blipFill>
                <a:blip r:embed="rId6"/>
                <a:stretch>
                  <a:fillRect l="-19048" r="-1904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CasellaDiTesto 79">
                <a:extLst>
                  <a:ext uri="{FF2B5EF4-FFF2-40B4-BE49-F238E27FC236}">
                    <a16:creationId xmlns:a16="http://schemas.microsoft.com/office/drawing/2014/main" id="{64A0BA7B-8220-4D07-A12A-75F3EC5C56BB}"/>
                  </a:ext>
                </a:extLst>
              </p:cNvPr>
              <p:cNvSpPr txBox="1"/>
              <p:nvPr/>
            </p:nvSpPr>
            <p:spPr>
              <a:xfrm>
                <a:off x="7845750" y="1300753"/>
                <a:ext cx="133818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it-IT" sz="1400" dirty="0"/>
              </a:p>
            </p:txBody>
          </p:sp>
        </mc:Choice>
        <mc:Fallback xmlns="">
          <p:sp>
            <p:nvSpPr>
              <p:cNvPr id="80" name="CasellaDiTesto 79">
                <a:extLst>
                  <a:ext uri="{FF2B5EF4-FFF2-40B4-BE49-F238E27FC236}">
                    <a16:creationId xmlns:a16="http://schemas.microsoft.com/office/drawing/2014/main" id="{64A0BA7B-8220-4D07-A12A-75F3EC5C56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5750" y="1300753"/>
                <a:ext cx="133818" cy="215444"/>
              </a:xfrm>
              <a:prstGeom prst="rect">
                <a:avLst/>
              </a:prstGeom>
              <a:blipFill>
                <a:blip r:embed="rId7"/>
                <a:stretch>
                  <a:fillRect l="-18182" r="-1363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CasellaDiTesto 80">
                <a:extLst>
                  <a:ext uri="{FF2B5EF4-FFF2-40B4-BE49-F238E27FC236}">
                    <a16:creationId xmlns:a16="http://schemas.microsoft.com/office/drawing/2014/main" id="{FF5D7E69-DEA9-4DA7-B0C4-2FB47F24D710}"/>
                  </a:ext>
                </a:extLst>
              </p:cNvPr>
              <p:cNvSpPr txBox="1"/>
              <p:nvPr/>
            </p:nvSpPr>
            <p:spPr>
              <a:xfrm>
                <a:off x="11138843" y="1286779"/>
                <a:ext cx="14414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it-IT" sz="1400" dirty="0"/>
              </a:p>
            </p:txBody>
          </p:sp>
        </mc:Choice>
        <mc:Fallback xmlns="">
          <p:sp>
            <p:nvSpPr>
              <p:cNvPr id="81" name="CasellaDiTesto 80">
                <a:extLst>
                  <a:ext uri="{FF2B5EF4-FFF2-40B4-BE49-F238E27FC236}">
                    <a16:creationId xmlns:a16="http://schemas.microsoft.com/office/drawing/2014/main" id="{FF5D7E69-DEA9-4DA7-B0C4-2FB47F24D7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38843" y="1286779"/>
                <a:ext cx="144142" cy="215444"/>
              </a:xfrm>
              <a:prstGeom prst="rect">
                <a:avLst/>
              </a:prstGeom>
              <a:blipFill>
                <a:blip r:embed="rId8"/>
                <a:stretch>
                  <a:fillRect l="-29167" r="-25000" b="-2571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CasellaDiTesto 81">
                <a:extLst>
                  <a:ext uri="{FF2B5EF4-FFF2-40B4-BE49-F238E27FC236}">
                    <a16:creationId xmlns:a16="http://schemas.microsoft.com/office/drawing/2014/main" id="{4D9E92E7-4BCA-487B-B93C-289BB83A17C2}"/>
                  </a:ext>
                </a:extLst>
              </p:cNvPr>
              <p:cNvSpPr txBox="1"/>
              <p:nvPr/>
            </p:nvSpPr>
            <p:spPr>
              <a:xfrm>
                <a:off x="8582407" y="1300753"/>
                <a:ext cx="14722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it-IT" sz="1400" dirty="0"/>
              </a:p>
            </p:txBody>
          </p:sp>
        </mc:Choice>
        <mc:Fallback xmlns="">
          <p:sp>
            <p:nvSpPr>
              <p:cNvPr id="82" name="CasellaDiTesto 81">
                <a:extLst>
                  <a:ext uri="{FF2B5EF4-FFF2-40B4-BE49-F238E27FC236}">
                    <a16:creationId xmlns:a16="http://schemas.microsoft.com/office/drawing/2014/main" id="{4D9E92E7-4BCA-487B-B93C-289BB83A17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2407" y="1300753"/>
                <a:ext cx="147220" cy="215444"/>
              </a:xfrm>
              <a:prstGeom prst="rect">
                <a:avLst/>
              </a:prstGeom>
              <a:blipFill>
                <a:blip r:embed="rId9"/>
                <a:stretch>
                  <a:fillRect l="-20833" r="-125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riangolo isoscele 4">
            <a:extLst>
              <a:ext uri="{FF2B5EF4-FFF2-40B4-BE49-F238E27FC236}">
                <a16:creationId xmlns:a16="http://schemas.microsoft.com/office/drawing/2014/main" id="{E3438610-2BAF-428B-97FC-64DF876F0618}"/>
              </a:ext>
            </a:extLst>
          </p:cNvPr>
          <p:cNvSpPr/>
          <p:nvPr/>
        </p:nvSpPr>
        <p:spPr>
          <a:xfrm rot="10800000">
            <a:off x="10119943" y="1091096"/>
            <a:ext cx="144001" cy="64212"/>
          </a:xfrm>
          <a:prstGeom prst="triangl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3" name="Triangolo isoscele 82">
            <a:extLst>
              <a:ext uri="{FF2B5EF4-FFF2-40B4-BE49-F238E27FC236}">
                <a16:creationId xmlns:a16="http://schemas.microsoft.com/office/drawing/2014/main" id="{2CF5471C-8EFE-420F-AAF5-FEC751319FD4}"/>
              </a:ext>
            </a:extLst>
          </p:cNvPr>
          <p:cNvSpPr/>
          <p:nvPr/>
        </p:nvSpPr>
        <p:spPr>
          <a:xfrm rot="5400000">
            <a:off x="9492232" y="755597"/>
            <a:ext cx="144001" cy="64212"/>
          </a:xfrm>
          <a:prstGeom prst="triangl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CasellaDiTesto 84">
                <a:extLst>
                  <a:ext uri="{FF2B5EF4-FFF2-40B4-BE49-F238E27FC236}">
                    <a16:creationId xmlns:a16="http://schemas.microsoft.com/office/drawing/2014/main" id="{0158036B-E9FD-4FDF-9119-936C1FA68573}"/>
                  </a:ext>
                </a:extLst>
              </p:cNvPr>
              <p:cNvSpPr txBox="1"/>
              <p:nvPr/>
            </p:nvSpPr>
            <p:spPr>
              <a:xfrm>
                <a:off x="10272396" y="898206"/>
                <a:ext cx="288605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4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4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e>
                        <m:sub>
                          <m:r>
                            <a:rPr lang="it-IT" sz="1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lang="it-IT" sz="14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85" name="CasellaDiTesto 84">
                <a:extLst>
                  <a:ext uri="{FF2B5EF4-FFF2-40B4-BE49-F238E27FC236}">
                    <a16:creationId xmlns:a16="http://schemas.microsoft.com/office/drawing/2014/main" id="{0158036B-E9FD-4FDF-9119-936C1FA685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72396" y="898206"/>
                <a:ext cx="288605" cy="215444"/>
              </a:xfrm>
              <a:prstGeom prst="rect">
                <a:avLst/>
              </a:prstGeom>
              <a:blipFill>
                <a:blip r:embed="rId10"/>
                <a:stretch>
                  <a:fillRect l="-14894" r="-6383" b="-1388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CasellaDiTesto 85">
                <a:extLst>
                  <a:ext uri="{FF2B5EF4-FFF2-40B4-BE49-F238E27FC236}">
                    <a16:creationId xmlns:a16="http://schemas.microsoft.com/office/drawing/2014/main" id="{C8F918FB-479A-40B9-9D63-1CBC7D3F35E4}"/>
                  </a:ext>
                </a:extLst>
              </p:cNvPr>
              <p:cNvSpPr txBox="1"/>
              <p:nvPr/>
            </p:nvSpPr>
            <p:spPr>
              <a:xfrm>
                <a:off x="9400225" y="428258"/>
                <a:ext cx="37805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4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4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e>
                        <m:sub>
                          <m:r>
                            <a:rPr lang="it-IT" sz="1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it-IT" sz="14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86" name="CasellaDiTesto 85">
                <a:extLst>
                  <a:ext uri="{FF2B5EF4-FFF2-40B4-BE49-F238E27FC236}">
                    <a16:creationId xmlns:a16="http://schemas.microsoft.com/office/drawing/2014/main" id="{C8F918FB-479A-40B9-9D63-1CBC7D3F35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0225" y="428258"/>
                <a:ext cx="378052" cy="215444"/>
              </a:xfrm>
              <a:prstGeom prst="rect">
                <a:avLst/>
              </a:prstGeom>
              <a:blipFill>
                <a:blip r:embed="rId11"/>
                <a:stretch>
                  <a:fillRect l="-9677" r="-1613" b="-1111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92460D74-5E5A-4F29-B4CF-609173A787F8}"/>
                  </a:ext>
                </a:extLst>
              </p:cNvPr>
              <p:cNvSpPr txBox="1"/>
              <p:nvPr/>
            </p:nvSpPr>
            <p:spPr>
              <a:xfrm>
                <a:off x="758818" y="852423"/>
                <a:ext cx="4967997" cy="34894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it-IT" sz="16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acc>
                    <m:r>
                      <a:rPr lang="it-IT" sz="16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it-IT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sSub>
                          <m:sSubPr>
                            <m:ctrlPr>
                              <a:rPr lang="it-IT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it-IT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it-IT" sz="1600" dirty="0"/>
                  <a:t>     con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it-IT" sz="16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1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</m:e>
                        </m:d>
                      </m:e>
                      <m:sub>
                        <m:r>
                          <a:rPr lang="it-IT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</m:sSub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≤2=</m:t>
                    </m:r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it-IT" sz="1600" dirty="0"/>
                  <a:t> ,     </a:t>
                </a:r>
                <a14:m>
                  <m:oMath xmlns:m="http://schemas.openxmlformats.org/officeDocument/2006/math"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</m:oMath>
                </a14:m>
                <a:endParaRPr lang="it-IT" sz="1600" dirty="0"/>
              </a:p>
            </p:txBody>
          </p:sp>
        </mc:Choice>
        <mc:Fallback xmlns="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92460D74-5E5A-4F29-B4CF-609173A787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818" y="852423"/>
                <a:ext cx="4967997" cy="348942"/>
              </a:xfrm>
              <a:prstGeom prst="rect">
                <a:avLst/>
              </a:prstGeom>
              <a:blipFill>
                <a:blip r:embed="rId12"/>
                <a:stretch>
                  <a:fillRect l="-1350" t="-3509" b="-2105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CasellaDiTesto 86">
                <a:extLst>
                  <a:ext uri="{FF2B5EF4-FFF2-40B4-BE49-F238E27FC236}">
                    <a16:creationId xmlns:a16="http://schemas.microsoft.com/office/drawing/2014/main" id="{6A9922D0-C4DA-4227-95B6-853AA47A66E6}"/>
                  </a:ext>
                </a:extLst>
              </p:cNvPr>
              <p:cNvSpPr txBox="1"/>
              <p:nvPr/>
            </p:nvSpPr>
            <p:spPr>
              <a:xfrm>
                <a:off x="1716181" y="1404934"/>
                <a:ext cx="3887999" cy="4420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+10</m:t>
                        </m:r>
                      </m:den>
                    </m:f>
                  </m:oMath>
                </a14:m>
                <a:r>
                  <a:rPr lang="it-IT" sz="1600" dirty="0"/>
                  <a:t> ,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it-IT" sz="16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it-IT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6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it-IT" sz="16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t-IT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it-IT" sz="16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it-IT" sz="1600" i="1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</m:oMath>
                </a14:m>
                <a:r>
                  <a:rPr lang="it-IT" sz="1600" dirty="0"/>
                  <a:t> ,     </a:t>
                </a:r>
                <a14:m>
                  <m:oMath xmlns:m="http://schemas.openxmlformats.org/officeDocument/2006/math"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it-IT" sz="1600" dirty="0"/>
              </a:p>
            </p:txBody>
          </p:sp>
        </mc:Choice>
        <mc:Fallback xmlns="">
          <p:sp>
            <p:nvSpPr>
              <p:cNvPr id="87" name="CasellaDiTesto 86">
                <a:extLst>
                  <a:ext uri="{FF2B5EF4-FFF2-40B4-BE49-F238E27FC236}">
                    <a16:creationId xmlns:a16="http://schemas.microsoft.com/office/drawing/2014/main" id="{6A9922D0-C4DA-4227-95B6-853AA47A66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6181" y="1404934"/>
                <a:ext cx="3887999" cy="442044"/>
              </a:xfrm>
              <a:prstGeom prst="rect">
                <a:avLst/>
              </a:prstGeom>
              <a:blipFill>
                <a:blip r:embed="rId13"/>
                <a:stretch>
                  <a:fillRect b="-547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9C85B1F8-0CEB-49FA-A941-5786FF832D60}"/>
                  </a:ext>
                </a:extLst>
              </p:cNvPr>
              <p:cNvSpPr txBox="1"/>
              <p:nvPr/>
            </p:nvSpPr>
            <p:spPr>
              <a:xfrm>
                <a:off x="335998" y="2190392"/>
                <a:ext cx="11519991" cy="3384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it-IT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</m:oMath>
                </a14:m>
                <a:r>
                  <a:rPr lang="it-IT" sz="1400" dirty="0"/>
                  <a:t> è un’incertezza di livello </a:t>
                </a:r>
                <a14:m>
                  <m:oMath xmlns:m="http://schemas.openxmlformats.org/officeDocument/2006/math">
                    <m:r>
                      <a:rPr lang="it-IT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it-IT" sz="1400" dirty="0"/>
                  <a:t>, per cui la condizione per la stabilità robusta è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it-IT" sz="1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it-IT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1400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it-IT" sz="1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it-IT" sz="14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d>
                      </m:e>
                      <m:sub>
                        <m:r>
                          <a:rPr lang="it-IT" sz="1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</m:sSub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&lt;</m:t>
                    </m:r>
                    <m:f>
                      <m:fPr>
                        <m:type m:val="skw"/>
                        <m:ctrlPr>
                          <a:rPr lang="it-IT" sz="1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it-IT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den>
                    </m:f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skw"/>
                        <m:ctrlPr>
                          <a:rPr lang="it-IT" sz="1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it-IT" sz="1400" dirty="0"/>
              </a:p>
            </p:txBody>
          </p:sp>
        </mc:Choice>
        <mc:Fallback xmlns="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9C85B1F8-0CEB-49FA-A941-5786FF832D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998" y="2190392"/>
                <a:ext cx="11519991" cy="338491"/>
              </a:xfrm>
              <a:prstGeom prst="rect">
                <a:avLst/>
              </a:prstGeom>
              <a:blipFill>
                <a:blip r:embed="rId14"/>
                <a:stretch>
                  <a:fillRect t="-121429" b="-19285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CasellaDiTesto 87">
                <a:extLst>
                  <a:ext uri="{FF2B5EF4-FFF2-40B4-BE49-F238E27FC236}">
                    <a16:creationId xmlns:a16="http://schemas.microsoft.com/office/drawing/2014/main" id="{FB4CE8C5-9CA3-4980-B3F0-DE6FD814BC57}"/>
                  </a:ext>
                </a:extLst>
              </p:cNvPr>
              <p:cNvSpPr txBox="1"/>
              <p:nvPr/>
            </p:nvSpPr>
            <p:spPr>
              <a:xfrm>
                <a:off x="335999" y="2559949"/>
                <a:ext cx="11519999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it-IT" sz="1400" dirty="0"/>
                  <a:t>È possibile verificare la validità di questa condizione utilizzando il teorema del piccolo guadagno. Separando il sistema a ciclo chiuso da </a:t>
                </a:r>
                <a14:m>
                  <m:oMath xmlns:m="http://schemas.openxmlformats.org/officeDocument/2006/math">
                    <m:r>
                      <a:rPr lang="it-IT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</m:oMath>
                </a14:m>
                <a:r>
                  <a:rPr lang="it-IT" sz="1400" dirty="0"/>
                  <a:t> e considerando i guadagni delle due parti risultanti si ha che:</a:t>
                </a:r>
              </a:p>
            </p:txBody>
          </p:sp>
        </mc:Choice>
        <mc:Fallback xmlns="">
          <p:sp>
            <p:nvSpPr>
              <p:cNvPr id="88" name="CasellaDiTesto 87">
                <a:extLst>
                  <a:ext uri="{FF2B5EF4-FFF2-40B4-BE49-F238E27FC236}">
                    <a16:creationId xmlns:a16="http://schemas.microsoft.com/office/drawing/2014/main" id="{FB4CE8C5-9CA3-4980-B3F0-DE6FD814BC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999" y="2559949"/>
                <a:ext cx="11519999" cy="523220"/>
              </a:xfrm>
              <a:prstGeom prst="rect">
                <a:avLst/>
              </a:prstGeom>
              <a:blipFill>
                <a:blip r:embed="rId15"/>
                <a:stretch>
                  <a:fillRect l="-159" t="-2326" r="-159" b="-1046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CasellaDiTesto 88">
                <a:extLst>
                  <a:ext uri="{FF2B5EF4-FFF2-40B4-BE49-F238E27FC236}">
                    <a16:creationId xmlns:a16="http://schemas.microsoft.com/office/drawing/2014/main" id="{2780E9D0-9E53-4707-8419-08690558E257}"/>
                  </a:ext>
                </a:extLst>
              </p:cNvPr>
              <p:cNvSpPr txBox="1"/>
              <p:nvPr/>
            </p:nvSpPr>
            <p:spPr>
              <a:xfrm>
                <a:off x="624000" y="3052392"/>
                <a:ext cx="4032000" cy="5590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6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e>
                        <m:sub>
                          <m:r>
                            <a:rPr lang="it-IT" sz="16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it-IT" sz="16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it-IT" sz="16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e>
                        <m:sub>
                          <m:r>
                            <a:rPr lang="it-IT" sz="16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it-IT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it-IT" sz="16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sSub>
                        <m:sSubPr>
                          <m:ctrlPr>
                            <a:rPr lang="it-IT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it-IT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f>
                        <m:fPr>
                          <m:ctrlPr>
                            <a:rPr lang="it-IT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𝑃𝐶</m:t>
                          </m:r>
                        </m:num>
                        <m:den>
                          <m:r>
                            <a:rPr lang="it-IT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it-IT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𝑃𝐶</m:t>
                          </m:r>
                        </m:den>
                      </m:f>
                      <m:r>
                        <a:rPr lang="it-IT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it-IT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f>
                        <m:fPr>
                          <m:ctrlPr>
                            <a:rPr lang="it-IT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it-IT" sz="1600" i="1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it-IT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it-IT" sz="1600" dirty="0"/>
              </a:p>
            </p:txBody>
          </p:sp>
        </mc:Choice>
        <mc:Fallback xmlns="">
          <p:sp>
            <p:nvSpPr>
              <p:cNvPr id="89" name="CasellaDiTesto 88">
                <a:extLst>
                  <a:ext uri="{FF2B5EF4-FFF2-40B4-BE49-F238E27FC236}">
                    <a16:creationId xmlns:a16="http://schemas.microsoft.com/office/drawing/2014/main" id="{2780E9D0-9E53-4707-8419-08690558E2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000" y="3052392"/>
                <a:ext cx="4032000" cy="559064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354598D0-45E0-49A8-AA20-8ACE5DB86B35}"/>
              </a:ext>
            </a:extLst>
          </p:cNvPr>
          <p:cNvSpPr txBox="1"/>
          <p:nvPr/>
        </p:nvSpPr>
        <p:spPr>
          <a:xfrm>
            <a:off x="4978948" y="3178035"/>
            <a:ext cx="5181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che conferma la validità della funzione usata per la condizione scelta.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CasellaDiTesto 89">
                <a:extLst>
                  <a:ext uri="{FF2B5EF4-FFF2-40B4-BE49-F238E27FC236}">
                    <a16:creationId xmlns:a16="http://schemas.microsoft.com/office/drawing/2014/main" id="{C8BFDA1A-926B-46D7-AEAD-3A123F5B42B0}"/>
                  </a:ext>
                </a:extLst>
              </p:cNvPr>
              <p:cNvSpPr txBox="1"/>
              <p:nvPr/>
            </p:nvSpPr>
            <p:spPr>
              <a:xfrm>
                <a:off x="1868658" y="3753029"/>
                <a:ext cx="1958981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it-IT" sz="16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sz="1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</m:e>
                          </m:d>
                        </m:e>
                        <m:sub>
                          <m:r>
                            <a:rPr lang="it-IT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  <m:r>
                        <a:rPr lang="it-IT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it-IT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it-IT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it-IT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1600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it-IT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d>
                        </m:e>
                        <m:sub>
                          <m:r>
                            <a:rPr lang="it-IT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  <m:r>
                        <a:rPr lang="it-IT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&lt;1</m:t>
                      </m:r>
                    </m:oMath>
                  </m:oMathPara>
                </a14:m>
                <a:endParaRPr lang="it-IT" sz="1600" dirty="0"/>
              </a:p>
            </p:txBody>
          </p:sp>
        </mc:Choice>
        <mc:Fallback xmlns="">
          <p:sp>
            <p:nvSpPr>
              <p:cNvPr id="90" name="CasellaDiTesto 89">
                <a:extLst>
                  <a:ext uri="{FF2B5EF4-FFF2-40B4-BE49-F238E27FC236}">
                    <a16:creationId xmlns:a16="http://schemas.microsoft.com/office/drawing/2014/main" id="{C8BFDA1A-926B-46D7-AEAD-3A123F5B42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8658" y="3753029"/>
                <a:ext cx="1958981" cy="338554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1" name="CasellaDiTesto 90">
            <a:extLst>
              <a:ext uri="{FF2B5EF4-FFF2-40B4-BE49-F238E27FC236}">
                <a16:creationId xmlns:a16="http://schemas.microsoft.com/office/drawing/2014/main" id="{030FA637-FC8C-4333-843C-C3BC2CCF0C35}"/>
              </a:ext>
            </a:extLst>
          </p:cNvPr>
          <p:cNvSpPr txBox="1"/>
          <p:nvPr/>
        </p:nvSpPr>
        <p:spPr>
          <a:xfrm>
            <a:off x="689250" y="3768418"/>
            <a:ext cx="11506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Deve essere:</a:t>
            </a:r>
          </a:p>
        </p:txBody>
      </p:sp>
      <p:cxnSp>
        <p:nvCxnSpPr>
          <p:cNvPr id="92" name="Connettore 2 91">
            <a:extLst>
              <a:ext uri="{FF2B5EF4-FFF2-40B4-BE49-F238E27FC236}">
                <a16:creationId xmlns:a16="http://schemas.microsoft.com/office/drawing/2014/main" id="{69C3A07E-B114-47AD-914C-D4157C10E88D}"/>
              </a:ext>
            </a:extLst>
          </p:cNvPr>
          <p:cNvCxnSpPr>
            <a:cxnSpLocks/>
          </p:cNvCxnSpPr>
          <p:nvPr/>
        </p:nvCxnSpPr>
        <p:spPr>
          <a:xfrm>
            <a:off x="4081355" y="3974357"/>
            <a:ext cx="792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CasellaDiTesto 92">
                <a:extLst>
                  <a:ext uri="{FF2B5EF4-FFF2-40B4-BE49-F238E27FC236}">
                    <a16:creationId xmlns:a16="http://schemas.microsoft.com/office/drawing/2014/main" id="{47C4D969-8752-419C-8B52-C2A04E39FAD2}"/>
                  </a:ext>
                </a:extLst>
              </p:cNvPr>
              <p:cNvSpPr txBox="1"/>
              <p:nvPr/>
            </p:nvSpPr>
            <p:spPr>
              <a:xfrm>
                <a:off x="4095472" y="3712747"/>
                <a:ext cx="777883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it-IT" sz="11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sz="11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</m:e>
                          </m:d>
                        </m:e>
                        <m:sub>
                          <m:r>
                            <a:rPr lang="it-IT" sz="11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  <m:r>
                        <a:rPr lang="it-IT" sz="1100" b="0" i="1" smtClean="0">
                          <a:latin typeface="Cambria Math" panose="02040503050406030204" pitchFamily="18" charset="0"/>
                        </a:rPr>
                        <m:t>≤2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93" name="CasellaDiTesto 92">
                <a:extLst>
                  <a:ext uri="{FF2B5EF4-FFF2-40B4-BE49-F238E27FC236}">
                    <a16:creationId xmlns:a16="http://schemas.microsoft.com/office/drawing/2014/main" id="{47C4D969-8752-419C-8B52-C2A04E39FA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5472" y="3712747"/>
                <a:ext cx="777883" cy="26161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4" name="CasellaDiTesto 93">
                <a:extLst>
                  <a:ext uri="{FF2B5EF4-FFF2-40B4-BE49-F238E27FC236}">
                    <a16:creationId xmlns:a16="http://schemas.microsoft.com/office/drawing/2014/main" id="{30FF1F9C-A56F-443F-BED3-4FACB72F5A45}"/>
                  </a:ext>
                </a:extLst>
              </p:cNvPr>
              <p:cNvSpPr txBox="1"/>
              <p:nvPr/>
            </p:nvSpPr>
            <p:spPr>
              <a:xfrm>
                <a:off x="4887472" y="3630638"/>
                <a:ext cx="3514598" cy="57458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it-IT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d>
                            <m:dPr>
                              <m:begChr m:val="‖"/>
                              <m:endChr m:val="‖"/>
                              <m:ctrlPr>
                                <a:rPr lang="it-IT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it-IT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1600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it-IT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d>
                        </m:e>
                        <m:sub>
                          <m:r>
                            <a:rPr lang="it-IT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  <m:r>
                        <a:rPr lang="it-IT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&lt;1   ⇒</m:t>
                      </m:r>
                      <m:sSub>
                        <m:sSubPr>
                          <m:ctrlPr>
                            <a:rPr lang="it-IT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it-IT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it-IT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1600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it-IT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it-IT" sz="16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d>
                        </m:e>
                        <m:sub>
                          <m:r>
                            <a:rPr lang="it-IT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  <m:r>
                        <a:rPr lang="it-IT" sz="1600" i="1">
                          <a:latin typeface="Cambria Math" panose="02040503050406030204" pitchFamily="18" charset="0"/>
                        </a:rPr>
                        <m:t>&lt;</m:t>
                      </m:r>
                      <m:f>
                        <m:fPr>
                          <m:ctrlPr>
                            <a:rPr lang="it-IT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it-IT" sz="1600" dirty="0"/>
              </a:p>
            </p:txBody>
          </p:sp>
        </mc:Choice>
        <mc:Fallback>
          <p:sp>
            <p:nvSpPr>
              <p:cNvPr id="94" name="CasellaDiTesto 93">
                <a:extLst>
                  <a:ext uri="{FF2B5EF4-FFF2-40B4-BE49-F238E27FC236}">
                    <a16:creationId xmlns:a16="http://schemas.microsoft.com/office/drawing/2014/main" id="{30FF1F9C-A56F-443F-BED3-4FACB72F5A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7472" y="3630638"/>
                <a:ext cx="3514598" cy="574581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5" name="CasellaDiTesto 94">
                <a:extLst>
                  <a:ext uri="{FF2B5EF4-FFF2-40B4-BE49-F238E27FC236}">
                    <a16:creationId xmlns:a16="http://schemas.microsoft.com/office/drawing/2014/main" id="{F0022836-2684-494F-A4A4-0E1897B44F94}"/>
                  </a:ext>
                </a:extLst>
              </p:cNvPr>
              <p:cNvSpPr txBox="1"/>
              <p:nvPr/>
            </p:nvSpPr>
            <p:spPr>
              <a:xfrm>
                <a:off x="335991" y="4334244"/>
                <a:ext cx="7704009" cy="7386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it-IT" sz="1400" dirty="0"/>
                  <a:t>Prima di studiare la stabilità robusta, è interessante valutare le condizioni su</a:t>
                </a:r>
                <a:r>
                  <a:rPr lang="it-IT" sz="1400" b="0" dirty="0"/>
                  <a:t>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it-IT" sz="1400" dirty="0"/>
                  <a:t> necessarie ad avere stabilità nominale del sistema a ciclo chiuso. Tali condizioni possono essere ricavate sia considerando il luogo della radici di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𝑃𝐶</m:t>
                    </m:r>
                  </m:oMath>
                </a14:m>
                <a:r>
                  <a:rPr lang="it-IT" sz="1400" dirty="0"/>
                  <a:t> che i poli della funzione di sensitività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it-IT" sz="1400" dirty="0"/>
                  <a:t> (metodi equivalenti). Si ha:</a:t>
                </a:r>
              </a:p>
            </p:txBody>
          </p:sp>
        </mc:Choice>
        <mc:Fallback>
          <p:sp>
            <p:nvSpPr>
              <p:cNvPr id="95" name="CasellaDiTesto 94">
                <a:extLst>
                  <a:ext uri="{FF2B5EF4-FFF2-40B4-BE49-F238E27FC236}">
                    <a16:creationId xmlns:a16="http://schemas.microsoft.com/office/drawing/2014/main" id="{F0022836-2684-494F-A4A4-0E1897B44F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991" y="4334244"/>
                <a:ext cx="7704009" cy="738664"/>
              </a:xfrm>
              <a:prstGeom prst="rect">
                <a:avLst/>
              </a:prstGeom>
              <a:blipFill>
                <a:blip r:embed="rId20"/>
                <a:stretch>
                  <a:fillRect l="-237" t="-1653" r="-237" b="-743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CasellaDiTesto 101">
                <a:extLst>
                  <a:ext uri="{FF2B5EF4-FFF2-40B4-BE49-F238E27FC236}">
                    <a16:creationId xmlns:a16="http://schemas.microsoft.com/office/drawing/2014/main" id="{AA013344-35A6-496C-A1CD-618D6E80344A}"/>
                  </a:ext>
                </a:extLst>
              </p:cNvPr>
              <p:cNvSpPr txBox="1"/>
              <p:nvPr/>
            </p:nvSpPr>
            <p:spPr>
              <a:xfrm>
                <a:off x="623991" y="5462973"/>
                <a:ext cx="2532311" cy="5802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it-IT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t-IT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it-IT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𝑃𝐶</m:t>
                          </m:r>
                        </m:den>
                      </m:f>
                      <m:r>
                        <a:rPr lang="it-IT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it-IT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>
                            <a:rPr lang="it-IT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it-IT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−1+</m:t>
                          </m:r>
                          <m:r>
                            <a:rPr lang="it-IT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02" name="CasellaDiTesto 101">
                <a:extLst>
                  <a:ext uri="{FF2B5EF4-FFF2-40B4-BE49-F238E27FC236}">
                    <a16:creationId xmlns:a16="http://schemas.microsoft.com/office/drawing/2014/main" id="{AA013344-35A6-496C-A1CD-618D6E8034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991" y="5462973"/>
                <a:ext cx="2532311" cy="580287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3" name="CasellaDiTesto 102">
                <a:extLst>
                  <a:ext uri="{FF2B5EF4-FFF2-40B4-BE49-F238E27FC236}">
                    <a16:creationId xmlns:a16="http://schemas.microsoft.com/office/drawing/2014/main" id="{3A7C575A-C5D2-454F-B3A4-29C5CBE85A22}"/>
                  </a:ext>
                </a:extLst>
              </p:cNvPr>
              <p:cNvSpPr txBox="1"/>
              <p:nvPr/>
            </p:nvSpPr>
            <p:spPr>
              <a:xfrm>
                <a:off x="3356312" y="5402465"/>
                <a:ext cx="3988422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it-IT" sz="1400" dirty="0"/>
                  <a:t>da cui si ricava che per avere la stabilità asintotica nominale del sistema a ciclo chiuso deve essere soddisfatta la condizione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it-IT" sz="1400" b="0" i="0" smtClean="0"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it-IT" sz="1400" dirty="0"/>
                  <a:t> </a:t>
                </a:r>
              </a:p>
            </p:txBody>
          </p:sp>
        </mc:Choice>
        <mc:Fallback>
          <p:sp>
            <p:nvSpPr>
              <p:cNvPr id="103" name="CasellaDiTesto 102">
                <a:extLst>
                  <a:ext uri="{FF2B5EF4-FFF2-40B4-BE49-F238E27FC236}">
                    <a16:creationId xmlns:a16="http://schemas.microsoft.com/office/drawing/2014/main" id="{3A7C575A-C5D2-454F-B3A4-29C5CBE85A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6312" y="5402465"/>
                <a:ext cx="3988422" cy="738664"/>
              </a:xfrm>
              <a:prstGeom prst="rect">
                <a:avLst/>
              </a:prstGeom>
              <a:blipFill>
                <a:blip r:embed="rId23"/>
                <a:stretch>
                  <a:fillRect l="-459" t="-1653" r="-459" b="-826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Immagine 7">
            <a:extLst>
              <a:ext uri="{FF2B5EF4-FFF2-40B4-BE49-F238E27FC236}">
                <a16:creationId xmlns:a16="http://schemas.microsoft.com/office/drawing/2014/main" id="{65889D5C-4481-4309-9E2B-0092BA45B5E7}"/>
              </a:ext>
            </a:extLst>
          </p:cNvPr>
          <p:cNvPicPr>
            <a:picLocks noChangeAspect="1"/>
          </p:cNvPicPr>
          <p:nvPr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34" t="8502" r="3444" b="6405"/>
          <a:stretch/>
        </p:blipFill>
        <p:spPr>
          <a:xfrm rot="5400000">
            <a:off x="8821258" y="3493797"/>
            <a:ext cx="2729344" cy="3560797"/>
          </a:xfrm>
          <a:prstGeom prst="rect">
            <a:avLst/>
          </a:prstGeom>
        </p:spPr>
      </p:pic>
      <p:sp>
        <p:nvSpPr>
          <p:cNvPr id="11" name="Rettangolo con angoli arrotondati 10">
            <a:extLst>
              <a:ext uri="{FF2B5EF4-FFF2-40B4-BE49-F238E27FC236}">
                <a16:creationId xmlns:a16="http://schemas.microsoft.com/office/drawing/2014/main" id="{02293442-E215-40C6-A4C2-03BCF41EFF4B}"/>
              </a:ext>
            </a:extLst>
          </p:cNvPr>
          <p:cNvSpPr/>
          <p:nvPr/>
        </p:nvSpPr>
        <p:spPr>
          <a:xfrm>
            <a:off x="10580453" y="5301625"/>
            <a:ext cx="1248897" cy="900501"/>
          </a:xfrm>
          <a:prstGeom prst="roundRect">
            <a:avLst/>
          </a:prstGeom>
          <a:solidFill>
            <a:srgbClr val="FBFAFF"/>
          </a:solidFill>
          <a:ln w="127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0800" rIns="18000" bIns="10800" rtlCol="0" anchor="ctr"/>
          <a:lstStyle/>
          <a:p>
            <a:r>
              <a:rPr lang="it-IT" sz="800" dirty="0">
                <a:solidFill>
                  <a:schemeClr val="tx1"/>
                </a:solidFill>
              </a:rPr>
              <a:t>System: L</a:t>
            </a:r>
          </a:p>
          <a:p>
            <a:r>
              <a:rPr lang="it-IT" sz="800" dirty="0">
                <a:solidFill>
                  <a:schemeClr val="tx1"/>
                </a:solidFill>
              </a:rPr>
              <a:t>Gain: 1</a:t>
            </a:r>
            <a:br>
              <a:rPr lang="it-IT" sz="800" dirty="0">
                <a:solidFill>
                  <a:schemeClr val="tx1"/>
                </a:solidFill>
              </a:rPr>
            </a:br>
            <a:r>
              <a:rPr lang="it-IT" sz="800" dirty="0">
                <a:solidFill>
                  <a:schemeClr val="tx1"/>
                </a:solidFill>
              </a:rPr>
              <a:t>Pole: -0.00241</a:t>
            </a:r>
            <a:br>
              <a:rPr lang="it-IT" sz="800" dirty="0">
                <a:solidFill>
                  <a:schemeClr val="tx1"/>
                </a:solidFill>
              </a:rPr>
            </a:br>
            <a:r>
              <a:rPr lang="it-IT" sz="800" dirty="0" err="1">
                <a:solidFill>
                  <a:schemeClr val="tx1"/>
                </a:solidFill>
              </a:rPr>
              <a:t>Damping</a:t>
            </a:r>
            <a:r>
              <a:rPr lang="it-IT" sz="800" dirty="0">
                <a:solidFill>
                  <a:schemeClr val="tx1"/>
                </a:solidFill>
              </a:rPr>
              <a:t>: 1</a:t>
            </a:r>
            <a:br>
              <a:rPr lang="it-IT" sz="800" dirty="0">
                <a:solidFill>
                  <a:schemeClr val="tx1"/>
                </a:solidFill>
              </a:rPr>
            </a:br>
            <a:r>
              <a:rPr lang="it-IT" sz="800" dirty="0" err="1">
                <a:solidFill>
                  <a:schemeClr val="tx1"/>
                </a:solidFill>
              </a:rPr>
              <a:t>Overshoot</a:t>
            </a:r>
            <a:r>
              <a:rPr lang="it-IT" sz="800" dirty="0">
                <a:solidFill>
                  <a:schemeClr val="tx1"/>
                </a:solidFill>
              </a:rPr>
              <a:t> (%): 0</a:t>
            </a:r>
          </a:p>
          <a:p>
            <a:r>
              <a:rPr lang="it-IT" sz="800" dirty="0">
                <a:solidFill>
                  <a:schemeClr val="tx1"/>
                </a:solidFill>
              </a:rPr>
              <a:t>Frequency (</a:t>
            </a:r>
            <a:r>
              <a:rPr lang="it-IT" sz="800" dirty="0" err="1">
                <a:solidFill>
                  <a:schemeClr val="tx1"/>
                </a:solidFill>
              </a:rPr>
              <a:t>rad</a:t>
            </a:r>
            <a:r>
              <a:rPr lang="it-IT" sz="800" dirty="0">
                <a:solidFill>
                  <a:schemeClr val="tx1"/>
                </a:solidFill>
              </a:rPr>
              <a:t>/s): 0.00241</a:t>
            </a:r>
          </a:p>
        </p:txBody>
      </p: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3E1B4155-0C27-4140-A5F2-598A9860318B}"/>
              </a:ext>
            </a:extLst>
          </p:cNvPr>
          <p:cNvCxnSpPr>
            <a:cxnSpLocks/>
          </p:cNvCxnSpPr>
          <p:nvPr/>
        </p:nvCxnSpPr>
        <p:spPr>
          <a:xfrm flipH="1" flipV="1">
            <a:off x="10539150" y="5229724"/>
            <a:ext cx="123860" cy="889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3915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7A03AE17-6EA8-4FBA-BBD9-1E4EA7929B8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19" t="9186" r="8005" b="11537"/>
          <a:stretch/>
        </p:blipFill>
        <p:spPr>
          <a:xfrm rot="5400000">
            <a:off x="6921407" y="1685029"/>
            <a:ext cx="4388384" cy="5760000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AE16C00B-2D70-4794-9D55-D07D94D2B4F6}"/>
              </a:ext>
            </a:extLst>
          </p:cNvPr>
          <p:cNvSpPr txBox="1"/>
          <p:nvPr/>
        </p:nvSpPr>
        <p:spPr>
          <a:xfrm>
            <a:off x="3216000" y="115422"/>
            <a:ext cx="576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b="1" dirty="0"/>
              <a:t>Stabilità robusta</a:t>
            </a:r>
            <a:endParaRPr lang="it-IT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CasellaDiTesto 60">
                <a:extLst>
                  <a:ext uri="{FF2B5EF4-FFF2-40B4-BE49-F238E27FC236}">
                    <a16:creationId xmlns:a16="http://schemas.microsoft.com/office/drawing/2014/main" id="{3C451970-6C4B-49F3-8D79-203C46DD8624}"/>
                  </a:ext>
                </a:extLst>
              </p:cNvPr>
              <p:cNvSpPr txBox="1"/>
              <p:nvPr/>
            </p:nvSpPr>
            <p:spPr>
              <a:xfrm>
                <a:off x="336000" y="951801"/>
                <a:ext cx="4104000" cy="59465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it-IT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it-IT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it-IT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f>
                        <m:fPr>
                          <m:ctrlPr>
                            <a:rPr lang="it-IT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1600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it-IT" sz="1600" i="1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it-IT" sz="1600" i="1">
                              <a:latin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num>
                        <m:den>
                          <m:d>
                            <m:dPr>
                              <m:ctrlP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+10</m:t>
                              </m:r>
                            </m:e>
                          </m:d>
                          <m:d>
                            <m:dPr>
                              <m:ctrlP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−1+</m:t>
                              </m:r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it-IT" sz="1600" dirty="0"/>
              </a:p>
            </p:txBody>
          </p:sp>
        </mc:Choice>
        <mc:Fallback xmlns="">
          <p:sp>
            <p:nvSpPr>
              <p:cNvPr id="61" name="CasellaDiTesto 60">
                <a:extLst>
                  <a:ext uri="{FF2B5EF4-FFF2-40B4-BE49-F238E27FC236}">
                    <a16:creationId xmlns:a16="http://schemas.microsoft.com/office/drawing/2014/main" id="{3C451970-6C4B-49F3-8D79-203C46DD86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000" y="951801"/>
                <a:ext cx="4104000" cy="59465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CasellaDiTesto 61">
                <a:extLst>
                  <a:ext uri="{FF2B5EF4-FFF2-40B4-BE49-F238E27FC236}">
                    <a16:creationId xmlns:a16="http://schemas.microsoft.com/office/drawing/2014/main" id="{F63FFFC0-3557-40E5-A5CE-8A05B36084FD}"/>
                  </a:ext>
                </a:extLst>
              </p:cNvPr>
              <p:cNvSpPr txBox="1"/>
              <p:nvPr/>
            </p:nvSpPr>
            <p:spPr>
              <a:xfrm>
                <a:off x="340774" y="548999"/>
                <a:ext cx="704201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dirty="0"/>
                  <a:t>Calcolando esplicitamente la funzione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it-IT" sz="1400" dirty="0"/>
                  <a:t> della condizione di stabilità robusta si ha: </a:t>
                </a:r>
              </a:p>
            </p:txBody>
          </p:sp>
        </mc:Choice>
        <mc:Fallback xmlns="">
          <p:sp>
            <p:nvSpPr>
              <p:cNvPr id="62" name="CasellaDiTesto 61">
                <a:extLst>
                  <a:ext uri="{FF2B5EF4-FFF2-40B4-BE49-F238E27FC236}">
                    <a16:creationId xmlns:a16="http://schemas.microsoft.com/office/drawing/2014/main" id="{F63FFFC0-3557-40E5-A5CE-8A05B36084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774" y="548999"/>
                <a:ext cx="7042017" cy="307777"/>
              </a:xfrm>
              <a:prstGeom prst="rect">
                <a:avLst/>
              </a:prstGeom>
              <a:blipFill>
                <a:blip r:embed="rId4"/>
                <a:stretch>
                  <a:fillRect l="-260" t="-3922" b="-1960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Connettore 2 63">
            <a:extLst>
              <a:ext uri="{FF2B5EF4-FFF2-40B4-BE49-F238E27FC236}">
                <a16:creationId xmlns:a16="http://schemas.microsoft.com/office/drawing/2014/main" id="{E6B3C906-0231-493A-BC95-33F2567C908D}"/>
              </a:ext>
            </a:extLst>
          </p:cNvPr>
          <p:cNvCxnSpPr>
            <a:cxnSpLocks/>
          </p:cNvCxnSpPr>
          <p:nvPr/>
        </p:nvCxnSpPr>
        <p:spPr>
          <a:xfrm>
            <a:off x="7536000" y="1989000"/>
            <a:ext cx="360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ttore 2 65">
            <a:extLst>
              <a:ext uri="{FF2B5EF4-FFF2-40B4-BE49-F238E27FC236}">
                <a16:creationId xmlns:a16="http://schemas.microsoft.com/office/drawing/2014/main" id="{369469ED-E73D-4F0B-B932-76630232CEBC}"/>
              </a:ext>
            </a:extLst>
          </p:cNvPr>
          <p:cNvCxnSpPr>
            <a:cxnSpLocks/>
          </p:cNvCxnSpPr>
          <p:nvPr/>
        </p:nvCxnSpPr>
        <p:spPr>
          <a:xfrm flipV="1">
            <a:off x="7536000" y="549000"/>
            <a:ext cx="0" cy="14400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CasellaDiTesto 67">
                <a:extLst>
                  <a:ext uri="{FF2B5EF4-FFF2-40B4-BE49-F238E27FC236}">
                    <a16:creationId xmlns:a16="http://schemas.microsoft.com/office/drawing/2014/main" id="{FE636CB8-03BF-4658-AFEE-82F9031D999F}"/>
                  </a:ext>
                </a:extLst>
              </p:cNvPr>
              <p:cNvSpPr txBox="1"/>
              <p:nvPr/>
            </p:nvSpPr>
            <p:spPr>
              <a:xfrm>
                <a:off x="7680000" y="456667"/>
                <a:ext cx="96334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it-IT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60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it-IT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it-IT" sz="1600" i="1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it-IT" sz="16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it-IT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  <m:r>
                            <a:rPr lang="it-IT" sz="16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68" name="CasellaDiTesto 67">
                <a:extLst>
                  <a:ext uri="{FF2B5EF4-FFF2-40B4-BE49-F238E27FC236}">
                    <a16:creationId xmlns:a16="http://schemas.microsoft.com/office/drawing/2014/main" id="{FE636CB8-03BF-4658-AFEE-82F9031D99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0000" y="456667"/>
                <a:ext cx="963341" cy="246221"/>
              </a:xfrm>
              <a:prstGeom prst="rect">
                <a:avLst/>
              </a:prstGeom>
              <a:blipFill>
                <a:blip r:embed="rId5"/>
                <a:stretch>
                  <a:fillRect b="-325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CasellaDiTesto 68">
                <a:extLst>
                  <a:ext uri="{FF2B5EF4-FFF2-40B4-BE49-F238E27FC236}">
                    <a16:creationId xmlns:a16="http://schemas.microsoft.com/office/drawing/2014/main" id="{E612C77E-5C00-4EA0-9A5F-D5577DA2F6A3}"/>
                  </a:ext>
                </a:extLst>
              </p:cNvPr>
              <p:cNvSpPr txBox="1"/>
              <p:nvPr/>
            </p:nvSpPr>
            <p:spPr>
              <a:xfrm>
                <a:off x="11026498" y="1989000"/>
                <a:ext cx="200055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lang="it-IT" sz="1600" dirty="0"/>
              </a:p>
            </p:txBody>
          </p:sp>
        </mc:Choice>
        <mc:Fallback xmlns="">
          <p:sp>
            <p:nvSpPr>
              <p:cNvPr id="69" name="CasellaDiTesto 68">
                <a:extLst>
                  <a:ext uri="{FF2B5EF4-FFF2-40B4-BE49-F238E27FC236}">
                    <a16:creationId xmlns:a16="http://schemas.microsoft.com/office/drawing/2014/main" id="{E612C77E-5C00-4EA0-9A5F-D5577DA2F6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26498" y="1989000"/>
                <a:ext cx="200055" cy="246221"/>
              </a:xfrm>
              <a:prstGeom prst="rect">
                <a:avLst/>
              </a:prstGeom>
              <a:blipFill>
                <a:blip r:embed="rId6"/>
                <a:stretch>
                  <a:fillRect l="-15152" r="-909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3" name="Connettore diritto 72">
            <a:extLst>
              <a:ext uri="{FF2B5EF4-FFF2-40B4-BE49-F238E27FC236}">
                <a16:creationId xmlns:a16="http://schemas.microsoft.com/office/drawing/2014/main" id="{326D56BA-F606-43AA-AC81-929BA8B83E52}"/>
              </a:ext>
            </a:extLst>
          </p:cNvPr>
          <p:cNvCxnSpPr>
            <a:cxnSpLocks/>
          </p:cNvCxnSpPr>
          <p:nvPr/>
        </p:nvCxnSpPr>
        <p:spPr>
          <a:xfrm>
            <a:off x="7536000" y="909000"/>
            <a:ext cx="1440000" cy="0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ttore diritto 74">
            <a:extLst>
              <a:ext uri="{FF2B5EF4-FFF2-40B4-BE49-F238E27FC236}">
                <a16:creationId xmlns:a16="http://schemas.microsoft.com/office/drawing/2014/main" id="{BB892184-EC4A-4C88-B00F-97B8C8579880}"/>
              </a:ext>
            </a:extLst>
          </p:cNvPr>
          <p:cNvCxnSpPr>
            <a:cxnSpLocks/>
          </p:cNvCxnSpPr>
          <p:nvPr/>
        </p:nvCxnSpPr>
        <p:spPr>
          <a:xfrm>
            <a:off x="8976000" y="909000"/>
            <a:ext cx="720000" cy="362552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ttore diritto 84">
            <a:extLst>
              <a:ext uri="{FF2B5EF4-FFF2-40B4-BE49-F238E27FC236}">
                <a16:creationId xmlns:a16="http://schemas.microsoft.com/office/drawing/2014/main" id="{F7490DD6-15A3-49B4-8EDB-DB540864ACBE}"/>
              </a:ext>
            </a:extLst>
          </p:cNvPr>
          <p:cNvCxnSpPr>
            <a:cxnSpLocks/>
          </p:cNvCxnSpPr>
          <p:nvPr/>
        </p:nvCxnSpPr>
        <p:spPr>
          <a:xfrm>
            <a:off x="9696000" y="1271552"/>
            <a:ext cx="720000" cy="717448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CasellaDiTesto 90">
                <a:extLst>
                  <a:ext uri="{FF2B5EF4-FFF2-40B4-BE49-F238E27FC236}">
                    <a16:creationId xmlns:a16="http://schemas.microsoft.com/office/drawing/2014/main" id="{DFB850A2-B8C7-432C-B4A2-7A8D9DF735C7}"/>
                  </a:ext>
                </a:extLst>
              </p:cNvPr>
              <p:cNvSpPr txBox="1"/>
              <p:nvPr/>
            </p:nvSpPr>
            <p:spPr>
              <a:xfrm rot="1587598">
                <a:off x="8987023" y="828308"/>
                <a:ext cx="825034" cy="2500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200" b="0" i="1" smtClean="0">
                          <a:latin typeface="Cambria Math" panose="02040503050406030204" pitchFamily="18" charset="0"/>
                        </a:rPr>
                        <m:t>−20</m:t>
                      </m:r>
                      <m:f>
                        <m:fPr>
                          <m:type m:val="skw"/>
                          <m:ctrlPr>
                            <a:rPr lang="it-IT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1200" b="0" i="1" smtClean="0">
                              <a:latin typeface="Cambria Math" panose="02040503050406030204" pitchFamily="18" charset="0"/>
                            </a:rPr>
                            <m:t>𝑑𝑏</m:t>
                          </m:r>
                        </m:num>
                        <m:den>
                          <m:r>
                            <a:rPr lang="it-IT" sz="1200" b="0" i="1" smtClean="0">
                              <a:latin typeface="Cambria Math" panose="02040503050406030204" pitchFamily="18" charset="0"/>
                            </a:rPr>
                            <m:t>𝑑𝑒𝑐</m:t>
                          </m:r>
                        </m:den>
                      </m:f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91" name="CasellaDiTesto 90">
                <a:extLst>
                  <a:ext uri="{FF2B5EF4-FFF2-40B4-BE49-F238E27FC236}">
                    <a16:creationId xmlns:a16="http://schemas.microsoft.com/office/drawing/2014/main" id="{DFB850A2-B8C7-432C-B4A2-7A8D9DF735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587598">
                <a:off x="8987023" y="828308"/>
                <a:ext cx="825034" cy="250005"/>
              </a:xfrm>
              <a:prstGeom prst="rect">
                <a:avLst/>
              </a:prstGeom>
              <a:blipFill>
                <a:blip r:embed="rId7"/>
                <a:stretch>
                  <a:fillRect l="-13571" t="-44898" r="-56429" b="-11122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CasellaDiTesto 91">
                <a:extLst>
                  <a:ext uri="{FF2B5EF4-FFF2-40B4-BE49-F238E27FC236}">
                    <a16:creationId xmlns:a16="http://schemas.microsoft.com/office/drawing/2014/main" id="{4D2BEF75-4001-423D-9241-6B3945C0B29A}"/>
                  </a:ext>
                </a:extLst>
              </p:cNvPr>
              <p:cNvSpPr txBox="1"/>
              <p:nvPr/>
            </p:nvSpPr>
            <p:spPr>
              <a:xfrm rot="2669160">
                <a:off x="9772025" y="1421448"/>
                <a:ext cx="825034" cy="2500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200" b="0" i="1" smtClean="0">
                          <a:latin typeface="Cambria Math" panose="02040503050406030204" pitchFamily="18" charset="0"/>
                        </a:rPr>
                        <m:t>−40</m:t>
                      </m:r>
                      <m:f>
                        <m:fPr>
                          <m:type m:val="skw"/>
                          <m:ctrlPr>
                            <a:rPr lang="it-IT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1200" b="0" i="1" smtClean="0">
                              <a:latin typeface="Cambria Math" panose="02040503050406030204" pitchFamily="18" charset="0"/>
                            </a:rPr>
                            <m:t>𝑑𝑏</m:t>
                          </m:r>
                        </m:num>
                        <m:den>
                          <m:r>
                            <a:rPr lang="it-IT" sz="1200" b="0" i="1" smtClean="0">
                              <a:latin typeface="Cambria Math" panose="02040503050406030204" pitchFamily="18" charset="0"/>
                            </a:rPr>
                            <m:t>𝑑𝑒𝑐</m:t>
                          </m:r>
                        </m:den>
                      </m:f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92" name="CasellaDiTesto 91">
                <a:extLst>
                  <a:ext uri="{FF2B5EF4-FFF2-40B4-BE49-F238E27FC236}">
                    <a16:creationId xmlns:a16="http://schemas.microsoft.com/office/drawing/2014/main" id="{4D2BEF75-4001-423D-9241-6B3945C0B2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669160">
                <a:off x="9772025" y="1421448"/>
                <a:ext cx="825034" cy="250005"/>
              </a:xfrm>
              <a:prstGeom prst="rect">
                <a:avLst/>
              </a:prstGeom>
              <a:blipFill>
                <a:blip r:embed="rId8"/>
                <a:stretch>
                  <a:fillRect l="-38095" t="-21600" r="-66667" b="-856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3" name="Figura a mano libera: forma 92">
            <a:extLst>
              <a:ext uri="{FF2B5EF4-FFF2-40B4-BE49-F238E27FC236}">
                <a16:creationId xmlns:a16="http://schemas.microsoft.com/office/drawing/2014/main" id="{A681849E-8659-41F9-8CFA-C8E943945221}"/>
              </a:ext>
            </a:extLst>
          </p:cNvPr>
          <p:cNvSpPr/>
          <p:nvPr/>
        </p:nvSpPr>
        <p:spPr>
          <a:xfrm>
            <a:off x="7543801" y="917602"/>
            <a:ext cx="3175839" cy="1409674"/>
          </a:xfrm>
          <a:custGeom>
            <a:avLst/>
            <a:gdLst>
              <a:gd name="connsiteX0" fmla="*/ 0 w 2835304"/>
              <a:gd name="connsiteY0" fmla="*/ 31485 h 1053835"/>
              <a:gd name="connsiteX1" fmla="*/ 1454150 w 2835304"/>
              <a:gd name="connsiteY1" fmla="*/ 34660 h 1053835"/>
              <a:gd name="connsiteX2" fmla="*/ 2155825 w 2835304"/>
              <a:gd name="connsiteY2" fmla="*/ 383910 h 1053835"/>
              <a:gd name="connsiteX3" fmla="*/ 2835275 w 2835304"/>
              <a:gd name="connsiteY3" fmla="*/ 1053835 h 1053835"/>
              <a:gd name="connsiteX0" fmla="*/ 0 w 2835304"/>
              <a:gd name="connsiteY0" fmla="*/ 13502 h 1085805"/>
              <a:gd name="connsiteX1" fmla="*/ 1454150 w 2835304"/>
              <a:gd name="connsiteY1" fmla="*/ 66630 h 1085805"/>
              <a:gd name="connsiteX2" fmla="*/ 2155825 w 2835304"/>
              <a:gd name="connsiteY2" fmla="*/ 415880 h 1085805"/>
              <a:gd name="connsiteX3" fmla="*/ 2835275 w 2835304"/>
              <a:gd name="connsiteY3" fmla="*/ 1085805 h 1085805"/>
              <a:gd name="connsiteX0" fmla="*/ 0 w 2835304"/>
              <a:gd name="connsiteY0" fmla="*/ 4644 h 1076947"/>
              <a:gd name="connsiteX1" fmla="*/ 1454150 w 2835304"/>
              <a:gd name="connsiteY1" fmla="*/ 57772 h 1076947"/>
              <a:gd name="connsiteX2" fmla="*/ 2155825 w 2835304"/>
              <a:gd name="connsiteY2" fmla="*/ 407022 h 1076947"/>
              <a:gd name="connsiteX3" fmla="*/ 2835275 w 2835304"/>
              <a:gd name="connsiteY3" fmla="*/ 1076947 h 1076947"/>
              <a:gd name="connsiteX0" fmla="*/ 0 w 2832020"/>
              <a:gd name="connsiteY0" fmla="*/ 1637 h 1103911"/>
              <a:gd name="connsiteX1" fmla="*/ 1450866 w 2832020"/>
              <a:gd name="connsiteY1" fmla="*/ 84736 h 1103911"/>
              <a:gd name="connsiteX2" fmla="*/ 2152541 w 2832020"/>
              <a:gd name="connsiteY2" fmla="*/ 433986 h 1103911"/>
              <a:gd name="connsiteX3" fmla="*/ 2831991 w 2832020"/>
              <a:gd name="connsiteY3" fmla="*/ 1103911 h 1103911"/>
              <a:gd name="connsiteX0" fmla="*/ 0 w 2832020"/>
              <a:gd name="connsiteY0" fmla="*/ 0 h 1102274"/>
              <a:gd name="connsiteX1" fmla="*/ 1450866 w 2832020"/>
              <a:gd name="connsiteY1" fmla="*/ 83099 h 1102274"/>
              <a:gd name="connsiteX2" fmla="*/ 2152541 w 2832020"/>
              <a:gd name="connsiteY2" fmla="*/ 432349 h 1102274"/>
              <a:gd name="connsiteX3" fmla="*/ 2831991 w 2832020"/>
              <a:gd name="connsiteY3" fmla="*/ 1102274 h 1102274"/>
              <a:gd name="connsiteX0" fmla="*/ 0 w 2832020"/>
              <a:gd name="connsiteY0" fmla="*/ 0 h 1102274"/>
              <a:gd name="connsiteX1" fmla="*/ 1825284 w 2832020"/>
              <a:gd name="connsiteY1" fmla="*/ 202986 h 1102274"/>
              <a:gd name="connsiteX2" fmla="*/ 2152541 w 2832020"/>
              <a:gd name="connsiteY2" fmla="*/ 432349 h 1102274"/>
              <a:gd name="connsiteX3" fmla="*/ 2831991 w 2832020"/>
              <a:gd name="connsiteY3" fmla="*/ 1102274 h 1102274"/>
              <a:gd name="connsiteX0" fmla="*/ 0 w 2832020"/>
              <a:gd name="connsiteY0" fmla="*/ 0 h 1102274"/>
              <a:gd name="connsiteX1" fmla="*/ 1825284 w 2832020"/>
              <a:gd name="connsiteY1" fmla="*/ 202986 h 1102274"/>
              <a:gd name="connsiteX2" fmla="*/ 2152541 w 2832020"/>
              <a:gd name="connsiteY2" fmla="*/ 432349 h 1102274"/>
              <a:gd name="connsiteX3" fmla="*/ 2831991 w 2832020"/>
              <a:gd name="connsiteY3" fmla="*/ 1102274 h 1102274"/>
              <a:gd name="connsiteX0" fmla="*/ 0 w 2832028"/>
              <a:gd name="connsiteY0" fmla="*/ 0 h 1102274"/>
              <a:gd name="connsiteX1" fmla="*/ 1825284 w 2832028"/>
              <a:gd name="connsiteY1" fmla="*/ 202986 h 1102274"/>
              <a:gd name="connsiteX2" fmla="*/ 2251072 w 2832028"/>
              <a:gd name="connsiteY2" fmla="*/ 495623 h 1102274"/>
              <a:gd name="connsiteX3" fmla="*/ 2831991 w 2832028"/>
              <a:gd name="connsiteY3" fmla="*/ 1102274 h 1102274"/>
              <a:gd name="connsiteX0" fmla="*/ 0 w 2831991"/>
              <a:gd name="connsiteY0" fmla="*/ 0 h 1102274"/>
              <a:gd name="connsiteX1" fmla="*/ 1825284 w 2831991"/>
              <a:gd name="connsiteY1" fmla="*/ 202986 h 1102274"/>
              <a:gd name="connsiteX2" fmla="*/ 2251072 w 2831991"/>
              <a:gd name="connsiteY2" fmla="*/ 495623 h 1102274"/>
              <a:gd name="connsiteX3" fmla="*/ 2831991 w 2831991"/>
              <a:gd name="connsiteY3" fmla="*/ 1102274 h 1102274"/>
              <a:gd name="connsiteX0" fmla="*/ 0 w 2930522"/>
              <a:gd name="connsiteY0" fmla="*/ 0 h 1108934"/>
              <a:gd name="connsiteX1" fmla="*/ 1825284 w 2930522"/>
              <a:gd name="connsiteY1" fmla="*/ 202986 h 1108934"/>
              <a:gd name="connsiteX2" fmla="*/ 2251072 w 2930522"/>
              <a:gd name="connsiteY2" fmla="*/ 495623 h 1108934"/>
              <a:gd name="connsiteX3" fmla="*/ 2930522 w 2930522"/>
              <a:gd name="connsiteY3" fmla="*/ 1108934 h 1108934"/>
              <a:gd name="connsiteX0" fmla="*/ 0 w 2930522"/>
              <a:gd name="connsiteY0" fmla="*/ 0 h 1108934"/>
              <a:gd name="connsiteX1" fmla="*/ 1825284 w 2930522"/>
              <a:gd name="connsiteY1" fmla="*/ 202986 h 1108934"/>
              <a:gd name="connsiteX2" fmla="*/ 2251072 w 2930522"/>
              <a:gd name="connsiteY2" fmla="*/ 495623 h 1108934"/>
              <a:gd name="connsiteX3" fmla="*/ 2930522 w 2930522"/>
              <a:gd name="connsiteY3" fmla="*/ 1108934 h 1108934"/>
              <a:gd name="connsiteX0" fmla="*/ 0 w 3229399"/>
              <a:gd name="connsiteY0" fmla="*/ 0 h 1415313"/>
              <a:gd name="connsiteX1" fmla="*/ 1825284 w 3229399"/>
              <a:gd name="connsiteY1" fmla="*/ 202986 h 1415313"/>
              <a:gd name="connsiteX2" fmla="*/ 2251072 w 3229399"/>
              <a:gd name="connsiteY2" fmla="*/ 495623 h 1415313"/>
              <a:gd name="connsiteX3" fmla="*/ 3229399 w 3229399"/>
              <a:gd name="connsiteY3" fmla="*/ 1415313 h 1415313"/>
              <a:gd name="connsiteX0" fmla="*/ 0 w 3281949"/>
              <a:gd name="connsiteY0" fmla="*/ 0 h 1441955"/>
              <a:gd name="connsiteX1" fmla="*/ 1825284 w 3281949"/>
              <a:gd name="connsiteY1" fmla="*/ 202986 h 1441955"/>
              <a:gd name="connsiteX2" fmla="*/ 2251072 w 3281949"/>
              <a:gd name="connsiteY2" fmla="*/ 495623 h 1441955"/>
              <a:gd name="connsiteX3" fmla="*/ 3281949 w 3281949"/>
              <a:gd name="connsiteY3" fmla="*/ 1441955 h 1441955"/>
              <a:gd name="connsiteX0" fmla="*/ 0 w 3281949"/>
              <a:gd name="connsiteY0" fmla="*/ 0 h 1441955"/>
              <a:gd name="connsiteX1" fmla="*/ 1825284 w 3281949"/>
              <a:gd name="connsiteY1" fmla="*/ 202986 h 1441955"/>
              <a:gd name="connsiteX2" fmla="*/ 2251072 w 3281949"/>
              <a:gd name="connsiteY2" fmla="*/ 495623 h 1441955"/>
              <a:gd name="connsiteX3" fmla="*/ 3281949 w 3281949"/>
              <a:gd name="connsiteY3" fmla="*/ 1441955 h 1441955"/>
              <a:gd name="connsiteX0" fmla="*/ 0 w 3281949"/>
              <a:gd name="connsiteY0" fmla="*/ 0 h 1441955"/>
              <a:gd name="connsiteX1" fmla="*/ 1825284 w 3281949"/>
              <a:gd name="connsiteY1" fmla="*/ 202986 h 1441955"/>
              <a:gd name="connsiteX2" fmla="*/ 2339750 w 3281949"/>
              <a:gd name="connsiteY2" fmla="*/ 508944 h 1441955"/>
              <a:gd name="connsiteX3" fmla="*/ 3281949 w 3281949"/>
              <a:gd name="connsiteY3" fmla="*/ 1441955 h 1441955"/>
              <a:gd name="connsiteX0" fmla="*/ 0 w 3281949"/>
              <a:gd name="connsiteY0" fmla="*/ 0 h 1441955"/>
              <a:gd name="connsiteX1" fmla="*/ 1825284 w 3281949"/>
              <a:gd name="connsiteY1" fmla="*/ 202986 h 1441955"/>
              <a:gd name="connsiteX2" fmla="*/ 2339750 w 3281949"/>
              <a:gd name="connsiteY2" fmla="*/ 508944 h 1441955"/>
              <a:gd name="connsiteX3" fmla="*/ 3281949 w 3281949"/>
              <a:gd name="connsiteY3" fmla="*/ 1441955 h 1441955"/>
              <a:gd name="connsiteX0" fmla="*/ 0 w 3281949"/>
              <a:gd name="connsiteY0" fmla="*/ 0 h 1441955"/>
              <a:gd name="connsiteX1" fmla="*/ 1825284 w 3281949"/>
              <a:gd name="connsiteY1" fmla="*/ 202986 h 1441955"/>
              <a:gd name="connsiteX2" fmla="*/ 2316759 w 3281949"/>
              <a:gd name="connsiteY2" fmla="*/ 508944 h 1441955"/>
              <a:gd name="connsiteX3" fmla="*/ 3281949 w 3281949"/>
              <a:gd name="connsiteY3" fmla="*/ 1441955 h 1441955"/>
              <a:gd name="connsiteX0" fmla="*/ 0 w 3281949"/>
              <a:gd name="connsiteY0" fmla="*/ 0 h 1441955"/>
              <a:gd name="connsiteX1" fmla="*/ 1825284 w 3281949"/>
              <a:gd name="connsiteY1" fmla="*/ 202986 h 1441955"/>
              <a:gd name="connsiteX2" fmla="*/ 2316759 w 3281949"/>
              <a:gd name="connsiteY2" fmla="*/ 508944 h 1441955"/>
              <a:gd name="connsiteX3" fmla="*/ 3281949 w 3281949"/>
              <a:gd name="connsiteY3" fmla="*/ 1441955 h 1441955"/>
              <a:gd name="connsiteX0" fmla="*/ 0 w 3281949"/>
              <a:gd name="connsiteY0" fmla="*/ 0 h 1441955"/>
              <a:gd name="connsiteX1" fmla="*/ 1825284 w 3281949"/>
              <a:gd name="connsiteY1" fmla="*/ 202986 h 1441955"/>
              <a:gd name="connsiteX2" fmla="*/ 2316759 w 3281949"/>
              <a:gd name="connsiteY2" fmla="*/ 508944 h 1441955"/>
              <a:gd name="connsiteX3" fmla="*/ 3281949 w 3281949"/>
              <a:gd name="connsiteY3" fmla="*/ 1441955 h 1441955"/>
              <a:gd name="connsiteX0" fmla="*/ 0 w 3281949"/>
              <a:gd name="connsiteY0" fmla="*/ 0 h 1441955"/>
              <a:gd name="connsiteX1" fmla="*/ 1825284 w 3281949"/>
              <a:gd name="connsiteY1" fmla="*/ 202986 h 1441955"/>
              <a:gd name="connsiteX2" fmla="*/ 2316759 w 3281949"/>
              <a:gd name="connsiteY2" fmla="*/ 508944 h 1441955"/>
              <a:gd name="connsiteX3" fmla="*/ 3281949 w 3281949"/>
              <a:gd name="connsiteY3" fmla="*/ 1441955 h 1441955"/>
              <a:gd name="connsiteX0" fmla="*/ 0 w 3281949"/>
              <a:gd name="connsiteY0" fmla="*/ 0 h 1441955"/>
              <a:gd name="connsiteX1" fmla="*/ 1598663 w 3281949"/>
              <a:gd name="connsiteY1" fmla="*/ 79769 h 1441955"/>
              <a:gd name="connsiteX2" fmla="*/ 2316759 w 3281949"/>
              <a:gd name="connsiteY2" fmla="*/ 508944 h 1441955"/>
              <a:gd name="connsiteX3" fmla="*/ 3281949 w 3281949"/>
              <a:gd name="connsiteY3" fmla="*/ 1441955 h 1441955"/>
              <a:gd name="connsiteX0" fmla="*/ 0 w 3281949"/>
              <a:gd name="connsiteY0" fmla="*/ 40 h 1441995"/>
              <a:gd name="connsiteX1" fmla="*/ 1598663 w 3281949"/>
              <a:gd name="connsiteY1" fmla="*/ 79809 h 1441995"/>
              <a:gd name="connsiteX2" fmla="*/ 2316759 w 3281949"/>
              <a:gd name="connsiteY2" fmla="*/ 508984 h 1441995"/>
              <a:gd name="connsiteX3" fmla="*/ 3281949 w 3281949"/>
              <a:gd name="connsiteY3" fmla="*/ 1441995 h 1441995"/>
              <a:gd name="connsiteX0" fmla="*/ 0 w 3281949"/>
              <a:gd name="connsiteY0" fmla="*/ 60 h 1442015"/>
              <a:gd name="connsiteX1" fmla="*/ 1598663 w 3281949"/>
              <a:gd name="connsiteY1" fmla="*/ 79829 h 1442015"/>
              <a:gd name="connsiteX2" fmla="*/ 2178816 w 3281949"/>
              <a:gd name="connsiteY2" fmla="*/ 399107 h 1442015"/>
              <a:gd name="connsiteX3" fmla="*/ 3281949 w 3281949"/>
              <a:gd name="connsiteY3" fmla="*/ 1442015 h 1442015"/>
              <a:gd name="connsiteX0" fmla="*/ 0 w 3281949"/>
              <a:gd name="connsiteY0" fmla="*/ 1509 h 1443464"/>
              <a:gd name="connsiteX1" fmla="*/ 1598663 w 3281949"/>
              <a:gd name="connsiteY1" fmla="*/ 81278 h 1443464"/>
              <a:gd name="connsiteX2" fmla="*/ 2382447 w 3281949"/>
              <a:gd name="connsiteY2" fmla="*/ 577057 h 1443464"/>
              <a:gd name="connsiteX3" fmla="*/ 3281949 w 3281949"/>
              <a:gd name="connsiteY3" fmla="*/ 1443464 h 1443464"/>
              <a:gd name="connsiteX0" fmla="*/ 0 w 3281949"/>
              <a:gd name="connsiteY0" fmla="*/ 10845 h 1452800"/>
              <a:gd name="connsiteX1" fmla="*/ 1598663 w 3281949"/>
              <a:gd name="connsiteY1" fmla="*/ 90614 h 1452800"/>
              <a:gd name="connsiteX2" fmla="*/ 2382447 w 3281949"/>
              <a:gd name="connsiteY2" fmla="*/ 586393 h 1452800"/>
              <a:gd name="connsiteX3" fmla="*/ 3281949 w 3281949"/>
              <a:gd name="connsiteY3" fmla="*/ 1452800 h 1452800"/>
              <a:gd name="connsiteX0" fmla="*/ 0 w 3281949"/>
              <a:gd name="connsiteY0" fmla="*/ 1473 h 1443428"/>
              <a:gd name="connsiteX1" fmla="*/ 1670919 w 3281949"/>
              <a:gd name="connsiteY1" fmla="*/ 114544 h 1443428"/>
              <a:gd name="connsiteX2" fmla="*/ 2382447 w 3281949"/>
              <a:gd name="connsiteY2" fmla="*/ 577021 h 1443428"/>
              <a:gd name="connsiteX3" fmla="*/ 3281949 w 3281949"/>
              <a:gd name="connsiteY3" fmla="*/ 1443428 h 1443428"/>
              <a:gd name="connsiteX0" fmla="*/ 0 w 3281949"/>
              <a:gd name="connsiteY0" fmla="*/ 14509 h 1456464"/>
              <a:gd name="connsiteX1" fmla="*/ 1670919 w 3281949"/>
              <a:gd name="connsiteY1" fmla="*/ 127580 h 1456464"/>
              <a:gd name="connsiteX2" fmla="*/ 2382447 w 3281949"/>
              <a:gd name="connsiteY2" fmla="*/ 590057 h 1456464"/>
              <a:gd name="connsiteX3" fmla="*/ 3281949 w 3281949"/>
              <a:gd name="connsiteY3" fmla="*/ 1456464 h 1456464"/>
              <a:gd name="connsiteX0" fmla="*/ 0 w 3281949"/>
              <a:gd name="connsiteY0" fmla="*/ 16701 h 1458656"/>
              <a:gd name="connsiteX1" fmla="*/ 1670919 w 3281949"/>
              <a:gd name="connsiteY1" fmla="*/ 129772 h 1458656"/>
              <a:gd name="connsiteX2" fmla="*/ 2382447 w 3281949"/>
              <a:gd name="connsiteY2" fmla="*/ 592249 h 1458656"/>
              <a:gd name="connsiteX3" fmla="*/ 3281949 w 3281949"/>
              <a:gd name="connsiteY3" fmla="*/ 1458656 h 1458656"/>
              <a:gd name="connsiteX0" fmla="*/ 0 w 3281949"/>
              <a:gd name="connsiteY0" fmla="*/ 9419 h 1451374"/>
              <a:gd name="connsiteX1" fmla="*/ 1670919 w 3281949"/>
              <a:gd name="connsiteY1" fmla="*/ 122490 h 1451374"/>
              <a:gd name="connsiteX2" fmla="*/ 2382447 w 3281949"/>
              <a:gd name="connsiteY2" fmla="*/ 584967 h 1451374"/>
              <a:gd name="connsiteX3" fmla="*/ 3281949 w 3281949"/>
              <a:gd name="connsiteY3" fmla="*/ 1451374 h 1451374"/>
              <a:gd name="connsiteX0" fmla="*/ 0 w 3281949"/>
              <a:gd name="connsiteY0" fmla="*/ 83 h 1442038"/>
              <a:gd name="connsiteX1" fmla="*/ 1831853 w 3281949"/>
              <a:gd name="connsiteY1" fmla="*/ 176428 h 1442038"/>
              <a:gd name="connsiteX2" fmla="*/ 2382447 w 3281949"/>
              <a:gd name="connsiteY2" fmla="*/ 575631 h 1442038"/>
              <a:gd name="connsiteX3" fmla="*/ 3281949 w 3281949"/>
              <a:gd name="connsiteY3" fmla="*/ 1442038 h 1442038"/>
              <a:gd name="connsiteX0" fmla="*/ 0 w 3281949"/>
              <a:gd name="connsiteY0" fmla="*/ 20 h 1441975"/>
              <a:gd name="connsiteX1" fmla="*/ 1831853 w 3281949"/>
              <a:gd name="connsiteY1" fmla="*/ 176365 h 1441975"/>
              <a:gd name="connsiteX2" fmla="*/ 2576224 w 3281949"/>
              <a:gd name="connsiteY2" fmla="*/ 772051 h 1441975"/>
              <a:gd name="connsiteX3" fmla="*/ 3281949 w 3281949"/>
              <a:gd name="connsiteY3" fmla="*/ 1441975 h 1441975"/>
              <a:gd name="connsiteX0" fmla="*/ 0 w 3281949"/>
              <a:gd name="connsiteY0" fmla="*/ 20 h 1441975"/>
              <a:gd name="connsiteX1" fmla="*/ 1831853 w 3281949"/>
              <a:gd name="connsiteY1" fmla="*/ 176365 h 1441975"/>
              <a:gd name="connsiteX2" fmla="*/ 2576224 w 3281949"/>
              <a:gd name="connsiteY2" fmla="*/ 772051 h 1441975"/>
              <a:gd name="connsiteX3" fmla="*/ 3281949 w 3281949"/>
              <a:gd name="connsiteY3" fmla="*/ 1441975 h 1441975"/>
              <a:gd name="connsiteX0" fmla="*/ 0 w 3281949"/>
              <a:gd name="connsiteY0" fmla="*/ 20 h 1441975"/>
              <a:gd name="connsiteX1" fmla="*/ 1831853 w 3281949"/>
              <a:gd name="connsiteY1" fmla="*/ 176365 h 1441975"/>
              <a:gd name="connsiteX2" fmla="*/ 2576224 w 3281949"/>
              <a:gd name="connsiteY2" fmla="*/ 772051 h 1441975"/>
              <a:gd name="connsiteX3" fmla="*/ 3281949 w 3281949"/>
              <a:gd name="connsiteY3" fmla="*/ 1441975 h 1441975"/>
              <a:gd name="connsiteX0" fmla="*/ 0 w 3281949"/>
              <a:gd name="connsiteY0" fmla="*/ 8229 h 1450184"/>
              <a:gd name="connsiteX1" fmla="*/ 1831853 w 3281949"/>
              <a:gd name="connsiteY1" fmla="*/ 184574 h 1450184"/>
              <a:gd name="connsiteX2" fmla="*/ 3281949 w 3281949"/>
              <a:gd name="connsiteY2" fmla="*/ 1450184 h 1450184"/>
              <a:gd name="connsiteX0" fmla="*/ 0 w 3281949"/>
              <a:gd name="connsiteY0" fmla="*/ 16288 h 1458243"/>
              <a:gd name="connsiteX1" fmla="*/ 1831853 w 3281949"/>
              <a:gd name="connsiteY1" fmla="*/ 192633 h 1458243"/>
              <a:gd name="connsiteX2" fmla="*/ 3281949 w 3281949"/>
              <a:gd name="connsiteY2" fmla="*/ 1458243 h 1458243"/>
              <a:gd name="connsiteX0" fmla="*/ 0 w 3281949"/>
              <a:gd name="connsiteY0" fmla="*/ 11760 h 1453715"/>
              <a:gd name="connsiteX1" fmla="*/ 1867982 w 3281949"/>
              <a:gd name="connsiteY1" fmla="*/ 201426 h 1453715"/>
              <a:gd name="connsiteX2" fmla="*/ 3281949 w 3281949"/>
              <a:gd name="connsiteY2" fmla="*/ 1453715 h 1453715"/>
              <a:gd name="connsiteX0" fmla="*/ 0 w 3281949"/>
              <a:gd name="connsiteY0" fmla="*/ 13145 h 1455100"/>
              <a:gd name="connsiteX1" fmla="*/ 1867982 w 3281949"/>
              <a:gd name="connsiteY1" fmla="*/ 202811 h 1455100"/>
              <a:gd name="connsiteX2" fmla="*/ 3281949 w 3281949"/>
              <a:gd name="connsiteY2" fmla="*/ 1455100 h 1455100"/>
              <a:gd name="connsiteX0" fmla="*/ 0 w 3281949"/>
              <a:gd name="connsiteY0" fmla="*/ 12066 h 1454021"/>
              <a:gd name="connsiteX1" fmla="*/ 1867982 w 3281949"/>
              <a:gd name="connsiteY1" fmla="*/ 201732 h 1454021"/>
              <a:gd name="connsiteX2" fmla="*/ 3281949 w 3281949"/>
              <a:gd name="connsiteY2" fmla="*/ 1454021 h 1454021"/>
              <a:gd name="connsiteX0" fmla="*/ 0 w 3281949"/>
              <a:gd name="connsiteY0" fmla="*/ 12066 h 1454021"/>
              <a:gd name="connsiteX1" fmla="*/ 1867982 w 3281949"/>
              <a:gd name="connsiteY1" fmla="*/ 201732 h 1454021"/>
              <a:gd name="connsiteX2" fmla="*/ 3281949 w 3281949"/>
              <a:gd name="connsiteY2" fmla="*/ 1454021 h 1454021"/>
              <a:gd name="connsiteX0" fmla="*/ 0 w 3281949"/>
              <a:gd name="connsiteY0" fmla="*/ 5379 h 1460655"/>
              <a:gd name="connsiteX1" fmla="*/ 1867982 w 3281949"/>
              <a:gd name="connsiteY1" fmla="*/ 195045 h 1460655"/>
              <a:gd name="connsiteX2" fmla="*/ 3281949 w 3281949"/>
              <a:gd name="connsiteY2" fmla="*/ 1460655 h 1460655"/>
              <a:gd name="connsiteX0" fmla="*/ 0 w 3258958"/>
              <a:gd name="connsiteY0" fmla="*/ 6496 h 1495074"/>
              <a:gd name="connsiteX1" fmla="*/ 1867982 w 3258958"/>
              <a:gd name="connsiteY1" fmla="*/ 196162 h 1495074"/>
              <a:gd name="connsiteX2" fmla="*/ 3258958 w 3258958"/>
              <a:gd name="connsiteY2" fmla="*/ 1495074 h 1495074"/>
              <a:gd name="connsiteX0" fmla="*/ 0 w 3295086"/>
              <a:gd name="connsiteY0" fmla="*/ 5816 h 1474413"/>
              <a:gd name="connsiteX1" fmla="*/ 1867982 w 3295086"/>
              <a:gd name="connsiteY1" fmla="*/ 195482 h 1474413"/>
              <a:gd name="connsiteX2" fmla="*/ 3295086 w 3295086"/>
              <a:gd name="connsiteY2" fmla="*/ 1474413 h 1474413"/>
              <a:gd name="connsiteX0" fmla="*/ 0 w 3295086"/>
              <a:gd name="connsiteY0" fmla="*/ 5816 h 1474413"/>
              <a:gd name="connsiteX1" fmla="*/ 1867982 w 3295086"/>
              <a:gd name="connsiteY1" fmla="*/ 195482 h 1474413"/>
              <a:gd name="connsiteX2" fmla="*/ 3295086 w 3295086"/>
              <a:gd name="connsiteY2" fmla="*/ 1474413 h 1474413"/>
              <a:gd name="connsiteX0" fmla="*/ 0 w 3295086"/>
              <a:gd name="connsiteY0" fmla="*/ 11395 h 1479992"/>
              <a:gd name="connsiteX1" fmla="*/ 1867982 w 3295086"/>
              <a:gd name="connsiteY1" fmla="*/ 201061 h 1479992"/>
              <a:gd name="connsiteX2" fmla="*/ 3295086 w 3295086"/>
              <a:gd name="connsiteY2" fmla="*/ 1479992 h 1479992"/>
              <a:gd name="connsiteX0" fmla="*/ 0 w 3295086"/>
              <a:gd name="connsiteY0" fmla="*/ 2942 h 1471539"/>
              <a:gd name="connsiteX1" fmla="*/ 1890973 w 3295086"/>
              <a:gd name="connsiteY1" fmla="*/ 229240 h 1471539"/>
              <a:gd name="connsiteX2" fmla="*/ 3295086 w 3295086"/>
              <a:gd name="connsiteY2" fmla="*/ 1471539 h 1471539"/>
              <a:gd name="connsiteX0" fmla="*/ 0 w 3295086"/>
              <a:gd name="connsiteY0" fmla="*/ 199 h 1468796"/>
              <a:gd name="connsiteX1" fmla="*/ 1890973 w 3295086"/>
              <a:gd name="connsiteY1" fmla="*/ 226497 h 1468796"/>
              <a:gd name="connsiteX2" fmla="*/ 3295086 w 3295086"/>
              <a:gd name="connsiteY2" fmla="*/ 1468796 h 1468796"/>
              <a:gd name="connsiteX0" fmla="*/ 0 w 3285233"/>
              <a:gd name="connsiteY0" fmla="*/ 0 h 1478587"/>
              <a:gd name="connsiteX1" fmla="*/ 1881120 w 3285233"/>
              <a:gd name="connsiteY1" fmla="*/ 236288 h 1478587"/>
              <a:gd name="connsiteX2" fmla="*/ 3285233 w 3285233"/>
              <a:gd name="connsiteY2" fmla="*/ 1478587 h 1478587"/>
              <a:gd name="connsiteX0" fmla="*/ 0 w 3285233"/>
              <a:gd name="connsiteY0" fmla="*/ 0 h 1478587"/>
              <a:gd name="connsiteX1" fmla="*/ 1881120 w 3285233"/>
              <a:gd name="connsiteY1" fmla="*/ 236288 h 1478587"/>
              <a:gd name="connsiteX2" fmla="*/ 3285233 w 3285233"/>
              <a:gd name="connsiteY2" fmla="*/ 1478587 h 1478587"/>
              <a:gd name="connsiteX0" fmla="*/ 0 w 3285233"/>
              <a:gd name="connsiteY0" fmla="*/ 0 h 1478587"/>
              <a:gd name="connsiteX1" fmla="*/ 1881120 w 3285233"/>
              <a:gd name="connsiteY1" fmla="*/ 236288 h 1478587"/>
              <a:gd name="connsiteX2" fmla="*/ 3285233 w 3285233"/>
              <a:gd name="connsiteY2" fmla="*/ 1478587 h 1478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85233" h="1478587">
                <a:moveTo>
                  <a:pt x="0" y="0"/>
                </a:moveTo>
                <a:cubicBezTo>
                  <a:pt x="1358662" y="12182"/>
                  <a:pt x="1346671" y="-37375"/>
                  <a:pt x="1881120" y="236288"/>
                </a:cubicBezTo>
                <a:cubicBezTo>
                  <a:pt x="2303853" y="452747"/>
                  <a:pt x="2628419" y="785320"/>
                  <a:pt x="3285233" y="1478587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CasellaDiTesto 94">
                <a:extLst>
                  <a:ext uri="{FF2B5EF4-FFF2-40B4-BE49-F238E27FC236}">
                    <a16:creationId xmlns:a16="http://schemas.microsoft.com/office/drawing/2014/main" id="{9AAB15C4-2E11-4757-9316-403299603C9F}"/>
                  </a:ext>
                </a:extLst>
              </p:cNvPr>
              <p:cNvSpPr txBox="1"/>
              <p:nvPr/>
            </p:nvSpPr>
            <p:spPr>
              <a:xfrm>
                <a:off x="9593407" y="1990474"/>
                <a:ext cx="20518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200" b="0" i="1" smtClean="0"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it-IT" sz="1200" dirty="0"/>
              </a:p>
            </p:txBody>
          </p:sp>
        </mc:Choice>
        <mc:Fallback xmlns="">
          <p:sp>
            <p:nvSpPr>
              <p:cNvPr id="95" name="CasellaDiTesto 94">
                <a:extLst>
                  <a:ext uri="{FF2B5EF4-FFF2-40B4-BE49-F238E27FC236}">
                    <a16:creationId xmlns:a16="http://schemas.microsoft.com/office/drawing/2014/main" id="{9AAB15C4-2E11-4757-9316-403299603C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3407" y="1990474"/>
                <a:ext cx="205184" cy="184666"/>
              </a:xfrm>
              <a:prstGeom prst="rect">
                <a:avLst/>
              </a:prstGeom>
              <a:blipFill>
                <a:blip r:embed="rId9"/>
                <a:stretch>
                  <a:fillRect l="-18182" r="-21212" b="-6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CasellaDiTesto 95">
                <a:extLst>
                  <a:ext uri="{FF2B5EF4-FFF2-40B4-BE49-F238E27FC236}">
                    <a16:creationId xmlns:a16="http://schemas.microsoft.com/office/drawing/2014/main" id="{5F5521B2-7F65-4E8B-9C61-E978CE0FFA7B}"/>
                  </a:ext>
                </a:extLst>
              </p:cNvPr>
              <p:cNvSpPr txBox="1"/>
              <p:nvPr/>
            </p:nvSpPr>
            <p:spPr>
              <a:xfrm>
                <a:off x="8777817" y="1990474"/>
                <a:ext cx="39344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2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it-IT" sz="12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it-IT" sz="1200" dirty="0"/>
              </a:p>
            </p:txBody>
          </p:sp>
        </mc:Choice>
        <mc:Fallback xmlns="">
          <p:sp>
            <p:nvSpPr>
              <p:cNvPr id="96" name="CasellaDiTesto 95">
                <a:extLst>
                  <a:ext uri="{FF2B5EF4-FFF2-40B4-BE49-F238E27FC236}">
                    <a16:creationId xmlns:a16="http://schemas.microsoft.com/office/drawing/2014/main" id="{5F5521B2-7F65-4E8B-9C61-E978CE0FFA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7817" y="1990474"/>
                <a:ext cx="393441" cy="184666"/>
              </a:xfrm>
              <a:prstGeom prst="rect">
                <a:avLst/>
              </a:prstGeom>
              <a:blipFill>
                <a:blip r:embed="rId10"/>
                <a:stretch>
                  <a:fillRect l="-10938" r="-9375" b="-6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8" name="Connettore diritto 97">
            <a:extLst>
              <a:ext uri="{FF2B5EF4-FFF2-40B4-BE49-F238E27FC236}">
                <a16:creationId xmlns:a16="http://schemas.microsoft.com/office/drawing/2014/main" id="{B04A178D-9316-4AC8-BA2A-ECB7E13A7194}"/>
              </a:ext>
            </a:extLst>
          </p:cNvPr>
          <p:cNvCxnSpPr>
            <a:cxnSpLocks/>
          </p:cNvCxnSpPr>
          <p:nvPr/>
        </p:nvCxnSpPr>
        <p:spPr>
          <a:xfrm flipV="1">
            <a:off x="8974537" y="917603"/>
            <a:ext cx="0" cy="1071397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ttore diritto 100">
            <a:extLst>
              <a:ext uri="{FF2B5EF4-FFF2-40B4-BE49-F238E27FC236}">
                <a16:creationId xmlns:a16="http://schemas.microsoft.com/office/drawing/2014/main" id="{BAFF425B-1772-4FEA-9178-8C210C765E72}"/>
              </a:ext>
            </a:extLst>
          </p:cNvPr>
          <p:cNvCxnSpPr>
            <a:cxnSpLocks/>
          </p:cNvCxnSpPr>
          <p:nvPr/>
        </p:nvCxnSpPr>
        <p:spPr>
          <a:xfrm flipH="1" flipV="1">
            <a:off x="9696000" y="1269001"/>
            <a:ext cx="7800" cy="715465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CasellaDiTesto 102">
                <a:extLst>
                  <a:ext uri="{FF2B5EF4-FFF2-40B4-BE49-F238E27FC236}">
                    <a16:creationId xmlns:a16="http://schemas.microsoft.com/office/drawing/2014/main" id="{F946C22D-CD50-4AE2-83B5-C12B5839230B}"/>
                  </a:ext>
                </a:extLst>
              </p:cNvPr>
              <p:cNvSpPr txBox="1"/>
              <p:nvPr/>
            </p:nvSpPr>
            <p:spPr>
              <a:xfrm>
                <a:off x="336000" y="1632751"/>
                <a:ext cx="704679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dirty="0"/>
                  <a:t>Dal diagramma dei moduli si ricava che il guadagno maggiore si ha per </a:t>
                </a:r>
                <a14:m>
                  <m:oMath xmlns:m="http://schemas.openxmlformats.org/officeDocument/2006/math">
                    <m:r>
                      <a:rPr lang="it-IT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it-IT" sz="1400" dirty="0"/>
                  <a:t>, per cui: </a:t>
                </a:r>
              </a:p>
            </p:txBody>
          </p:sp>
        </mc:Choice>
        <mc:Fallback xmlns="">
          <p:sp>
            <p:nvSpPr>
              <p:cNvPr id="103" name="CasellaDiTesto 102">
                <a:extLst>
                  <a:ext uri="{FF2B5EF4-FFF2-40B4-BE49-F238E27FC236}">
                    <a16:creationId xmlns:a16="http://schemas.microsoft.com/office/drawing/2014/main" id="{F946C22D-CD50-4AE2-83B5-C12B583923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000" y="1632751"/>
                <a:ext cx="7046795" cy="307777"/>
              </a:xfrm>
              <a:prstGeom prst="rect">
                <a:avLst/>
              </a:prstGeom>
              <a:blipFill>
                <a:blip r:embed="rId11"/>
                <a:stretch>
                  <a:fillRect l="-260" t="-4000" b="-20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CasellaDiTesto 104">
                <a:extLst>
                  <a:ext uri="{FF2B5EF4-FFF2-40B4-BE49-F238E27FC236}">
                    <a16:creationId xmlns:a16="http://schemas.microsoft.com/office/drawing/2014/main" id="{33E17012-3D2A-4C57-829A-314F61A6122B}"/>
                  </a:ext>
                </a:extLst>
              </p:cNvPr>
              <p:cNvSpPr txBox="1"/>
              <p:nvPr/>
            </p:nvSpPr>
            <p:spPr>
              <a:xfrm>
                <a:off x="336000" y="2004323"/>
                <a:ext cx="4536000" cy="61985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it-IT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it-IT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1600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it-IT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d>
                        </m:e>
                        <m:sub>
                          <m:r>
                            <a:rPr lang="it-IT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  <m:r>
                        <a:rPr lang="it-IT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it-IT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it-IT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1600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it-IT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it-IT" sz="16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it-IT" sz="16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it-IT" sz="16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it-IT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it-IT" sz="16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  <m:sub>
                          <m:r>
                            <a:rPr lang="it-IT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  <m:r>
                            <a:rPr lang="it-IT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=0</m:t>
                          </m:r>
                        </m:sub>
                      </m:sSub>
                      <m:r>
                        <a:rPr lang="it-IT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it-IT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num>
                        <m:den>
                          <m:r>
                            <a:rPr lang="it-IT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10(</m:t>
                          </m:r>
                          <m:r>
                            <a:rPr lang="it-IT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it-IT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−1)</m:t>
                          </m:r>
                        </m:den>
                      </m:f>
                      <m:r>
                        <a:rPr lang="it-IT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num>
                        <m:den>
                          <m:r>
                            <a:rPr lang="it-IT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  <m:r>
                            <a:rPr lang="it-IT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it-IT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−5</m:t>
                          </m:r>
                        </m:den>
                      </m:f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05" name="CasellaDiTesto 104">
                <a:extLst>
                  <a:ext uri="{FF2B5EF4-FFF2-40B4-BE49-F238E27FC236}">
                    <a16:creationId xmlns:a16="http://schemas.microsoft.com/office/drawing/2014/main" id="{33E17012-3D2A-4C57-829A-314F61A612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000" y="2004323"/>
                <a:ext cx="4536000" cy="61985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6" name="CasellaDiTesto 105">
            <a:extLst>
              <a:ext uri="{FF2B5EF4-FFF2-40B4-BE49-F238E27FC236}">
                <a16:creationId xmlns:a16="http://schemas.microsoft.com/office/drawing/2014/main" id="{F1AED83E-6537-4511-9255-7F332F205C01}"/>
              </a:ext>
            </a:extLst>
          </p:cNvPr>
          <p:cNvSpPr txBox="1"/>
          <p:nvPr/>
        </p:nvSpPr>
        <p:spPr>
          <a:xfrm>
            <a:off x="336000" y="2724128"/>
            <a:ext cx="3168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Per avere stabilità robusta deve essere: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CasellaDiTesto 109">
                <a:extLst>
                  <a:ext uri="{FF2B5EF4-FFF2-40B4-BE49-F238E27FC236}">
                    <a16:creationId xmlns:a16="http://schemas.microsoft.com/office/drawing/2014/main" id="{CD7FC0F4-4B06-4F84-8D9B-ABB12A70A99A}"/>
                  </a:ext>
                </a:extLst>
              </p:cNvPr>
              <p:cNvSpPr txBox="1"/>
              <p:nvPr/>
            </p:nvSpPr>
            <p:spPr>
              <a:xfrm>
                <a:off x="336000" y="3084030"/>
                <a:ext cx="3553474" cy="59477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it-IT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num>
                        <m:den>
                          <m:r>
                            <a:rPr lang="it-IT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  <m:d>
                            <m:dPr>
                              <m:ctrlPr>
                                <a:rPr lang="it-IT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it-IT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den>
                      </m:f>
                      <m:r>
                        <a:rPr lang="it-IT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f>
                        <m:fPr>
                          <m:ctrlPr>
                            <a:rPr lang="it-IT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t-IT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it-IT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</m:t>
                      </m:r>
                      <m:r>
                        <a:rPr lang="it-IT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r>
                        <a:rPr lang="it-IT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</m:t>
                      </m:r>
                      <m:r>
                        <a:rPr lang="it-IT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it-IT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  <m:f>
                        <m:fPr>
                          <m:ctrlPr>
                            <a:rPr lang="it-IT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it-IT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it-IT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=1.</m:t>
                      </m:r>
                      <m:acc>
                        <m:accPr>
                          <m:chr m:val="̅"/>
                          <m:ctrlPr>
                            <a:rPr lang="it-IT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</m:t>
                          </m:r>
                        </m:e>
                      </m:acc>
                      <m:r>
                        <a:rPr lang="it-IT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it-IT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it-IT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10" name="CasellaDiTesto 109">
                <a:extLst>
                  <a:ext uri="{FF2B5EF4-FFF2-40B4-BE49-F238E27FC236}">
                    <a16:creationId xmlns:a16="http://schemas.microsoft.com/office/drawing/2014/main" id="{CD7FC0F4-4B06-4F84-8D9B-ABB12A70A9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000" y="3084030"/>
                <a:ext cx="3553474" cy="59477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2" name="Connettore diritto 111">
            <a:extLst>
              <a:ext uri="{FF2B5EF4-FFF2-40B4-BE49-F238E27FC236}">
                <a16:creationId xmlns:a16="http://schemas.microsoft.com/office/drawing/2014/main" id="{1B509BDB-4126-452C-B14F-2CA2585598A4}"/>
              </a:ext>
            </a:extLst>
          </p:cNvPr>
          <p:cNvCxnSpPr>
            <a:cxnSpLocks/>
          </p:cNvCxnSpPr>
          <p:nvPr/>
        </p:nvCxnSpPr>
        <p:spPr>
          <a:xfrm>
            <a:off x="5376000" y="2405074"/>
            <a:ext cx="0" cy="4337504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CasellaDiTesto 114">
                <a:extLst>
                  <a:ext uri="{FF2B5EF4-FFF2-40B4-BE49-F238E27FC236}">
                    <a16:creationId xmlns:a16="http://schemas.microsoft.com/office/drawing/2014/main" id="{8EA95684-2CD1-414F-B19D-1C32BF2297D1}"/>
                  </a:ext>
                </a:extLst>
              </p:cNvPr>
              <p:cNvSpPr txBox="1"/>
              <p:nvPr/>
            </p:nvSpPr>
            <p:spPr>
              <a:xfrm>
                <a:off x="5376000" y="2603073"/>
                <a:ext cx="79199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it-IT" sz="1400" dirty="0"/>
              </a:p>
            </p:txBody>
          </p:sp>
        </mc:Choice>
        <mc:Fallback xmlns="">
          <p:sp>
            <p:nvSpPr>
              <p:cNvPr id="115" name="CasellaDiTesto 114">
                <a:extLst>
                  <a:ext uri="{FF2B5EF4-FFF2-40B4-BE49-F238E27FC236}">
                    <a16:creationId xmlns:a16="http://schemas.microsoft.com/office/drawing/2014/main" id="{8EA95684-2CD1-414F-B19D-1C32BF2297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6000" y="2603073"/>
                <a:ext cx="791999" cy="30777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CasellaDiTesto 115">
                <a:extLst>
                  <a:ext uri="{FF2B5EF4-FFF2-40B4-BE49-F238E27FC236}">
                    <a16:creationId xmlns:a16="http://schemas.microsoft.com/office/drawing/2014/main" id="{8318A029-7F8D-420B-861B-F5F8C54CBEC8}"/>
                  </a:ext>
                </a:extLst>
              </p:cNvPr>
              <p:cNvSpPr txBox="1"/>
              <p:nvPr/>
            </p:nvSpPr>
            <p:spPr>
              <a:xfrm>
                <a:off x="5375997" y="3506446"/>
                <a:ext cx="79199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it-IT" sz="1400" dirty="0"/>
              </a:p>
            </p:txBody>
          </p:sp>
        </mc:Choice>
        <mc:Fallback xmlns="">
          <p:sp>
            <p:nvSpPr>
              <p:cNvPr id="116" name="CasellaDiTesto 115">
                <a:extLst>
                  <a:ext uri="{FF2B5EF4-FFF2-40B4-BE49-F238E27FC236}">
                    <a16:creationId xmlns:a16="http://schemas.microsoft.com/office/drawing/2014/main" id="{8318A029-7F8D-420B-861B-F5F8C54CBE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5997" y="3506446"/>
                <a:ext cx="791999" cy="30777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CasellaDiTesto 116">
                <a:extLst>
                  <a:ext uri="{FF2B5EF4-FFF2-40B4-BE49-F238E27FC236}">
                    <a16:creationId xmlns:a16="http://schemas.microsoft.com/office/drawing/2014/main" id="{9733C39A-FB5B-4FFE-8086-7E15C106B039}"/>
                  </a:ext>
                </a:extLst>
              </p:cNvPr>
              <p:cNvSpPr txBox="1"/>
              <p:nvPr/>
            </p:nvSpPr>
            <p:spPr>
              <a:xfrm>
                <a:off x="5375996" y="4407990"/>
                <a:ext cx="79199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it-IT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it-IT" sz="1400" dirty="0"/>
              </a:p>
            </p:txBody>
          </p:sp>
        </mc:Choice>
        <mc:Fallback xmlns="">
          <p:sp>
            <p:nvSpPr>
              <p:cNvPr id="117" name="CasellaDiTesto 116">
                <a:extLst>
                  <a:ext uri="{FF2B5EF4-FFF2-40B4-BE49-F238E27FC236}">
                    <a16:creationId xmlns:a16="http://schemas.microsoft.com/office/drawing/2014/main" id="{9733C39A-FB5B-4FFE-8086-7E15C106B0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5996" y="4407990"/>
                <a:ext cx="791999" cy="30777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CasellaDiTesto 117">
                <a:extLst>
                  <a:ext uri="{FF2B5EF4-FFF2-40B4-BE49-F238E27FC236}">
                    <a16:creationId xmlns:a16="http://schemas.microsoft.com/office/drawing/2014/main" id="{BC78469A-6EA4-47EC-A779-D1324D8252CF}"/>
                  </a:ext>
                </a:extLst>
              </p:cNvPr>
              <p:cNvSpPr txBox="1"/>
              <p:nvPr/>
            </p:nvSpPr>
            <p:spPr>
              <a:xfrm>
                <a:off x="5375996" y="5304773"/>
                <a:ext cx="79199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=1.2</m:t>
                      </m:r>
                    </m:oMath>
                  </m:oMathPara>
                </a14:m>
                <a:endParaRPr lang="it-IT" sz="1400" dirty="0"/>
              </a:p>
            </p:txBody>
          </p:sp>
        </mc:Choice>
        <mc:Fallback xmlns="">
          <p:sp>
            <p:nvSpPr>
              <p:cNvPr id="118" name="CasellaDiTesto 117">
                <a:extLst>
                  <a:ext uri="{FF2B5EF4-FFF2-40B4-BE49-F238E27FC236}">
                    <a16:creationId xmlns:a16="http://schemas.microsoft.com/office/drawing/2014/main" id="{BC78469A-6EA4-47EC-A779-D1324D8252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5996" y="5304773"/>
                <a:ext cx="791999" cy="307777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CasellaDiTesto 118">
                <a:extLst>
                  <a:ext uri="{FF2B5EF4-FFF2-40B4-BE49-F238E27FC236}">
                    <a16:creationId xmlns:a16="http://schemas.microsoft.com/office/drawing/2014/main" id="{43A1446F-4C8B-452F-B50D-96B9245F9B1D}"/>
                  </a:ext>
                </a:extLst>
              </p:cNvPr>
              <p:cNvSpPr txBox="1"/>
              <p:nvPr/>
            </p:nvSpPr>
            <p:spPr>
              <a:xfrm>
                <a:off x="5367521" y="6201556"/>
                <a:ext cx="79199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it-IT" sz="1400" dirty="0"/>
              </a:p>
            </p:txBody>
          </p:sp>
        </mc:Choice>
        <mc:Fallback xmlns="">
          <p:sp>
            <p:nvSpPr>
              <p:cNvPr id="119" name="CasellaDiTesto 118">
                <a:extLst>
                  <a:ext uri="{FF2B5EF4-FFF2-40B4-BE49-F238E27FC236}">
                    <a16:creationId xmlns:a16="http://schemas.microsoft.com/office/drawing/2014/main" id="{43A1446F-4C8B-452F-B50D-96B9245F9B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7521" y="6201556"/>
                <a:ext cx="791999" cy="307777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CasellaDiTesto 119">
                <a:extLst>
                  <a:ext uri="{FF2B5EF4-FFF2-40B4-BE49-F238E27FC236}">
                    <a16:creationId xmlns:a16="http://schemas.microsoft.com/office/drawing/2014/main" id="{9B782A8E-DE88-4CF2-A365-C25763425405}"/>
                  </a:ext>
                </a:extLst>
              </p:cNvPr>
              <p:cNvSpPr txBox="1"/>
              <p:nvPr/>
            </p:nvSpPr>
            <p:spPr>
              <a:xfrm>
                <a:off x="336000" y="3904389"/>
                <a:ext cx="4824001" cy="28931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it-IT" sz="1400" dirty="0"/>
                  <a:t>Tracciando il diagramma dei moduli per diversi valori si k, è possibile verificare la correttezza dei risultati trovati. Inoltre analizzando anche il diagramma polare di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sz="1400" dirty="0"/>
                  <a:t>è possibile effettuare le seguenti osservazioni: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it-IT" sz="1400" dirty="0"/>
                  <a:t>Per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it-IT" sz="1400" dirty="0"/>
                  <a:t>,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it-IT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it-IT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</m:d>
                  </m:oMath>
                </a14:m>
                <a:r>
                  <a:rPr lang="it-IT" sz="1400" dirty="0"/>
                  <a:t> passa per il punto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it-IT" sz="1400" dirty="0"/>
                  <a:t>, ed il sistema risulta effettivamente instabile (in senso di sistema nominale).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it-IT" sz="1400" dirty="0"/>
                  <a:t>Con l’aumentare di </a:t>
                </a:r>
                <a14:m>
                  <m:oMath xmlns:m="http://schemas.openxmlformats.org/officeDocument/2006/math">
                    <m:r>
                      <a:rPr lang="it-IT" sz="14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it-IT" sz="1400" dirty="0"/>
                  <a:t>, il percorso tracciato da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it-IT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it-IT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</m:d>
                  </m:oMath>
                </a14:m>
                <a:r>
                  <a:rPr lang="it-IT" sz="1400" dirty="0"/>
                  <a:t> si dilata. Ciò aumenta la distanza dal punto </a:t>
                </a:r>
                <a14:m>
                  <m:oMath xmlns:m="http://schemas.openxmlformats.org/officeDocument/2006/math">
                    <m:r>
                      <a:rPr lang="it-IT" sz="1400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it-IT" sz="1400" dirty="0"/>
                  <a:t>, rendendo il sistema più robusto ad incertezze sul modello.</a:t>
                </a:r>
              </a:p>
              <a:p>
                <a:pPr marL="742950" lvl="1" indent="-285750" algn="just">
                  <a:buFont typeface="Arial" panose="020B0604020202020204" pitchFamily="34" charset="0"/>
                  <a:buChar char="•"/>
                </a:pPr>
                <a:r>
                  <a:rPr lang="it-IT" sz="1400" dirty="0"/>
                  <a:t>Per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&gt;</m:t>
                    </m:r>
                    <m:sSup>
                      <m:sSupPr>
                        <m:ctrlPr>
                          <a:rPr lang="it-IT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it-IT" sz="1400" dirty="0"/>
                  <a:t> la condizione di stabilità robusta (a fronte di incertezze di livello </a:t>
                </a:r>
                <a14:m>
                  <m:oMath xmlns:m="http://schemas.openxmlformats.org/officeDocument/2006/math">
                    <m:r>
                      <a:rPr lang="it-IT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it-IT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it-IT" sz="1400" dirty="0"/>
                  <a:t>) richiesta è rispettata. </a:t>
                </a:r>
              </a:p>
              <a:p>
                <a:pPr marL="742950" lvl="1" indent="-285750" algn="just">
                  <a:buFont typeface="Arial" panose="020B0604020202020204" pitchFamily="34" charset="0"/>
                  <a:buChar char="•"/>
                </a:pPr>
                <a:endParaRPr lang="it-IT" sz="1400" dirty="0"/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endParaRPr lang="it-IT" sz="1400" dirty="0"/>
              </a:p>
            </p:txBody>
          </p:sp>
        </mc:Choice>
        <mc:Fallback xmlns="">
          <p:sp>
            <p:nvSpPr>
              <p:cNvPr id="120" name="CasellaDiTesto 119">
                <a:extLst>
                  <a:ext uri="{FF2B5EF4-FFF2-40B4-BE49-F238E27FC236}">
                    <a16:creationId xmlns:a16="http://schemas.microsoft.com/office/drawing/2014/main" id="{9B782A8E-DE88-4CF2-A365-C257634254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000" y="3904389"/>
                <a:ext cx="4824001" cy="2893100"/>
              </a:xfrm>
              <a:prstGeom prst="rect">
                <a:avLst/>
              </a:prstGeom>
              <a:blipFill>
                <a:blip r:embed="rId19"/>
                <a:stretch>
                  <a:fillRect l="-379" t="-211" r="-37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8173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AE16C00B-2D70-4794-9D55-D07D94D2B4F6}"/>
              </a:ext>
            </a:extLst>
          </p:cNvPr>
          <p:cNvSpPr txBox="1"/>
          <p:nvPr/>
        </p:nvSpPr>
        <p:spPr>
          <a:xfrm>
            <a:off x="3216000" y="115422"/>
            <a:ext cx="576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b="1" dirty="0"/>
              <a:t>Stabilità robusta e prestazioni robuste</a:t>
            </a:r>
            <a:endParaRPr lang="it-IT" sz="1600" dirty="0"/>
          </a:p>
        </p:txBody>
      </p: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57B7DB43-0DDE-4388-A511-585E9BFEC2DE}"/>
              </a:ext>
            </a:extLst>
          </p:cNvPr>
          <p:cNvCxnSpPr>
            <a:cxnSpLocks/>
          </p:cNvCxnSpPr>
          <p:nvPr/>
        </p:nvCxnSpPr>
        <p:spPr>
          <a:xfrm>
            <a:off x="8256000" y="3137805"/>
            <a:ext cx="360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9E7854BA-DA2F-4FBB-B077-6CCB5C97034D}"/>
              </a:ext>
            </a:extLst>
          </p:cNvPr>
          <p:cNvCxnSpPr>
            <a:cxnSpLocks/>
          </p:cNvCxnSpPr>
          <p:nvPr/>
        </p:nvCxnSpPr>
        <p:spPr>
          <a:xfrm flipV="1">
            <a:off x="8256000" y="1697805"/>
            <a:ext cx="0" cy="14400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45387FC0-EB7C-41ED-BD66-2C634254F161}"/>
                  </a:ext>
                </a:extLst>
              </p:cNvPr>
              <p:cNvSpPr txBox="1"/>
              <p:nvPr/>
            </p:nvSpPr>
            <p:spPr>
              <a:xfrm>
                <a:off x="8400000" y="1605472"/>
                <a:ext cx="94532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it-IT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60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it-IT" sz="16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it-IT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  <m:r>
                            <a:rPr lang="it-IT" sz="16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45387FC0-EB7C-41ED-BD66-2C634254F1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0000" y="1605472"/>
                <a:ext cx="945323" cy="246221"/>
              </a:xfrm>
              <a:prstGeom prst="rect">
                <a:avLst/>
              </a:prstGeom>
              <a:blipFill>
                <a:blip r:embed="rId2"/>
                <a:stretch>
                  <a:fillRect b="-3170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9112C553-FF65-4E34-ADAA-9B23B7BA7DAE}"/>
                  </a:ext>
                </a:extLst>
              </p:cNvPr>
              <p:cNvSpPr txBox="1"/>
              <p:nvPr/>
            </p:nvSpPr>
            <p:spPr>
              <a:xfrm>
                <a:off x="11746498" y="3137805"/>
                <a:ext cx="200055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lang="it-IT" sz="1600" dirty="0"/>
              </a:p>
            </p:txBody>
          </p:sp>
        </mc:Choice>
        <mc:Fallback xmlns="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9112C553-FF65-4E34-ADAA-9B23B7BA7D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46498" y="3137805"/>
                <a:ext cx="200055" cy="246221"/>
              </a:xfrm>
              <a:prstGeom prst="rect">
                <a:avLst/>
              </a:prstGeom>
              <a:blipFill>
                <a:blip r:embed="rId3"/>
                <a:stretch>
                  <a:fillRect l="-15152" r="-909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Connettore diritto 21">
            <a:extLst>
              <a:ext uri="{FF2B5EF4-FFF2-40B4-BE49-F238E27FC236}">
                <a16:creationId xmlns:a16="http://schemas.microsoft.com/office/drawing/2014/main" id="{1C348E43-C7C8-4928-98A8-48BA8E3D3130}"/>
              </a:ext>
            </a:extLst>
          </p:cNvPr>
          <p:cNvCxnSpPr>
            <a:cxnSpLocks/>
          </p:cNvCxnSpPr>
          <p:nvPr/>
        </p:nvCxnSpPr>
        <p:spPr>
          <a:xfrm>
            <a:off x="8256000" y="2057805"/>
            <a:ext cx="2158537" cy="0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ttore diritto 22">
            <a:extLst>
              <a:ext uri="{FF2B5EF4-FFF2-40B4-BE49-F238E27FC236}">
                <a16:creationId xmlns:a16="http://schemas.microsoft.com/office/drawing/2014/main" id="{BF876C1A-09AB-4DC8-940B-AFB601A09252}"/>
              </a:ext>
            </a:extLst>
          </p:cNvPr>
          <p:cNvCxnSpPr>
            <a:cxnSpLocks/>
          </p:cNvCxnSpPr>
          <p:nvPr/>
        </p:nvCxnSpPr>
        <p:spPr>
          <a:xfrm>
            <a:off x="10414537" y="2057805"/>
            <a:ext cx="721463" cy="360000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asellaDiTesto 24">
                <a:extLst>
                  <a:ext uri="{FF2B5EF4-FFF2-40B4-BE49-F238E27FC236}">
                    <a16:creationId xmlns:a16="http://schemas.microsoft.com/office/drawing/2014/main" id="{C8003D10-AC14-4A21-8850-F044E8A56EB5}"/>
                  </a:ext>
                </a:extLst>
              </p:cNvPr>
              <p:cNvSpPr txBox="1"/>
              <p:nvPr/>
            </p:nvSpPr>
            <p:spPr>
              <a:xfrm rot="1587598">
                <a:off x="10428484" y="1982295"/>
                <a:ext cx="825034" cy="2500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200" b="0" i="1" smtClean="0">
                          <a:latin typeface="Cambria Math" panose="02040503050406030204" pitchFamily="18" charset="0"/>
                        </a:rPr>
                        <m:t>−20</m:t>
                      </m:r>
                      <m:f>
                        <m:fPr>
                          <m:type m:val="skw"/>
                          <m:ctrlPr>
                            <a:rPr lang="it-IT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1200" b="0" i="1" smtClean="0">
                              <a:latin typeface="Cambria Math" panose="02040503050406030204" pitchFamily="18" charset="0"/>
                            </a:rPr>
                            <m:t>𝑑𝑏</m:t>
                          </m:r>
                        </m:num>
                        <m:den>
                          <m:r>
                            <a:rPr lang="it-IT" sz="1200" b="0" i="1" smtClean="0">
                              <a:latin typeface="Cambria Math" panose="02040503050406030204" pitchFamily="18" charset="0"/>
                            </a:rPr>
                            <m:t>𝑑𝑒𝑐</m:t>
                          </m:r>
                        </m:den>
                      </m:f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5" name="CasellaDiTesto 24">
                <a:extLst>
                  <a:ext uri="{FF2B5EF4-FFF2-40B4-BE49-F238E27FC236}">
                    <a16:creationId xmlns:a16="http://schemas.microsoft.com/office/drawing/2014/main" id="{C8003D10-AC14-4A21-8850-F044E8A56E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587598">
                <a:off x="10428484" y="1982295"/>
                <a:ext cx="825034" cy="250005"/>
              </a:xfrm>
              <a:prstGeom prst="rect">
                <a:avLst/>
              </a:prstGeom>
              <a:blipFill>
                <a:blip r:embed="rId4"/>
                <a:stretch>
                  <a:fillRect l="-13475" t="-45918" r="-56028" b="-11122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asellaDiTesto 27">
                <a:extLst>
                  <a:ext uri="{FF2B5EF4-FFF2-40B4-BE49-F238E27FC236}">
                    <a16:creationId xmlns:a16="http://schemas.microsoft.com/office/drawing/2014/main" id="{C9495E76-FEDC-47DF-B788-85380BEA6C37}"/>
                  </a:ext>
                </a:extLst>
              </p:cNvPr>
              <p:cNvSpPr txBox="1"/>
              <p:nvPr/>
            </p:nvSpPr>
            <p:spPr>
              <a:xfrm>
                <a:off x="9632962" y="3132655"/>
                <a:ext cx="120226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2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it-IT" sz="1200" dirty="0"/>
              </a:p>
            </p:txBody>
          </p:sp>
        </mc:Choice>
        <mc:Fallback xmlns="">
          <p:sp>
            <p:nvSpPr>
              <p:cNvPr id="28" name="CasellaDiTesto 27">
                <a:extLst>
                  <a:ext uri="{FF2B5EF4-FFF2-40B4-BE49-F238E27FC236}">
                    <a16:creationId xmlns:a16="http://schemas.microsoft.com/office/drawing/2014/main" id="{C9495E76-FEDC-47DF-B788-85380BEA6C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2962" y="3132655"/>
                <a:ext cx="120226" cy="184666"/>
              </a:xfrm>
              <a:prstGeom prst="rect">
                <a:avLst/>
              </a:prstGeom>
              <a:blipFill>
                <a:blip r:embed="rId5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asellaDiTesto 28">
                <a:extLst>
                  <a:ext uri="{FF2B5EF4-FFF2-40B4-BE49-F238E27FC236}">
                    <a16:creationId xmlns:a16="http://schemas.microsoft.com/office/drawing/2014/main" id="{EFDC5E87-2DF7-4673-9AC8-37BA6214DEBC}"/>
                  </a:ext>
                </a:extLst>
              </p:cNvPr>
              <p:cNvSpPr txBox="1"/>
              <p:nvPr/>
            </p:nvSpPr>
            <p:spPr>
              <a:xfrm>
                <a:off x="10217817" y="3130675"/>
                <a:ext cx="39344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2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it-IT" sz="12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it-IT" sz="1200" dirty="0"/>
              </a:p>
            </p:txBody>
          </p:sp>
        </mc:Choice>
        <mc:Fallback xmlns="">
          <p:sp>
            <p:nvSpPr>
              <p:cNvPr id="29" name="CasellaDiTesto 28">
                <a:extLst>
                  <a:ext uri="{FF2B5EF4-FFF2-40B4-BE49-F238E27FC236}">
                    <a16:creationId xmlns:a16="http://schemas.microsoft.com/office/drawing/2014/main" id="{EFDC5E87-2DF7-4673-9AC8-37BA6214DE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7817" y="3130675"/>
                <a:ext cx="393441" cy="184666"/>
              </a:xfrm>
              <a:prstGeom prst="rect">
                <a:avLst/>
              </a:prstGeom>
              <a:blipFill>
                <a:blip r:embed="rId6"/>
                <a:stretch>
                  <a:fillRect l="-9231" r="-7692" b="-6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Connettore diritto 29">
            <a:extLst>
              <a:ext uri="{FF2B5EF4-FFF2-40B4-BE49-F238E27FC236}">
                <a16:creationId xmlns:a16="http://schemas.microsoft.com/office/drawing/2014/main" id="{2A2327B5-BB74-4DF5-B415-33DFDDF03968}"/>
              </a:ext>
            </a:extLst>
          </p:cNvPr>
          <p:cNvCxnSpPr>
            <a:cxnSpLocks/>
          </p:cNvCxnSpPr>
          <p:nvPr/>
        </p:nvCxnSpPr>
        <p:spPr>
          <a:xfrm flipV="1">
            <a:off x="10414537" y="2057804"/>
            <a:ext cx="0" cy="1071397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ttore diritto 36">
            <a:extLst>
              <a:ext uri="{FF2B5EF4-FFF2-40B4-BE49-F238E27FC236}">
                <a16:creationId xmlns:a16="http://schemas.microsoft.com/office/drawing/2014/main" id="{69263004-CCDB-4F01-9B78-A7A9D3A9CB30}"/>
              </a:ext>
            </a:extLst>
          </p:cNvPr>
          <p:cNvCxnSpPr>
            <a:cxnSpLocks/>
          </p:cNvCxnSpPr>
          <p:nvPr/>
        </p:nvCxnSpPr>
        <p:spPr>
          <a:xfrm flipV="1">
            <a:off x="9696000" y="2066408"/>
            <a:ext cx="0" cy="1071397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Figura a mano libera: forma 37">
            <a:extLst>
              <a:ext uri="{FF2B5EF4-FFF2-40B4-BE49-F238E27FC236}">
                <a16:creationId xmlns:a16="http://schemas.microsoft.com/office/drawing/2014/main" id="{ACC38BAD-40D8-4FAE-B5A5-635FFF0744A3}"/>
              </a:ext>
            </a:extLst>
          </p:cNvPr>
          <p:cNvSpPr/>
          <p:nvPr/>
        </p:nvSpPr>
        <p:spPr>
          <a:xfrm>
            <a:off x="8259038" y="2067967"/>
            <a:ext cx="3143250" cy="519112"/>
          </a:xfrm>
          <a:custGeom>
            <a:avLst/>
            <a:gdLst>
              <a:gd name="connsiteX0" fmla="*/ 0 w 4279106"/>
              <a:gd name="connsiteY0" fmla="*/ 0 h 1102518"/>
              <a:gd name="connsiteX1" fmla="*/ 2497931 w 4279106"/>
              <a:gd name="connsiteY1" fmla="*/ 197643 h 1102518"/>
              <a:gd name="connsiteX2" fmla="*/ 4279106 w 4279106"/>
              <a:gd name="connsiteY2" fmla="*/ 1102518 h 1102518"/>
              <a:gd name="connsiteX0" fmla="*/ 0 w 3093244"/>
              <a:gd name="connsiteY0" fmla="*/ 0 h 511968"/>
              <a:gd name="connsiteX1" fmla="*/ 2497931 w 3093244"/>
              <a:gd name="connsiteY1" fmla="*/ 197643 h 511968"/>
              <a:gd name="connsiteX2" fmla="*/ 3093244 w 3093244"/>
              <a:gd name="connsiteY2" fmla="*/ 511968 h 511968"/>
              <a:gd name="connsiteX0" fmla="*/ 0 w 3093244"/>
              <a:gd name="connsiteY0" fmla="*/ 0 h 511968"/>
              <a:gd name="connsiteX1" fmla="*/ 2350294 w 3093244"/>
              <a:gd name="connsiteY1" fmla="*/ 159543 h 511968"/>
              <a:gd name="connsiteX2" fmla="*/ 3093244 w 3093244"/>
              <a:gd name="connsiteY2" fmla="*/ 511968 h 511968"/>
              <a:gd name="connsiteX0" fmla="*/ 0 w 3093244"/>
              <a:gd name="connsiteY0" fmla="*/ 0 h 511968"/>
              <a:gd name="connsiteX1" fmla="*/ 1971675 w 3093244"/>
              <a:gd name="connsiteY1" fmla="*/ 52387 h 511968"/>
              <a:gd name="connsiteX2" fmla="*/ 2350294 w 3093244"/>
              <a:gd name="connsiteY2" fmla="*/ 159543 h 511968"/>
              <a:gd name="connsiteX3" fmla="*/ 3093244 w 3093244"/>
              <a:gd name="connsiteY3" fmla="*/ 511968 h 511968"/>
              <a:gd name="connsiteX0" fmla="*/ 0 w 3093244"/>
              <a:gd name="connsiteY0" fmla="*/ 1103 h 513071"/>
              <a:gd name="connsiteX1" fmla="*/ 1971675 w 3093244"/>
              <a:gd name="connsiteY1" fmla="*/ 53490 h 513071"/>
              <a:gd name="connsiteX2" fmla="*/ 3093244 w 3093244"/>
              <a:gd name="connsiteY2" fmla="*/ 513071 h 513071"/>
              <a:gd name="connsiteX0" fmla="*/ 0 w 3093244"/>
              <a:gd name="connsiteY0" fmla="*/ 0 h 511968"/>
              <a:gd name="connsiteX1" fmla="*/ 2440781 w 3093244"/>
              <a:gd name="connsiteY1" fmla="*/ 171450 h 511968"/>
              <a:gd name="connsiteX2" fmla="*/ 3093244 w 3093244"/>
              <a:gd name="connsiteY2" fmla="*/ 511968 h 511968"/>
              <a:gd name="connsiteX0" fmla="*/ 0 w 3093244"/>
              <a:gd name="connsiteY0" fmla="*/ 0 h 511968"/>
              <a:gd name="connsiteX1" fmla="*/ 2440781 w 3093244"/>
              <a:gd name="connsiteY1" fmla="*/ 171450 h 511968"/>
              <a:gd name="connsiteX2" fmla="*/ 3093244 w 3093244"/>
              <a:gd name="connsiteY2" fmla="*/ 511968 h 511968"/>
              <a:gd name="connsiteX0" fmla="*/ 0 w 3093244"/>
              <a:gd name="connsiteY0" fmla="*/ 0 h 511968"/>
              <a:gd name="connsiteX1" fmla="*/ 2440781 w 3093244"/>
              <a:gd name="connsiteY1" fmla="*/ 171450 h 511968"/>
              <a:gd name="connsiteX2" fmla="*/ 3093244 w 3093244"/>
              <a:gd name="connsiteY2" fmla="*/ 511968 h 511968"/>
              <a:gd name="connsiteX0" fmla="*/ 0 w 3093244"/>
              <a:gd name="connsiteY0" fmla="*/ 0 h 511968"/>
              <a:gd name="connsiteX1" fmla="*/ 2440781 w 3093244"/>
              <a:gd name="connsiteY1" fmla="*/ 171450 h 511968"/>
              <a:gd name="connsiteX2" fmla="*/ 3093244 w 3093244"/>
              <a:gd name="connsiteY2" fmla="*/ 511968 h 511968"/>
              <a:gd name="connsiteX0" fmla="*/ 0 w 3093244"/>
              <a:gd name="connsiteY0" fmla="*/ 0 h 511968"/>
              <a:gd name="connsiteX1" fmla="*/ 2440781 w 3093244"/>
              <a:gd name="connsiteY1" fmla="*/ 171450 h 511968"/>
              <a:gd name="connsiteX2" fmla="*/ 3093244 w 3093244"/>
              <a:gd name="connsiteY2" fmla="*/ 511968 h 511968"/>
              <a:gd name="connsiteX0" fmla="*/ 0 w 3093244"/>
              <a:gd name="connsiteY0" fmla="*/ 0 h 511968"/>
              <a:gd name="connsiteX1" fmla="*/ 2440781 w 3093244"/>
              <a:gd name="connsiteY1" fmla="*/ 171450 h 511968"/>
              <a:gd name="connsiteX2" fmla="*/ 3093244 w 3093244"/>
              <a:gd name="connsiteY2" fmla="*/ 511968 h 511968"/>
              <a:gd name="connsiteX0" fmla="*/ 0 w 3093244"/>
              <a:gd name="connsiteY0" fmla="*/ 0 h 511968"/>
              <a:gd name="connsiteX1" fmla="*/ 2440781 w 3093244"/>
              <a:gd name="connsiteY1" fmla="*/ 171450 h 511968"/>
              <a:gd name="connsiteX2" fmla="*/ 3093244 w 3093244"/>
              <a:gd name="connsiteY2" fmla="*/ 511968 h 511968"/>
              <a:gd name="connsiteX0" fmla="*/ 0 w 3093244"/>
              <a:gd name="connsiteY0" fmla="*/ 87 h 512055"/>
              <a:gd name="connsiteX1" fmla="*/ 2452687 w 3093244"/>
              <a:gd name="connsiteY1" fmla="*/ 162012 h 512055"/>
              <a:gd name="connsiteX2" fmla="*/ 3093244 w 3093244"/>
              <a:gd name="connsiteY2" fmla="*/ 512055 h 512055"/>
              <a:gd name="connsiteX0" fmla="*/ 0 w 3093244"/>
              <a:gd name="connsiteY0" fmla="*/ 0 h 511968"/>
              <a:gd name="connsiteX1" fmla="*/ 2452687 w 3093244"/>
              <a:gd name="connsiteY1" fmla="*/ 161925 h 511968"/>
              <a:gd name="connsiteX2" fmla="*/ 3093244 w 3093244"/>
              <a:gd name="connsiteY2" fmla="*/ 511968 h 511968"/>
              <a:gd name="connsiteX0" fmla="*/ 0 w 3093244"/>
              <a:gd name="connsiteY0" fmla="*/ 0 h 511968"/>
              <a:gd name="connsiteX1" fmla="*/ 2452687 w 3093244"/>
              <a:gd name="connsiteY1" fmla="*/ 161925 h 511968"/>
              <a:gd name="connsiteX2" fmla="*/ 3093244 w 3093244"/>
              <a:gd name="connsiteY2" fmla="*/ 511968 h 511968"/>
              <a:gd name="connsiteX0" fmla="*/ 0 w 3140869"/>
              <a:gd name="connsiteY0" fmla="*/ 0 h 509587"/>
              <a:gd name="connsiteX1" fmla="*/ 2452687 w 3140869"/>
              <a:gd name="connsiteY1" fmla="*/ 161925 h 509587"/>
              <a:gd name="connsiteX2" fmla="*/ 3140869 w 3140869"/>
              <a:gd name="connsiteY2" fmla="*/ 509587 h 509587"/>
              <a:gd name="connsiteX0" fmla="*/ 0 w 3140869"/>
              <a:gd name="connsiteY0" fmla="*/ 5072 h 514659"/>
              <a:gd name="connsiteX1" fmla="*/ 2452687 w 3140869"/>
              <a:gd name="connsiteY1" fmla="*/ 166997 h 514659"/>
              <a:gd name="connsiteX2" fmla="*/ 3140869 w 3140869"/>
              <a:gd name="connsiteY2" fmla="*/ 514659 h 514659"/>
              <a:gd name="connsiteX0" fmla="*/ 0 w 3140869"/>
              <a:gd name="connsiteY0" fmla="*/ 5895 h 515482"/>
              <a:gd name="connsiteX1" fmla="*/ 2447924 w 3140869"/>
              <a:gd name="connsiteY1" fmla="*/ 165438 h 515482"/>
              <a:gd name="connsiteX2" fmla="*/ 3140869 w 3140869"/>
              <a:gd name="connsiteY2" fmla="*/ 515482 h 515482"/>
              <a:gd name="connsiteX0" fmla="*/ 0 w 3143250"/>
              <a:gd name="connsiteY0" fmla="*/ 0 h 519112"/>
              <a:gd name="connsiteX1" fmla="*/ 2450305 w 3143250"/>
              <a:gd name="connsiteY1" fmla="*/ 169068 h 519112"/>
              <a:gd name="connsiteX2" fmla="*/ 3143250 w 3143250"/>
              <a:gd name="connsiteY2" fmla="*/ 519112 h 519112"/>
              <a:gd name="connsiteX0" fmla="*/ 0 w 3143250"/>
              <a:gd name="connsiteY0" fmla="*/ 0 h 519112"/>
              <a:gd name="connsiteX1" fmla="*/ 2450305 w 3143250"/>
              <a:gd name="connsiteY1" fmla="*/ 169068 h 519112"/>
              <a:gd name="connsiteX2" fmla="*/ 3143250 w 3143250"/>
              <a:gd name="connsiteY2" fmla="*/ 519112 h 519112"/>
              <a:gd name="connsiteX0" fmla="*/ 0 w 3143250"/>
              <a:gd name="connsiteY0" fmla="*/ 5398 h 524510"/>
              <a:gd name="connsiteX1" fmla="*/ 2450305 w 3143250"/>
              <a:gd name="connsiteY1" fmla="*/ 174466 h 524510"/>
              <a:gd name="connsiteX2" fmla="*/ 3143250 w 3143250"/>
              <a:gd name="connsiteY2" fmla="*/ 524510 h 524510"/>
              <a:gd name="connsiteX0" fmla="*/ 0 w 3143250"/>
              <a:gd name="connsiteY0" fmla="*/ 9387 h 528499"/>
              <a:gd name="connsiteX1" fmla="*/ 2462211 w 3143250"/>
              <a:gd name="connsiteY1" fmla="*/ 166549 h 528499"/>
              <a:gd name="connsiteX2" fmla="*/ 3143250 w 3143250"/>
              <a:gd name="connsiteY2" fmla="*/ 528499 h 528499"/>
              <a:gd name="connsiteX0" fmla="*/ 0 w 3143250"/>
              <a:gd name="connsiteY0" fmla="*/ 3301 h 522413"/>
              <a:gd name="connsiteX1" fmla="*/ 2462211 w 3143250"/>
              <a:gd name="connsiteY1" fmla="*/ 160463 h 522413"/>
              <a:gd name="connsiteX2" fmla="*/ 3143250 w 3143250"/>
              <a:gd name="connsiteY2" fmla="*/ 522413 h 522413"/>
              <a:gd name="connsiteX0" fmla="*/ 0 w 3143250"/>
              <a:gd name="connsiteY0" fmla="*/ 0 h 519112"/>
              <a:gd name="connsiteX1" fmla="*/ 2462211 w 3143250"/>
              <a:gd name="connsiteY1" fmla="*/ 157162 h 519112"/>
              <a:gd name="connsiteX2" fmla="*/ 3143250 w 3143250"/>
              <a:gd name="connsiteY2" fmla="*/ 519112 h 519112"/>
              <a:gd name="connsiteX0" fmla="*/ 0 w 3143250"/>
              <a:gd name="connsiteY0" fmla="*/ 3300 h 522412"/>
              <a:gd name="connsiteX1" fmla="*/ 2462211 w 3143250"/>
              <a:gd name="connsiteY1" fmla="*/ 160462 h 522412"/>
              <a:gd name="connsiteX2" fmla="*/ 3143250 w 3143250"/>
              <a:gd name="connsiteY2" fmla="*/ 522412 h 522412"/>
              <a:gd name="connsiteX0" fmla="*/ 0 w 3143250"/>
              <a:gd name="connsiteY0" fmla="*/ 0 h 519112"/>
              <a:gd name="connsiteX1" fmla="*/ 2462211 w 3143250"/>
              <a:gd name="connsiteY1" fmla="*/ 157162 h 519112"/>
              <a:gd name="connsiteX2" fmla="*/ 3143250 w 3143250"/>
              <a:gd name="connsiteY2" fmla="*/ 519112 h 519112"/>
              <a:gd name="connsiteX0" fmla="*/ 0 w 3143250"/>
              <a:gd name="connsiteY0" fmla="*/ 0 h 519112"/>
              <a:gd name="connsiteX1" fmla="*/ 2462211 w 3143250"/>
              <a:gd name="connsiteY1" fmla="*/ 157162 h 519112"/>
              <a:gd name="connsiteX2" fmla="*/ 3143250 w 3143250"/>
              <a:gd name="connsiteY2" fmla="*/ 519112 h 519112"/>
              <a:gd name="connsiteX0" fmla="*/ 0 w 3143250"/>
              <a:gd name="connsiteY0" fmla="*/ 0 h 519112"/>
              <a:gd name="connsiteX1" fmla="*/ 2597942 w 3143250"/>
              <a:gd name="connsiteY1" fmla="*/ 235743 h 519112"/>
              <a:gd name="connsiteX2" fmla="*/ 3143250 w 3143250"/>
              <a:gd name="connsiteY2" fmla="*/ 519112 h 519112"/>
              <a:gd name="connsiteX0" fmla="*/ 0 w 3143250"/>
              <a:gd name="connsiteY0" fmla="*/ 0 h 519112"/>
              <a:gd name="connsiteX1" fmla="*/ 2466973 w 3143250"/>
              <a:gd name="connsiteY1" fmla="*/ 164306 h 519112"/>
              <a:gd name="connsiteX2" fmla="*/ 3143250 w 3143250"/>
              <a:gd name="connsiteY2" fmla="*/ 519112 h 519112"/>
              <a:gd name="connsiteX0" fmla="*/ 0 w 3143250"/>
              <a:gd name="connsiteY0" fmla="*/ 0 h 519112"/>
              <a:gd name="connsiteX1" fmla="*/ 2466973 w 3143250"/>
              <a:gd name="connsiteY1" fmla="*/ 164306 h 519112"/>
              <a:gd name="connsiteX2" fmla="*/ 3143250 w 3143250"/>
              <a:gd name="connsiteY2" fmla="*/ 519112 h 519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43250" h="519112">
                <a:moveTo>
                  <a:pt x="0" y="0"/>
                </a:moveTo>
                <a:cubicBezTo>
                  <a:pt x="2076450" y="10317"/>
                  <a:pt x="2171073" y="17000"/>
                  <a:pt x="2466973" y="164306"/>
                </a:cubicBezTo>
                <a:cubicBezTo>
                  <a:pt x="2956523" y="408015"/>
                  <a:pt x="2857202" y="361453"/>
                  <a:pt x="3143250" y="519112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CasellaDiTesto 39">
                <a:extLst>
                  <a:ext uri="{FF2B5EF4-FFF2-40B4-BE49-F238E27FC236}">
                    <a16:creationId xmlns:a16="http://schemas.microsoft.com/office/drawing/2014/main" id="{00DFEF0E-3E9F-4385-AF53-8863354746EF}"/>
                  </a:ext>
                </a:extLst>
              </p:cNvPr>
              <p:cNvSpPr txBox="1"/>
              <p:nvPr/>
            </p:nvSpPr>
            <p:spPr>
              <a:xfrm>
                <a:off x="340774" y="548999"/>
                <a:ext cx="1151522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dirty="0"/>
                  <a:t>Per garantire prestazioni robuste di livello </a:t>
                </a:r>
                <a14:m>
                  <m:oMath xmlns:m="http://schemas.openxmlformats.org/officeDocument/2006/math">
                    <m:r>
                      <a:rPr lang="it-IT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it-IT" sz="1400" dirty="0"/>
                  <a:t>, e contemporaneamente tollerare incertezze di livello </a:t>
                </a:r>
                <a14:m>
                  <m:oMath xmlns:m="http://schemas.openxmlformats.org/officeDocument/2006/math">
                    <m:r>
                      <a:rPr lang="it-IT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it-IT" sz="1400" dirty="0"/>
                  <a:t>, deve essere: </a:t>
                </a:r>
              </a:p>
            </p:txBody>
          </p:sp>
        </mc:Choice>
        <mc:Fallback xmlns="">
          <p:sp>
            <p:nvSpPr>
              <p:cNvPr id="40" name="CasellaDiTesto 39">
                <a:extLst>
                  <a:ext uri="{FF2B5EF4-FFF2-40B4-BE49-F238E27FC236}">
                    <a16:creationId xmlns:a16="http://schemas.microsoft.com/office/drawing/2014/main" id="{00DFEF0E-3E9F-4385-AF53-8863354746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774" y="548999"/>
                <a:ext cx="11515225" cy="307777"/>
              </a:xfrm>
              <a:prstGeom prst="rect">
                <a:avLst/>
              </a:prstGeom>
              <a:blipFill>
                <a:blip r:embed="rId7"/>
                <a:stretch>
                  <a:fillRect l="-159" t="-3922" b="-1960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asellaDiTesto 41">
                <a:extLst>
                  <a:ext uri="{FF2B5EF4-FFF2-40B4-BE49-F238E27FC236}">
                    <a16:creationId xmlns:a16="http://schemas.microsoft.com/office/drawing/2014/main" id="{89F2736F-0B99-4271-AE3B-35C6F442173E}"/>
                  </a:ext>
                </a:extLst>
              </p:cNvPr>
              <p:cNvSpPr txBox="1"/>
              <p:nvPr/>
            </p:nvSpPr>
            <p:spPr>
              <a:xfrm>
                <a:off x="467554" y="919782"/>
                <a:ext cx="3826849" cy="64556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it-IT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1600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it-IT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it-IT" sz="16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d>
                        </m:e>
                        <m:sub>
                          <m:r>
                            <a:rPr lang="it-IT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&lt;</m:t>
                      </m:r>
                      <m:f>
                        <m:f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    </m:t>
                      </m:r>
                      <m:d>
                        <m:dPr>
                          <m:ctrlPr>
                            <a:rPr lang="it-IT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⇒   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it-IT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it-IT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1600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it-IT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it-IT" sz="16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d>
                          <m:r>
                            <a:rPr lang="it-IT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&lt;</m:t>
                          </m:r>
                          <m:f>
                            <m:fPr>
                              <m:ctrlPr>
                                <a:rPr lang="it-IT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it-IT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it-IT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, ∀</m:t>
                          </m:r>
                          <m:r>
                            <a:rPr lang="it-IT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42" name="CasellaDiTesto 41">
                <a:extLst>
                  <a:ext uri="{FF2B5EF4-FFF2-40B4-BE49-F238E27FC236}">
                    <a16:creationId xmlns:a16="http://schemas.microsoft.com/office/drawing/2014/main" id="{89F2736F-0B99-4271-AE3B-35C6F44217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54" y="919782"/>
                <a:ext cx="3826849" cy="64556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CasellaDiTesto 44">
            <a:extLst>
              <a:ext uri="{FF2B5EF4-FFF2-40B4-BE49-F238E27FC236}">
                <a16:creationId xmlns:a16="http://schemas.microsoft.com/office/drawing/2014/main" id="{BA467B86-147D-4D59-B7C8-98A09B32E7EC}"/>
              </a:ext>
            </a:extLst>
          </p:cNvPr>
          <p:cNvSpPr txBox="1"/>
          <p:nvPr/>
        </p:nvSpPr>
        <p:spPr>
          <a:xfrm>
            <a:off x="4368000" y="1094477"/>
            <a:ext cx="21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/>
              <a:t>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CasellaDiTesto 45">
                <a:extLst>
                  <a:ext uri="{FF2B5EF4-FFF2-40B4-BE49-F238E27FC236}">
                    <a16:creationId xmlns:a16="http://schemas.microsoft.com/office/drawing/2014/main" id="{027C1825-4D4D-48B3-911F-7D84909679BD}"/>
                  </a:ext>
                </a:extLst>
              </p:cNvPr>
              <p:cNvSpPr txBox="1"/>
              <p:nvPr/>
            </p:nvSpPr>
            <p:spPr>
              <a:xfrm>
                <a:off x="5016000" y="906446"/>
                <a:ext cx="4750535" cy="6722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it-IT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1600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it-IT" sz="1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acc>
                                <m:accPr>
                                  <m:chr m:val="̃"/>
                                  <m:ctrlPr>
                                    <a:rPr lang="it-IT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it-IT" sz="1600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</m:acc>
                            </m:e>
                          </m:d>
                        </m:e>
                        <m:sub>
                          <m:r>
                            <a:rPr lang="it-IT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it-IT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it-IT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sz="1600" b="0" i="1" smtClean="0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a:rPr lang="it-IT" sz="16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it-IT" sz="1600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num>
                                <m:den>
                                  <m:r>
                                    <a:rPr lang="it-IT" sz="1600" b="0" i="1" smtClean="0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r>
                                    <a:rPr lang="it-IT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∆</m:t>
                                  </m:r>
                                  <m:sSub>
                                    <m:sSubPr>
                                      <m:ctrlPr>
                                        <a:rPr lang="it-IT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sz="1600" i="1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a:rPr lang="it-IT" sz="16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it-IT" sz="16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it-IT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it-IT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,   </m:t>
                      </m:r>
                      <m:r>
                        <a:rPr lang="it-IT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∀∆:</m:t>
                      </m:r>
                      <m:sSub>
                        <m:sSubPr>
                          <m:ctrlPr>
                            <a:rPr lang="it-IT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it-IT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</m:e>
                          </m:d>
                        </m:e>
                        <m:sub>
                          <m:r>
                            <a:rPr lang="it-IT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  <m:r>
                        <a:rPr lang="it-IT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≤2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46" name="CasellaDiTesto 45">
                <a:extLst>
                  <a:ext uri="{FF2B5EF4-FFF2-40B4-BE49-F238E27FC236}">
                    <a16:creationId xmlns:a16="http://schemas.microsoft.com/office/drawing/2014/main" id="{027C1825-4D4D-48B3-911F-7D84909679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6000" y="906446"/>
                <a:ext cx="4750535" cy="67223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asellaDiTesto 46">
                <a:extLst>
                  <a:ext uri="{FF2B5EF4-FFF2-40B4-BE49-F238E27FC236}">
                    <a16:creationId xmlns:a16="http://schemas.microsoft.com/office/drawing/2014/main" id="{019C433F-1E1E-4232-A1A6-52064C57FE89}"/>
                  </a:ext>
                </a:extLst>
              </p:cNvPr>
              <p:cNvSpPr txBox="1"/>
              <p:nvPr/>
            </p:nvSpPr>
            <p:spPr>
              <a:xfrm>
                <a:off x="552000" y="1803046"/>
                <a:ext cx="7484806" cy="5799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it-IT" sz="16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it-IT" sz="16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it-IT" sz="160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it-IT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sz="16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∆</m:t>
                                  </m:r>
                                </m:e>
                              </m:d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≤2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it-IT" sz="16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it-IT" sz="1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it-IT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sz="1600" i="1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a:rPr lang="it-IT" sz="16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it-IT" sz="16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num>
                                <m:den>
                                  <m:r>
                                    <a:rPr lang="it-IT" sz="1600" i="1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r>
                                    <a:rPr lang="it-IT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∆</m:t>
                                  </m:r>
                                  <m:sSub>
                                    <m:sSubPr>
                                      <m:ctrlPr>
                                        <a:rPr lang="it-IT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sz="1600" i="1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a:rPr lang="it-IT" sz="16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it-IT" sz="16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it-IT" sz="16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it-IT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1600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it-IT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it-IT" sz="16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d>
                        </m:num>
                        <m:den>
                          <m:r>
                            <a:rPr lang="it-IT" sz="16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it-IT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1600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it-IT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it-IT" sz="16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d>
                        </m:den>
                      </m:f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it-IT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it-IT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⟹   </m:t>
                      </m:r>
                      <m:sSub>
                        <m:sSubPr>
                          <m:ctrlPr>
                            <a:rPr lang="it-IT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  <m:r>
                        <a:rPr lang="it-IT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it-IT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it-IT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it-IT" sz="16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it-IT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it-IT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it-IT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sz="1600" i="1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a:rPr lang="it-IT" sz="16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it-IT" sz="16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</m:d>
                            </m:num>
                            <m:den>
                              <m:r>
                                <a:rPr lang="it-IT" sz="1600" i="1">
                                  <a:latin typeface="Cambria Math" panose="02040503050406030204" pitchFamily="18" charset="0"/>
                                </a:rPr>
                                <m:t>1−2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it-IT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it-IT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sz="1600" i="1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a:rPr lang="it-IT" sz="16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it-IT" sz="16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</m:d>
                            </m:den>
                          </m:f>
                        </m:e>
                      </m:func>
                      <m:r>
                        <a:rPr lang="it-IT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it-IT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it-IT" sz="1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it-IT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it-IT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it-IT" sz="1600" i="1">
                                              <a:latin typeface="Cambria Math" panose="02040503050406030204" pitchFamily="18" charset="0"/>
                                            </a:rPr>
                                            <m:t>𝑊</m:t>
                                          </m:r>
                                        </m:e>
                                        <m:sub>
                                          <m:r>
                                            <a:rPr lang="it-IT" sz="16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it-IT" sz="1600" i="1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it-IT" sz="1600" i="1">
                                      <a:latin typeface="Cambria Math" panose="02040503050406030204" pitchFamily="18" charset="0"/>
                                    </a:rPr>
                                    <m:t>1−2</m:t>
                                  </m:r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it-IT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it-IT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it-IT" sz="1600" i="1">
                                              <a:latin typeface="Cambria Math" panose="02040503050406030204" pitchFamily="18" charset="0"/>
                                            </a:rPr>
                                            <m:t>𝑊</m:t>
                                          </m:r>
                                        </m:e>
                                        <m:sub>
                                          <m:r>
                                            <a:rPr lang="it-IT" sz="16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it-IT" sz="1600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</m:d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it-IT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</m:oMath>
                  </m:oMathPara>
                </a14:m>
                <a:endParaRPr lang="it-IT" sz="1600" dirty="0"/>
              </a:p>
            </p:txBody>
          </p:sp>
        </mc:Choice>
        <mc:Fallback xmlns="">
          <p:sp>
            <p:nvSpPr>
              <p:cNvPr id="47" name="CasellaDiTesto 46">
                <a:extLst>
                  <a:ext uri="{FF2B5EF4-FFF2-40B4-BE49-F238E27FC236}">
                    <a16:creationId xmlns:a16="http://schemas.microsoft.com/office/drawing/2014/main" id="{019C433F-1E1E-4232-A1A6-52064C57FE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000" y="1803046"/>
                <a:ext cx="7484806" cy="57990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CasellaDiTesto 47">
                <a:extLst>
                  <a:ext uri="{FF2B5EF4-FFF2-40B4-BE49-F238E27FC236}">
                    <a16:creationId xmlns:a16="http://schemas.microsoft.com/office/drawing/2014/main" id="{DE2C876C-93CB-44BB-B4B8-015363C97C42}"/>
                  </a:ext>
                </a:extLst>
              </p:cNvPr>
              <p:cNvSpPr txBox="1"/>
              <p:nvPr/>
            </p:nvSpPr>
            <p:spPr>
              <a:xfrm>
                <a:off x="408000" y="2557079"/>
                <a:ext cx="4175996" cy="589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f>
                        <m:fPr>
                          <m:ctrlPr>
                            <a:rPr lang="it-IT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t-IT" sz="1600" i="1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it-IT" sz="1600" i="1">
                              <a:latin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d>
                            <m:dPr>
                              <m:ctrlP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d>
                            <m:dPr>
                              <m:ctrlP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−1+</m:t>
                              </m:r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den>
                      </m:f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it-IT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it-IT" sz="1600" dirty="0"/>
              </a:p>
            </p:txBody>
          </p:sp>
        </mc:Choice>
        <mc:Fallback xmlns="">
          <p:sp>
            <p:nvSpPr>
              <p:cNvPr id="48" name="CasellaDiTesto 47">
                <a:extLst>
                  <a:ext uri="{FF2B5EF4-FFF2-40B4-BE49-F238E27FC236}">
                    <a16:creationId xmlns:a16="http://schemas.microsoft.com/office/drawing/2014/main" id="{DE2C876C-93CB-44BB-B4B8-015363C97C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000" y="2557079"/>
                <a:ext cx="4175996" cy="58977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asellaDiTesto 48">
                <a:extLst>
                  <a:ext uri="{FF2B5EF4-FFF2-40B4-BE49-F238E27FC236}">
                    <a16:creationId xmlns:a16="http://schemas.microsoft.com/office/drawing/2014/main" id="{86FEBCBF-9CD3-4F92-9F12-613C75AC0F04}"/>
                  </a:ext>
                </a:extLst>
              </p:cNvPr>
              <p:cNvSpPr txBox="1"/>
              <p:nvPr/>
            </p:nvSpPr>
            <p:spPr>
              <a:xfrm>
                <a:off x="331300" y="3376435"/>
                <a:ext cx="11515225" cy="4376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dirty="0"/>
                  <a:t>Inoltre come calcolato precedentemente, anche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it-IT" sz="1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400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it-IT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lang="it-IT" sz="1400" dirty="0"/>
                  <a:t> è massimo in </a:t>
                </a:r>
                <a14:m>
                  <m:oMath xmlns:m="http://schemas.openxmlformats.org/officeDocument/2006/math">
                    <m:r>
                      <a:rPr lang="it-IT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r>
                      <a:rPr lang="it-IT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it-IT" sz="1400" dirty="0"/>
                  <a:t>, per cui il rapporto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it-IT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it-IT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it-IT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1400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it-IT" sz="1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it-IT" sz="1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d>
                      </m:num>
                      <m:den>
                        <m:r>
                          <a:rPr lang="it-IT" sz="1400" i="1">
                            <a:latin typeface="Cambria Math" panose="02040503050406030204" pitchFamily="18" charset="0"/>
                          </a:rPr>
                          <m:t>1−2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it-IT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it-IT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1400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it-IT" sz="1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it-IT" sz="1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d>
                      </m:den>
                    </m:f>
                  </m:oMath>
                </a14:m>
                <a:r>
                  <a:rPr lang="it-IT" sz="1400" dirty="0"/>
                  <a:t> è massimo in </a:t>
                </a:r>
                <a14:m>
                  <m:oMath xmlns:m="http://schemas.openxmlformats.org/officeDocument/2006/math">
                    <m:r>
                      <a:rPr lang="it-IT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r>
                      <a:rPr lang="it-IT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it-IT" sz="1400" dirty="0"/>
                  <a:t>. Si ha: </a:t>
                </a:r>
              </a:p>
            </p:txBody>
          </p:sp>
        </mc:Choice>
        <mc:Fallback xmlns="">
          <p:sp>
            <p:nvSpPr>
              <p:cNvPr id="49" name="CasellaDiTesto 48">
                <a:extLst>
                  <a:ext uri="{FF2B5EF4-FFF2-40B4-BE49-F238E27FC236}">
                    <a16:creationId xmlns:a16="http://schemas.microsoft.com/office/drawing/2014/main" id="{86FEBCBF-9CD3-4F92-9F12-613C75AC0F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300" y="3376435"/>
                <a:ext cx="11515225" cy="437684"/>
              </a:xfrm>
              <a:prstGeom prst="rect">
                <a:avLst/>
              </a:prstGeom>
              <a:blipFill>
                <a:blip r:embed="rId12"/>
                <a:stretch>
                  <a:fillRect l="-15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CasellaDiTesto 50">
                <a:extLst>
                  <a:ext uri="{FF2B5EF4-FFF2-40B4-BE49-F238E27FC236}">
                    <a16:creationId xmlns:a16="http://schemas.microsoft.com/office/drawing/2014/main" id="{3DCFB1D3-C441-4C33-AABA-9367A2FBDE1C}"/>
                  </a:ext>
                </a:extLst>
              </p:cNvPr>
              <p:cNvSpPr txBox="1"/>
              <p:nvPr/>
            </p:nvSpPr>
            <p:spPr>
              <a:xfrm>
                <a:off x="4835095" y="2682690"/>
                <a:ext cx="2312963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it-IT" sz="1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600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r>
                  <a:rPr lang="it-IT" sz="1400" dirty="0"/>
                  <a:t> massimo in </a:t>
                </a:r>
                <a14:m>
                  <m:oMath xmlns:m="http://schemas.openxmlformats.org/officeDocument/2006/math">
                    <m:r>
                      <a:rPr lang="it-IT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lang="it-IT" sz="1400" dirty="0"/>
              </a:p>
            </p:txBody>
          </p:sp>
        </mc:Choice>
        <mc:Fallback xmlns="">
          <p:sp>
            <p:nvSpPr>
              <p:cNvPr id="51" name="CasellaDiTesto 50">
                <a:extLst>
                  <a:ext uri="{FF2B5EF4-FFF2-40B4-BE49-F238E27FC236}">
                    <a16:creationId xmlns:a16="http://schemas.microsoft.com/office/drawing/2014/main" id="{3DCFB1D3-C441-4C33-AABA-9367A2FBDE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5095" y="2682690"/>
                <a:ext cx="2312963" cy="338554"/>
              </a:xfrm>
              <a:prstGeom prst="rect">
                <a:avLst/>
              </a:prstGeom>
              <a:blipFill>
                <a:blip r:embed="rId13"/>
                <a:stretch>
                  <a:fillRect b="-1607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CasellaDiTesto 54">
                <a:extLst>
                  <a:ext uri="{FF2B5EF4-FFF2-40B4-BE49-F238E27FC236}">
                    <a16:creationId xmlns:a16="http://schemas.microsoft.com/office/drawing/2014/main" id="{AA90CB3D-434C-4B38-9B07-78892DA1607F}"/>
                  </a:ext>
                </a:extLst>
              </p:cNvPr>
              <p:cNvSpPr txBox="1"/>
              <p:nvPr/>
            </p:nvSpPr>
            <p:spPr>
              <a:xfrm>
                <a:off x="467554" y="3957031"/>
                <a:ext cx="2460446" cy="6034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it-IT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it-IT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1600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it-IT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it-IT" sz="16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it-IT" sz="16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it-IT" sz="16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it-IT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it-IT" sz="16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  <m:sub>
                          <m:r>
                            <a:rPr lang="it-IT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  <m:r>
                            <a:rPr lang="it-IT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=0</m:t>
                          </m:r>
                        </m:sub>
                      </m:sSub>
                      <m:r>
                        <a:rPr lang="it-IT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num>
                        <m:den>
                          <m:r>
                            <a:rPr lang="it-IT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5(</m:t>
                          </m:r>
                          <m:r>
                            <a:rPr lang="it-IT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it-IT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−1)</m:t>
                          </m:r>
                        </m:den>
                      </m:f>
                    </m:oMath>
                  </m:oMathPara>
                </a14:m>
                <a:endParaRPr lang="it-IT" sz="1600" dirty="0"/>
              </a:p>
            </p:txBody>
          </p:sp>
        </mc:Choice>
        <mc:Fallback xmlns="">
          <p:sp>
            <p:nvSpPr>
              <p:cNvPr id="55" name="CasellaDiTesto 54">
                <a:extLst>
                  <a:ext uri="{FF2B5EF4-FFF2-40B4-BE49-F238E27FC236}">
                    <a16:creationId xmlns:a16="http://schemas.microsoft.com/office/drawing/2014/main" id="{AA90CB3D-434C-4B38-9B07-78892DA160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54" y="3957031"/>
                <a:ext cx="2460446" cy="60349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CasellaDiTesto 56">
                <a:extLst>
                  <a:ext uri="{FF2B5EF4-FFF2-40B4-BE49-F238E27FC236}">
                    <a16:creationId xmlns:a16="http://schemas.microsoft.com/office/drawing/2014/main" id="{4C27234A-56D4-4FC2-869F-75F9131A4C04}"/>
                  </a:ext>
                </a:extLst>
              </p:cNvPr>
              <p:cNvSpPr txBox="1"/>
              <p:nvPr/>
            </p:nvSpPr>
            <p:spPr>
              <a:xfrm>
                <a:off x="467554" y="4792103"/>
                <a:ext cx="2460446" cy="5761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it-IT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it-IT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1600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it-IT" sz="1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it-IT" sz="16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it-IT" sz="16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it-IT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it-IT" sz="16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  <m:sub>
                          <m:r>
                            <a:rPr lang="it-IT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  <m:r>
                            <a:rPr lang="it-IT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=0</m:t>
                          </m:r>
                        </m:sub>
                      </m:sSub>
                      <m:r>
                        <a:rPr lang="it-IT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t-IT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it-IT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</m:oMath>
                  </m:oMathPara>
                </a14:m>
                <a:endParaRPr lang="it-IT" sz="1600" dirty="0"/>
              </a:p>
            </p:txBody>
          </p:sp>
        </mc:Choice>
        <mc:Fallback xmlns="">
          <p:sp>
            <p:nvSpPr>
              <p:cNvPr id="57" name="CasellaDiTesto 56">
                <a:extLst>
                  <a:ext uri="{FF2B5EF4-FFF2-40B4-BE49-F238E27FC236}">
                    <a16:creationId xmlns:a16="http://schemas.microsoft.com/office/drawing/2014/main" id="{4C27234A-56D4-4FC2-869F-75F9131A4C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54" y="4792103"/>
                <a:ext cx="2460446" cy="576183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Parentesi graffa chiusa 57">
            <a:extLst>
              <a:ext uri="{FF2B5EF4-FFF2-40B4-BE49-F238E27FC236}">
                <a16:creationId xmlns:a16="http://schemas.microsoft.com/office/drawing/2014/main" id="{F286F7EF-C24D-4877-A698-F7CBE47168D1}"/>
              </a:ext>
            </a:extLst>
          </p:cNvPr>
          <p:cNvSpPr/>
          <p:nvPr/>
        </p:nvSpPr>
        <p:spPr>
          <a:xfrm>
            <a:off x="3036000" y="3910424"/>
            <a:ext cx="108000" cy="1457862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asellaDiTesto 58">
                <a:extLst>
                  <a:ext uri="{FF2B5EF4-FFF2-40B4-BE49-F238E27FC236}">
                    <a16:creationId xmlns:a16="http://schemas.microsoft.com/office/drawing/2014/main" id="{44DDF86A-2747-4995-887E-F2C5A366D580}"/>
                  </a:ext>
                </a:extLst>
              </p:cNvPr>
              <p:cNvSpPr txBox="1"/>
              <p:nvPr/>
            </p:nvSpPr>
            <p:spPr>
              <a:xfrm>
                <a:off x="3833297" y="3866067"/>
                <a:ext cx="4525405" cy="8752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it-IT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  <m:r>
                        <a:rPr lang="it-IT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it-IT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it-IT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it-IT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den>
                          </m:f>
                        </m:num>
                        <m:den>
                          <m:r>
                            <a:rPr lang="it-IT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1−2∙</m:t>
                          </m:r>
                          <m:d>
                            <m:dPr>
                              <m:ctrlPr>
                                <a:rPr lang="it-IT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it-IT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it-IT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num>
                                <m:den>
                                  <m:r>
                                    <a:rPr lang="it-IT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5(</m:t>
                                  </m:r>
                                  <m:r>
                                    <a:rPr lang="it-IT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it-IT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−1)</m:t>
                                  </m:r>
                                </m:den>
                              </m:f>
                            </m:e>
                          </m:d>
                        </m:den>
                      </m:f>
                      <m:r>
                        <a:rPr lang="it-IT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it-IT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  <m:r>
                            <a:rPr lang="it-IT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it-IT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−5−2</m:t>
                          </m:r>
                          <m:r>
                            <a:rPr lang="it-IT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  <m:r>
                        <a:rPr lang="it-IT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it-IT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  <m:r>
                            <a:rPr lang="it-IT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it-IT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−5</m:t>
                          </m:r>
                        </m:den>
                      </m:f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59" name="CasellaDiTesto 58">
                <a:extLst>
                  <a:ext uri="{FF2B5EF4-FFF2-40B4-BE49-F238E27FC236}">
                    <a16:creationId xmlns:a16="http://schemas.microsoft.com/office/drawing/2014/main" id="{44DDF86A-2747-4995-887E-F2C5A366D5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3297" y="3866067"/>
                <a:ext cx="4525405" cy="87524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CasellaDiTesto 59">
                <a:extLst>
                  <a:ext uri="{FF2B5EF4-FFF2-40B4-BE49-F238E27FC236}">
                    <a16:creationId xmlns:a16="http://schemas.microsoft.com/office/drawing/2014/main" id="{81A18474-888D-4023-A65D-AB79F2C42B2A}"/>
                  </a:ext>
                </a:extLst>
              </p:cNvPr>
              <p:cNvSpPr txBox="1"/>
              <p:nvPr/>
            </p:nvSpPr>
            <p:spPr>
              <a:xfrm>
                <a:off x="3750643" y="4865263"/>
                <a:ext cx="4613507" cy="50302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it-IT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f>
                            <m:fPr>
                              <m:ctrlPr>
                                <a:rPr lang="it-IT" sz="1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sz="1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it-IT" sz="1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den>
                          </m:f>
                          <m:r>
                            <a:rPr lang="it-IT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it-IT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  <m:r>
                        <a:rPr lang="it-IT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=−5</m:t>
                      </m:r>
                      <m:sSup>
                        <m:sSupPr>
                          <m:ctrlPr>
                            <a:rPr lang="it-IT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it-IT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−5</m:t>
                              </m:r>
                            </m:e>
                          </m:d>
                        </m:e>
                        <m:sup>
                          <m:r>
                            <a:rPr lang="it-IT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  <m:r>
                        <a:rPr lang="it-IT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∙3=−</m:t>
                      </m:r>
                      <m:f>
                        <m:fPr>
                          <m:ctrlPr>
                            <a:rPr lang="it-IT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15</m:t>
                          </m:r>
                        </m:num>
                        <m:den>
                          <m:sSup>
                            <m:sSupPr>
                              <m:ctrlPr>
                                <a:rPr lang="it-IT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it-IT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it-IT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it-IT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−5</m:t>
                                  </m:r>
                                </m:e>
                              </m:d>
                            </m:e>
                            <m:sup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it-IT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&lt;0 ,∀</m:t>
                      </m:r>
                      <m:r>
                        <a:rPr lang="it-IT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60" name="CasellaDiTesto 59">
                <a:extLst>
                  <a:ext uri="{FF2B5EF4-FFF2-40B4-BE49-F238E27FC236}">
                    <a16:creationId xmlns:a16="http://schemas.microsoft.com/office/drawing/2014/main" id="{81A18474-888D-4023-A65D-AB79F2C42B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0643" y="4865263"/>
                <a:ext cx="4613507" cy="503023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CasellaDiTesto 65">
                <a:extLst>
                  <a:ext uri="{FF2B5EF4-FFF2-40B4-BE49-F238E27FC236}">
                    <a16:creationId xmlns:a16="http://schemas.microsoft.com/office/drawing/2014/main" id="{66571AEF-D7F3-4CAF-8C1B-88DB6430A7E2}"/>
                  </a:ext>
                </a:extLst>
              </p:cNvPr>
              <p:cNvSpPr txBox="1"/>
              <p:nvPr/>
            </p:nvSpPr>
            <p:spPr>
              <a:xfrm>
                <a:off x="3093243" y="4456935"/>
                <a:ext cx="524054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66" name="CasellaDiTesto 65">
                <a:extLst>
                  <a:ext uri="{FF2B5EF4-FFF2-40B4-BE49-F238E27FC236}">
                    <a16:creationId xmlns:a16="http://schemas.microsoft.com/office/drawing/2014/main" id="{66571AEF-D7F3-4CAF-8C1B-88DB6430A7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3243" y="4456935"/>
                <a:ext cx="524054" cy="338554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Parentesi graffa chiusa 66">
            <a:extLst>
              <a:ext uri="{FF2B5EF4-FFF2-40B4-BE49-F238E27FC236}">
                <a16:creationId xmlns:a16="http://schemas.microsoft.com/office/drawing/2014/main" id="{4A324774-F146-431F-B101-F5BC3515024B}"/>
              </a:ext>
            </a:extLst>
          </p:cNvPr>
          <p:cNvSpPr/>
          <p:nvPr/>
        </p:nvSpPr>
        <p:spPr>
          <a:xfrm rot="10800000">
            <a:off x="3560054" y="3915137"/>
            <a:ext cx="108000" cy="1457862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CasellaDiTesto 67">
                <a:extLst>
                  <a:ext uri="{FF2B5EF4-FFF2-40B4-BE49-F238E27FC236}">
                    <a16:creationId xmlns:a16="http://schemas.microsoft.com/office/drawing/2014/main" id="{7DC4DFC1-653E-4474-9C79-5627615CB897}"/>
                  </a:ext>
                </a:extLst>
              </p:cNvPr>
              <p:cNvSpPr txBox="1"/>
              <p:nvPr/>
            </p:nvSpPr>
            <p:spPr>
              <a:xfrm>
                <a:off x="331301" y="5506028"/>
                <a:ext cx="8068700" cy="11959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it-IT" sz="1400" dirty="0"/>
                  <a:t>Ne deriva che più grande è il valore di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it-IT" sz="1400" dirty="0"/>
                  <a:t> e minore è il livello </a:t>
                </a:r>
                <a14:m>
                  <m:oMath xmlns:m="http://schemas.openxmlformats.org/officeDocument/2006/math">
                    <m:r>
                      <a:rPr lang="it-IT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it-IT" sz="1400" dirty="0"/>
                  <a:t> raggiungibile. Ciò è coerente </a:t>
                </a:r>
                <a:r>
                  <a:rPr lang="it-IT" sz="1400"/>
                  <a:t>con quanto </a:t>
                </a:r>
                <a:r>
                  <a:rPr lang="it-IT" sz="1400" dirty="0"/>
                  <a:t>esaminato prima nei diagrammi dei moduli e nei diagrammi polari. Infatti con l’aumentare di </a:t>
                </a:r>
                <a14:m>
                  <m:oMath xmlns:m="http://schemas.openxmlformats.org/officeDocument/2006/math">
                    <m:r>
                      <a:rPr lang="it-IT" sz="14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it-IT" sz="1400" dirty="0"/>
                  <a:t> si ha che: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it-IT" sz="1400" dirty="0"/>
                  <a:t>Sia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it-IT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it-IT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1400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it-IT" sz="1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it-IT" sz="14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d>
                      </m:e>
                      <m:sub>
                        <m:r>
                          <a:rPr lang="it-IT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</m:sSub>
                  </m:oMath>
                </a14:m>
                <a:r>
                  <a:rPr lang="it-IT" sz="1400" dirty="0"/>
                  <a:t> che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it-IT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it-IT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1400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it-IT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it-IT" sz="14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d>
                      </m:e>
                      <m:sub>
                        <m:r>
                          <a:rPr lang="it-IT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</m:sSub>
                  </m:oMath>
                </a14:m>
                <a:r>
                  <a:rPr lang="it-IT" sz="1400" dirty="0"/>
                  <a:t> diventano sempre più piccoli.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it-IT" sz="1400" dirty="0"/>
                  <a:t>Il diagramma polare di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it-IT" sz="1400" dirty="0"/>
                  <a:t> si allontana sempre di più dal punto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it-IT" sz="1400" dirty="0"/>
                  <a:t>, rendendo il sistema più robusto.</a:t>
                </a:r>
              </a:p>
              <a:p>
                <a:pPr algn="just"/>
                <a:r>
                  <a:rPr lang="it-IT" sz="1400" dirty="0"/>
                  <a:t>Idealmente con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it-IT" sz="1400" dirty="0"/>
                  <a:t> si ha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it-IT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it-IT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1400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it-IT" sz="1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it-IT" sz="1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d>
                      </m:e>
                      <m:sub>
                        <m:r>
                          <a:rPr lang="it-IT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</m:sSub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type m:val="skw"/>
                        <m:ctrlPr>
                          <a:rPr lang="it-IT" sz="1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it-IT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den>
                    </m:f>
                  </m:oMath>
                </a14:m>
                <a:r>
                  <a:rPr lang="it-IT" sz="1400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it-IT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it-IT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1400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it-IT" sz="1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it-IT" sz="1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d>
                      </m:e>
                      <m:sub>
                        <m:r>
                          <a:rPr lang="it-IT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</m:sSub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it-IT" sz="1400" dirty="0"/>
                  <a:t>, ottenendo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it-IT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it-IT" sz="1400" dirty="0"/>
                  <a:t>. </a:t>
                </a:r>
              </a:p>
            </p:txBody>
          </p:sp>
        </mc:Choice>
        <mc:Fallback xmlns="">
          <p:sp>
            <p:nvSpPr>
              <p:cNvPr id="68" name="CasellaDiTesto 67">
                <a:extLst>
                  <a:ext uri="{FF2B5EF4-FFF2-40B4-BE49-F238E27FC236}">
                    <a16:creationId xmlns:a16="http://schemas.microsoft.com/office/drawing/2014/main" id="{7DC4DFC1-653E-4474-9C79-5627615CB8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301" y="5506028"/>
                <a:ext cx="8068700" cy="1195968"/>
              </a:xfrm>
              <a:prstGeom prst="rect">
                <a:avLst/>
              </a:prstGeom>
              <a:blipFill>
                <a:blip r:embed="rId20"/>
                <a:stretch>
                  <a:fillRect l="-227" t="-1020" r="-151" b="-3673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Immagine 13">
            <a:extLst>
              <a:ext uri="{FF2B5EF4-FFF2-40B4-BE49-F238E27FC236}">
                <a16:creationId xmlns:a16="http://schemas.microsoft.com/office/drawing/2014/main" id="{4AD32392-882F-4C65-B4BC-0A7F41F2B526}"/>
              </a:ext>
            </a:extLst>
          </p:cNvPr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10" t="10724" r="15960" b="9467"/>
          <a:stretch/>
        </p:blipFill>
        <p:spPr>
          <a:xfrm rot="5400000">
            <a:off x="9154336" y="3398053"/>
            <a:ext cx="2186140" cy="35803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1" name="CasellaDiTesto 70">
                <a:extLst>
                  <a:ext uri="{FF2B5EF4-FFF2-40B4-BE49-F238E27FC236}">
                    <a16:creationId xmlns:a16="http://schemas.microsoft.com/office/drawing/2014/main" id="{2E8BAD65-2087-4751-AB4D-A934A5E0AEBE}"/>
                  </a:ext>
                </a:extLst>
              </p:cNvPr>
              <p:cNvSpPr txBox="1"/>
              <p:nvPr/>
            </p:nvSpPr>
            <p:spPr>
              <a:xfrm>
                <a:off x="8825973" y="6096620"/>
                <a:ext cx="18864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sz="1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it-IT" sz="12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it-IT" sz="1200" dirty="0"/>
              </a:p>
            </p:txBody>
          </p:sp>
        </mc:Choice>
        <mc:Fallback xmlns="">
          <p:sp>
            <p:nvSpPr>
              <p:cNvPr id="71" name="CasellaDiTesto 70">
                <a:extLst>
                  <a:ext uri="{FF2B5EF4-FFF2-40B4-BE49-F238E27FC236}">
                    <a16:creationId xmlns:a16="http://schemas.microsoft.com/office/drawing/2014/main" id="{2E8BAD65-2087-4751-AB4D-A934A5E0AE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5973" y="6096620"/>
                <a:ext cx="188641" cy="184666"/>
              </a:xfrm>
              <a:prstGeom prst="rect">
                <a:avLst/>
              </a:prstGeom>
              <a:blipFill>
                <a:blip r:embed="rId22"/>
                <a:stretch>
                  <a:fillRect l="-22581" b="-10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190957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5128</TotalTime>
  <Words>709</Words>
  <Application>Microsoft Office PowerPoint</Application>
  <PresentationFormat>Widescreen</PresentationFormat>
  <Paragraphs>75</Paragraphs>
  <Slides>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Tema di Office</vt:lpstr>
      <vt:lpstr>Relazione progetto n.6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Relazione progetto n.1</dc:title>
  <dc:creator>Giorgio Manca</dc:creator>
  <cp:lastModifiedBy>Giorgio Manca</cp:lastModifiedBy>
  <cp:revision>87</cp:revision>
  <dcterms:created xsi:type="dcterms:W3CDTF">2021-01-06T16:12:37Z</dcterms:created>
  <dcterms:modified xsi:type="dcterms:W3CDTF">2021-01-26T09:52:59Z</dcterms:modified>
</cp:coreProperties>
</file>