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CA2"/>
    <a:srgbClr val="2C6EB4"/>
    <a:srgbClr val="7F751C"/>
    <a:srgbClr val="ACAE1A"/>
    <a:srgbClr val="766A19"/>
    <a:srgbClr val="4B3F0E"/>
    <a:srgbClr val="AD3524"/>
    <a:srgbClr val="3D5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458B8-91BB-4BF7-87CF-CDB41C6C9A23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55825-C892-400F-B2C2-8068729C8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32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-3817" b="3817"/>
          <a:stretch/>
        </p:blipFill>
        <p:spPr>
          <a:xfrm>
            <a:off x="6570101" y="-129818"/>
            <a:ext cx="4783699" cy="451628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-1"/>
            <a:ext cx="12192000" cy="4386471"/>
          </a:xfrm>
          <a:prstGeom prst="rect">
            <a:avLst/>
          </a:prstGeom>
          <a:solidFill>
            <a:srgbClr val="3D5BA2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186" y="3691721"/>
            <a:ext cx="8687942" cy="609261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rgbClr val="7F751C"/>
                </a:solidFill>
                <a:latin typeface="Horatio D OT Light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186" y="1822308"/>
            <a:ext cx="8687942" cy="1793839"/>
          </a:xfrm>
        </p:spPr>
        <p:txBody>
          <a:bodyPr anchor="b"/>
          <a:lstStyle>
            <a:lvl1pPr algn="l">
              <a:defRPr sz="6000" b="1">
                <a:solidFill>
                  <a:srgbClr val="3B5CA2"/>
                </a:solidFill>
                <a:latin typeface="Horatio D OT Light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AD5-43CA-494F-B19A-8B3AD3387031}" type="datetimeFigureOut">
              <a:rPr lang="nl-BE" smtClean="0"/>
              <a:t>16/05/2019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5987" y="4651978"/>
            <a:ext cx="4287813" cy="143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5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7250" y="376445"/>
            <a:ext cx="10477500" cy="857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AD5-43CA-494F-B19A-8B3AD3387031}" type="datetimeFigureOut">
              <a:rPr lang="nl-BE" smtClean="0"/>
              <a:t>16/05/2019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450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AD5-43CA-494F-B19A-8B3AD3387031}" type="datetimeFigureOut">
              <a:rPr lang="nl-BE" smtClean="0"/>
              <a:t>16/05/2019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62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7250" y="376445"/>
            <a:ext cx="10477500" cy="857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AD5-43CA-494F-B19A-8B3AD3387031}" type="datetimeFigureOut">
              <a:rPr lang="nl-BE" smtClean="0"/>
              <a:t>16/05/2019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095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0718" y="0"/>
            <a:ext cx="4683931" cy="46839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18666"/>
            <a:ext cx="7138443" cy="2852737"/>
          </a:xfrm>
          <a:noFill/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398391"/>
            <a:ext cx="7138443" cy="1500187"/>
          </a:xfrm>
          <a:noFill/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AD5-43CA-494F-B19A-8B3AD3387031}" type="datetimeFigureOut">
              <a:rPr lang="nl-BE" smtClean="0"/>
              <a:t>16/05/2019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8462C32-ABD0-47FE-A702-6E5A3CCE299A}"/>
              </a:ext>
            </a:extLst>
          </p:cNvPr>
          <p:cNvSpPr/>
          <p:nvPr userDrawn="1"/>
        </p:nvSpPr>
        <p:spPr>
          <a:xfrm>
            <a:off x="0" y="-1"/>
            <a:ext cx="12192000" cy="4386471"/>
          </a:xfrm>
          <a:prstGeom prst="rect">
            <a:avLst/>
          </a:prstGeom>
          <a:solidFill>
            <a:srgbClr val="3D5BA2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91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7250" y="376445"/>
            <a:ext cx="10477500" cy="857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5845"/>
            <a:ext cx="5181600" cy="47611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5845"/>
            <a:ext cx="5181600" cy="47611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AD5-43CA-494F-B19A-8B3AD3387031}" type="datetimeFigureOut">
              <a:rPr lang="nl-BE" smtClean="0"/>
              <a:t>16/05/2019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237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7250" y="376445"/>
            <a:ext cx="10477500" cy="857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2155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60761"/>
            <a:ext cx="5157787" cy="619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53861"/>
            <a:ext cx="5157787" cy="43358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60761"/>
            <a:ext cx="5183188" cy="619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53861"/>
            <a:ext cx="5183188" cy="43358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AD5-43CA-494F-B19A-8B3AD3387031}" type="datetimeFigureOut">
              <a:rPr lang="nl-BE" smtClean="0"/>
              <a:t>16/05/2019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31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7250" y="376445"/>
            <a:ext cx="10477500" cy="857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AD5-43CA-494F-B19A-8B3AD3387031}" type="datetimeFigureOut">
              <a:rPr lang="nl-BE" smtClean="0"/>
              <a:t>16/05/2019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690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AD5-43CA-494F-B19A-8B3AD3387031}" type="datetimeFigureOut">
              <a:rPr lang="nl-BE" smtClean="0"/>
              <a:t>16/05/2019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450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AD5-43CA-494F-B19A-8B3AD3387031}" type="datetimeFigureOut">
              <a:rPr lang="nl-BE" smtClean="0"/>
              <a:t>16/05/2019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209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AD5-43CA-494F-B19A-8B3AD3387031}" type="datetimeFigureOut">
              <a:rPr lang="nl-BE" smtClean="0"/>
              <a:t>16/05/2019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470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5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1AD5-43CA-494F-B19A-8B3AD3387031}" type="datetimeFigureOut">
              <a:rPr lang="nl-BE" smtClean="0"/>
              <a:t>16/05/2019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496" y="6350806"/>
            <a:ext cx="947936" cy="37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7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AD3524"/>
          </a:solidFill>
          <a:latin typeface="Horatio D OT Light" panose="020000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Horatio D OT Light" panose="020000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oratio D OT Light" panose="020000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Horatio D OT Light" panose="020000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Horatio D OT Light" panose="020000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Horatio D OT Light" panose="020000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ijslemmens/pg-logical-replication-presenta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AF2DF1DB-93CC-4445-AB27-62F95B0BC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Thijs Lemmens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A150F5F-3913-42D2-8F7F-5CAE479C0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Downtimeless</a:t>
            </a:r>
            <a:r>
              <a:rPr lang="en-GB" dirty="0" smtClean="0"/>
              <a:t> PG upgrading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77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432116" y="3875988"/>
            <a:ext cx="1376313" cy="18382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 10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7495881" y="3875988"/>
            <a:ext cx="1376313" cy="18382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 11</a:t>
            </a:r>
            <a:endParaRPr lang="en-US" dirty="0"/>
          </a:p>
        </p:txBody>
      </p:sp>
      <p:sp>
        <p:nvSpPr>
          <p:cNvPr id="6" name="Striped Right Arrow 5"/>
          <p:cNvSpPr/>
          <p:nvPr/>
        </p:nvSpPr>
        <p:spPr>
          <a:xfrm>
            <a:off x="5064551" y="4418028"/>
            <a:ext cx="1175208" cy="7541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72000" y="2677947"/>
            <a:ext cx="2007909" cy="886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47414" y="1753386"/>
            <a:ext cx="1932495" cy="47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PGAdmin4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498182" y="2278981"/>
            <a:ext cx="230957" cy="349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3544126">
            <a:off x="3774181" y="2926591"/>
            <a:ext cx="245097" cy="1111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291273">
            <a:off x="6693030" y="3397152"/>
            <a:ext cx="1066800" cy="226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&quot;No&quot; Symbol 8"/>
          <p:cNvSpPr/>
          <p:nvPr/>
        </p:nvSpPr>
        <p:spPr>
          <a:xfrm>
            <a:off x="2191732" y="3902470"/>
            <a:ext cx="1857080" cy="1785259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&quot;No&quot; Symbol 12"/>
          <p:cNvSpPr/>
          <p:nvPr/>
        </p:nvSpPr>
        <p:spPr>
          <a:xfrm>
            <a:off x="3690991" y="3225799"/>
            <a:ext cx="411476" cy="43161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&quot;No&quot; Symbol 13"/>
          <p:cNvSpPr/>
          <p:nvPr/>
        </p:nvSpPr>
        <p:spPr>
          <a:xfrm>
            <a:off x="5090667" y="4363542"/>
            <a:ext cx="845107" cy="863113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10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try this at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9064"/>
            <a:ext cx="10515600" cy="2707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https://github.com/thijslemmens/pg-logical-replication-presentation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97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36592" y="1721724"/>
            <a:ext cx="3225648" cy="1793839"/>
          </a:xfrm>
        </p:spPr>
        <p:txBody>
          <a:bodyPr>
            <a:normAutofit/>
          </a:bodyPr>
          <a:lstStyle/>
          <a:p>
            <a:r>
              <a:rPr lang="en-US" sz="8800" dirty="0" smtClean="0"/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191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at </a:t>
            </a:r>
            <a:r>
              <a:rPr lang="en-US" dirty="0" err="1" smtClean="0"/>
              <a:t>Xenit</a:t>
            </a:r>
            <a:r>
              <a:rPr lang="en-US" dirty="0" smtClean="0"/>
              <a:t> since 2011</a:t>
            </a:r>
          </a:p>
          <a:p>
            <a:r>
              <a:rPr lang="en-US" dirty="0" smtClean="0"/>
              <a:t>Big archiving use cases</a:t>
            </a:r>
          </a:p>
          <a:p>
            <a:r>
              <a:rPr lang="en-US" dirty="0" smtClean="0"/>
              <a:t>Strong interest in PostgreSQL</a:t>
            </a:r>
          </a:p>
        </p:txBody>
      </p:sp>
    </p:spTree>
    <p:extLst>
      <p:ext uri="{BB962C8B-B14F-4D97-AF65-F5344CB8AC3E}">
        <p14:creationId xmlns:p14="http://schemas.microsoft.com/office/powerpoint/2010/main" val="417343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</a:p>
          <a:p>
            <a:r>
              <a:rPr lang="en-US" dirty="0" smtClean="0"/>
              <a:t>Physical Replication?</a:t>
            </a:r>
          </a:p>
          <a:p>
            <a:r>
              <a:rPr lang="en-US" dirty="0" smtClean="0"/>
              <a:t>Logical replication?</a:t>
            </a:r>
          </a:p>
          <a:p>
            <a:r>
              <a:rPr lang="en-US" dirty="0" smtClean="0"/>
              <a:t>PostgreSQL and logical replication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1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Upgrading large DB’s can take a long time</a:t>
            </a:r>
          </a:p>
          <a:p>
            <a:r>
              <a:rPr lang="en-US" dirty="0" smtClean="0"/>
              <a:t>System needs to be always on and writable</a:t>
            </a:r>
          </a:p>
          <a:p>
            <a:r>
              <a:rPr lang="en-US" dirty="0" smtClean="0"/>
              <a:t>Cloud applications</a:t>
            </a:r>
            <a:endParaRPr lang="en-US" dirty="0"/>
          </a:p>
          <a:p>
            <a:r>
              <a:rPr lang="en-US" dirty="0" smtClean="0"/>
              <a:t>Multinationals</a:t>
            </a:r>
          </a:p>
          <a:p>
            <a:r>
              <a:rPr lang="en-US" dirty="0" smtClean="0"/>
              <a:t>DBA’s who like to sleep at night</a:t>
            </a:r>
          </a:p>
        </p:txBody>
      </p:sp>
    </p:spTree>
    <p:extLst>
      <p:ext uri="{BB962C8B-B14F-4D97-AF65-F5344CB8AC3E}">
        <p14:creationId xmlns:p14="http://schemas.microsoft.com/office/powerpoint/2010/main" val="426651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Replication?</a:t>
            </a:r>
            <a:endParaRPr lang="en-US" dirty="0"/>
          </a:p>
        </p:txBody>
      </p:sp>
      <p:pic>
        <p:nvPicPr>
          <p:cNvPr id="1026" name="Picture 2" descr="master-slav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0869"/>
            <a:ext cx="10515600" cy="439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83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replication?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1673352" y="2578608"/>
            <a:ext cx="1399032" cy="1911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PG1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9177528" y="2578608"/>
            <a:ext cx="1399032" cy="1911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PG2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12817" y="2461150"/>
            <a:ext cx="0" cy="2361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118319" y="3308997"/>
            <a:ext cx="1234911" cy="4503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256265" y="3308101"/>
            <a:ext cx="1234911" cy="4503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3072384" y="3440784"/>
            <a:ext cx="1045935" cy="200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8547001" y="3440784"/>
            <a:ext cx="630527" cy="200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/>
          <p:cNvSpPr/>
          <p:nvPr/>
        </p:nvSpPr>
        <p:spPr>
          <a:xfrm>
            <a:off x="5748118" y="3374442"/>
            <a:ext cx="1234911" cy="3176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 based solutions</a:t>
            </a:r>
          </a:p>
          <a:p>
            <a:pPr lvl="1"/>
            <a:r>
              <a:rPr lang="en-US" dirty="0" err="1" smtClean="0"/>
              <a:t>Slony</a:t>
            </a:r>
            <a:endParaRPr lang="en-US" dirty="0" smtClean="0"/>
          </a:p>
          <a:p>
            <a:pPr lvl="1"/>
            <a:r>
              <a:rPr lang="en-US" dirty="0" err="1" smtClean="0"/>
              <a:t>Londiste</a:t>
            </a:r>
            <a:endParaRPr lang="en-US" dirty="0" smtClean="0"/>
          </a:p>
          <a:p>
            <a:r>
              <a:rPr lang="en-US" dirty="0" err="1" smtClean="0"/>
              <a:t>Pglogical</a:t>
            </a:r>
            <a:r>
              <a:rPr lang="en-US" dirty="0" smtClean="0"/>
              <a:t> extension</a:t>
            </a:r>
          </a:p>
          <a:p>
            <a:pPr lvl="1"/>
            <a:r>
              <a:rPr lang="en-US" dirty="0" smtClean="0"/>
              <a:t>&gt; PG 9.4</a:t>
            </a:r>
          </a:p>
          <a:p>
            <a:r>
              <a:rPr lang="en-US" dirty="0" smtClean="0"/>
              <a:t>Built in logical replication</a:t>
            </a:r>
          </a:p>
          <a:p>
            <a:pPr lvl="1"/>
            <a:r>
              <a:rPr lang="en-US" dirty="0" smtClean="0"/>
              <a:t>Introduced in PG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0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432116" y="3875988"/>
            <a:ext cx="1376313" cy="18382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 10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7495881" y="3875988"/>
            <a:ext cx="1376313" cy="18382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 11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2677947"/>
            <a:ext cx="2007909" cy="886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47414" y="1753386"/>
            <a:ext cx="1932495" cy="47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PGAdmin4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498182" y="2278981"/>
            <a:ext cx="230957" cy="349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3544126">
            <a:off x="3774181" y="2926591"/>
            <a:ext cx="245097" cy="1111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1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432116" y="3875988"/>
            <a:ext cx="1376313" cy="18382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 10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7495881" y="3875988"/>
            <a:ext cx="1376313" cy="18382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 11</a:t>
            </a:r>
            <a:endParaRPr lang="en-US" dirty="0"/>
          </a:p>
        </p:txBody>
      </p:sp>
      <p:sp>
        <p:nvSpPr>
          <p:cNvPr id="6" name="Striped Right Arrow 5"/>
          <p:cNvSpPr/>
          <p:nvPr/>
        </p:nvSpPr>
        <p:spPr>
          <a:xfrm>
            <a:off x="5064551" y="4418028"/>
            <a:ext cx="1175208" cy="7541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72000" y="2677947"/>
            <a:ext cx="2007909" cy="886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47414" y="1753386"/>
            <a:ext cx="1932495" cy="47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PGAdmin4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498182" y="2278981"/>
            <a:ext cx="230957" cy="349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3544126">
            <a:off x="3774181" y="2926591"/>
            <a:ext cx="245097" cy="1111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121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Horatio D OT Light</vt:lpstr>
      <vt:lpstr>Office Theme</vt:lpstr>
      <vt:lpstr>Downtimeless PG upgrading</vt:lpstr>
      <vt:lpstr>About me</vt:lpstr>
      <vt:lpstr>Outline</vt:lpstr>
      <vt:lpstr>Use case</vt:lpstr>
      <vt:lpstr>Physical Replication?</vt:lpstr>
      <vt:lpstr>Logical replication?</vt:lpstr>
      <vt:lpstr>History</vt:lpstr>
      <vt:lpstr>Demo</vt:lpstr>
      <vt:lpstr>Demo</vt:lpstr>
      <vt:lpstr>Demo</vt:lpstr>
      <vt:lpstr>Do try this at home</vt:lpstr>
      <vt:lpstr>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Morel</dc:creator>
  <cp:lastModifiedBy>Thijs Lemmens</cp:lastModifiedBy>
  <cp:revision>42</cp:revision>
  <dcterms:created xsi:type="dcterms:W3CDTF">2013-11-03T17:34:48Z</dcterms:created>
  <dcterms:modified xsi:type="dcterms:W3CDTF">2019-05-17T07:58:50Z</dcterms:modified>
</cp:coreProperties>
</file>