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sldIdLst>
    <p:sldId id="256" r:id="rId2"/>
    <p:sldId id="276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8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E55A-97EB-4F80-A849-C41770BD2C14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F125-2ACC-4C68-904A-C8C8A16121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7653-A8BD-FD2F-2D3E-23EB9F67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3E29-7B60-6A85-7B15-37A9C1F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BE0-2411-68A8-3A97-95C17A8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160E-E8F3-4A7B-B560-3F7DDCB8DCCB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9FDC-6F8F-88A7-481D-1F5E73E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8F3C-C3BD-DB9A-7261-3DC9DFC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B7A-C08D-CC9A-4973-32DE833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B2CB4-ECCA-ED9D-D2F4-AAFAC08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7C5F-6408-668F-BD28-5748EA66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E53A-91CE-4980-AA36-90EC57DDF9C5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B602-B6D6-A0D2-0172-1E3FB67B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4AF5-072D-F09C-6886-1A115A96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6F65-E075-47ED-78E3-FD085830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738E-C4A9-7AC2-1EC8-B88393D2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8134-C8E1-A89F-CE96-F32B5D2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A08-DAA5-4F18-B5D1-AB31B1B0E859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A996-30D2-6661-1551-F37E7C4B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0422-A7E4-E767-665B-6AD5FBC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B763-4715-EF98-30A9-AFF800D8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3FF1-9700-6CBF-029C-89ECFF6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BC6-AAC1-0B39-2AE4-1F029E9B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01FD-471F-47BA-8255-218BED4D95B7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C00F-3293-7A27-F2EB-D436294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DA-3A20-E41A-A790-F92934F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3293-5671-D096-07E3-D3182B3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0478-FAB0-85F4-8361-3B15FD16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F99C-C2E4-3AA8-46D5-9706575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4E1-5916-4497-8B8B-D395964DE0B1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2C31-A649-9106-8D18-25F8D96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A3F1-C402-0809-3A78-B533641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39D-5992-AB62-D77C-21A710F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766A-F0A0-CFA8-3B6A-CADA183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B81F-2636-38BF-0208-36B95B70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17AE-9DAE-C4C8-0D45-5997D672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DDB-7321-4FC9-8F82-4E0F031BCDC8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533A-1AEC-1FEB-B4E7-67B44D4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3766-2E3F-E357-2E49-D1CD22E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C11-9EAE-AD89-74C7-F85385F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BE35-739F-FFA9-F9F6-BAFEFDE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626A-B872-2203-2BDF-16118EF3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5070-6752-D4A9-CDF3-76EC6076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270D2-B477-EB37-D86E-38E63EBD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A6437-2E2D-A181-3B65-BCC8416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441-D25A-4199-BAEE-7813CFDA2B80}" type="datetime1">
              <a:rPr lang="de-DE" smtClean="0"/>
              <a:t>06.11.2022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7A9B0-86B7-9E82-26A7-0D89854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ACDD-E205-63F9-0D4B-A160CAC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1CFE-9D0E-7CB2-4AA9-E430901A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40382-6854-5C85-5053-8177C66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EA3-B2BF-44E2-98FF-4120D71A9154}" type="datetime1">
              <a:rPr lang="de-DE" smtClean="0"/>
              <a:t>06.11.2022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F458-438B-A210-8ACB-6412F1D3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4546-7FEC-14DE-980F-2E3592A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2F6FC-C219-1BE2-0DF0-CB3C9B9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797-1792-4813-81C9-F4233BFC3146}" type="datetime1">
              <a:rPr lang="de-DE" smtClean="0"/>
              <a:t>06.11.2022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491A-48D0-EDE5-3AAF-FF6EC14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F65E-4C1B-1378-CF86-0B765CA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9A6-5270-226B-4997-261E110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9827-E5B8-6A9B-B4F8-5EA44C93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DD54-024D-48CF-02A0-4B33611F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F9A0-C0E0-99F0-1692-CE577F3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487-6AAE-4510-BFE1-E06DD81B194F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7CA7-84F4-69CF-EFFA-47846EC0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E3FC1-B59E-FD06-96BE-185BB5C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41E-162D-5212-C345-9A67A03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B17-F3DD-23C1-4F89-E2B13946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BC97-0105-3650-07D4-9DFF4BBF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A826-C067-D934-05DF-D24B09E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145-38F1-44E8-8BB0-2692C88871BC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548C-8D39-9D71-0A44-54F5DEF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C985-3230-85ED-A5F2-1D3E530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0B323-D888-7F1B-A350-99F0D969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8223-A108-F86B-7F5C-AD96D867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956-E9D5-DC09-A042-181EA86B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391-0F19-4A9B-852A-374D38A6EE36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93A6-1C12-A8A8-8DF1-566ABC5F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5B10-2A7C-4E03-3758-C2ABD7FA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ta.impa.br/dl/135.pdf" TargetMode="External"/><Relationship Id="rId3" Type="http://schemas.openxmlformats.org/officeDocument/2006/relationships/hyperlink" Target="https://www.youtube.com/watch?v=PzrP6HGUAio" TargetMode="External"/><Relationship Id="rId7" Type="http://schemas.openxmlformats.org/officeDocument/2006/relationships/hyperlink" Target="https://people.maths.ox.ac.uk/gilesm/files/acta15.pdf" TargetMode="External"/><Relationship Id="rId2" Type="http://schemas.openxmlformats.org/officeDocument/2006/relationships/hyperlink" Target="https://www.youtube.com/watch?v=zK1ghzLbr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-kl.de/AG-Heinrich/papers/mmcm01.pdf" TargetMode="External"/><Relationship Id="rId5" Type="http://schemas.openxmlformats.org/officeDocument/2006/relationships/hyperlink" Target="https://en.wikipedia.org/wiki/Multilevel_Monte_Carlo_method" TargetMode="External"/><Relationship Id="rId4" Type="http://schemas.openxmlformats.org/officeDocument/2006/relationships/hyperlink" Target="https://people.maths.ox.ac.uk/gilesm/files/OPRE_2008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F60-93F5-25F2-A79C-7E750605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752"/>
            <a:ext cx="9144000" cy="94850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Multilevel Monte Carlo methods</a:t>
            </a:r>
            <a:endParaRPr lang="de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8B4-3737-8B08-0AE4-B40651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038" y="3016297"/>
            <a:ext cx="7543800" cy="335441"/>
          </a:xfrm>
        </p:spPr>
        <p:txBody>
          <a:bodyPr>
            <a:normAutofit/>
          </a:bodyPr>
          <a:lstStyle/>
          <a:p>
            <a:pPr algn="ctr"/>
            <a:r>
              <a:rPr lang="en-US" sz="1650" dirty="0"/>
              <a:t>Aditya Ujeniya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03BA3-613B-FC41-F7AE-BB82FFB41D63}"/>
              </a:ext>
            </a:extLst>
          </p:cNvPr>
          <p:cNvSpPr txBox="1">
            <a:spLocks/>
          </p:cNvSpPr>
          <p:nvPr/>
        </p:nvSpPr>
        <p:spPr>
          <a:xfrm>
            <a:off x="2346960" y="2403796"/>
            <a:ext cx="7543800" cy="50763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 topic for Efficient Computational Algorithms</a:t>
            </a:r>
            <a:endParaRPr lang="de-DE" sz="3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2F9AAD-EB2B-72A6-5D50-DCBDEB4826D1}"/>
              </a:ext>
            </a:extLst>
          </p:cNvPr>
          <p:cNvSpPr txBox="1">
            <a:spLocks/>
          </p:cNvSpPr>
          <p:nvPr/>
        </p:nvSpPr>
        <p:spPr>
          <a:xfrm>
            <a:off x="2346960" y="3382525"/>
            <a:ext cx="7543800" cy="335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0" dirty="0">
                <a:latin typeface="CMS"/>
              </a:rPr>
              <a:t>14</a:t>
            </a:r>
            <a:r>
              <a:rPr lang="en-US" sz="1650" baseline="30000" dirty="0">
                <a:latin typeface="CMS"/>
              </a:rPr>
              <a:t>th</a:t>
            </a:r>
            <a:r>
              <a:rPr lang="en-US" sz="1650" dirty="0">
                <a:latin typeface="CMS"/>
              </a:rPr>
              <a:t> </a:t>
            </a:r>
            <a:r>
              <a:rPr lang="en-US" sz="1650" dirty="0">
                <a:latin typeface="CMS"/>
                <a:ea typeface="Microsoft Himalaya" panose="01010100010101010101" pitchFamily="2" charset="0"/>
                <a:cs typeface="Microsoft Himalaya" panose="01010100010101010101" pitchFamily="2" charset="0"/>
              </a:rPr>
              <a:t>November</a:t>
            </a:r>
            <a:r>
              <a:rPr lang="en-US" sz="1650" dirty="0">
                <a:latin typeface="CMS"/>
              </a:rPr>
              <a:t>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54AEE-FCFC-92CD-557B-F43F0FD3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5" y="4721745"/>
            <a:ext cx="2833850" cy="12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2595F8-5476-7CF3-15E4-40444B00C678}"/>
              </a:ext>
            </a:extLst>
          </p:cNvPr>
          <p:cNvSpPr txBox="1">
            <a:spLocks/>
          </p:cNvSpPr>
          <p:nvPr/>
        </p:nvSpPr>
        <p:spPr>
          <a:xfrm>
            <a:off x="2344882" y="3682973"/>
            <a:ext cx="7543800" cy="4431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With acknowledgements to Dr. Davide Baroli</a:t>
            </a:r>
            <a:endParaRPr lang="de-DE" sz="2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B6E98-52A0-345B-16FE-BAC73EA291A0}"/>
              </a:ext>
            </a:extLst>
          </p:cNvPr>
          <p:cNvCxnSpPr/>
          <p:nvPr/>
        </p:nvCxnSpPr>
        <p:spPr>
          <a:xfrm>
            <a:off x="105747" y="4381371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Two-level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to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but it is much cheaper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since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>
                  <a:lnSpc>
                    <a:spcPct val="120000"/>
                  </a:lnSpc>
                </a:pPr>
                <a:r>
                  <a:rPr lang="de-DE" dirty="0"/>
                  <a:t>Benefit: </a:t>
                </a:r>
                <a:r>
                  <a:rPr lang="de-DE" dirty="0" err="1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so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won‘t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accurately</a:t>
                </a:r>
                <a:r>
                  <a:rPr lang="de-DE" dirty="0"/>
                  <a:t> 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, so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reduced</a:t>
                </a:r>
                <a:r>
                  <a:rPr lang="de-DE" dirty="0"/>
                  <a:t> </a:t>
                </a:r>
                <a:r>
                  <a:rPr lang="de-DE" dirty="0" err="1"/>
                  <a:t>greatly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 r="-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7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Multi-level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Natural generalization: gives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b="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correction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denote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an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2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997" t="-638" b="-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54EEBBD-9648-25D0-5D7C-F5FB1C2ABABF}"/>
              </a:ext>
            </a:extLst>
          </p:cNvPr>
          <p:cNvSpPr/>
          <p:nvPr/>
        </p:nvSpPr>
        <p:spPr>
          <a:xfrm rot="16200000">
            <a:off x="2193726" y="1808959"/>
            <a:ext cx="160444" cy="7518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02A387-C8C8-E322-06C7-D32EAD6DC444}"/>
              </a:ext>
            </a:extLst>
          </p:cNvPr>
          <p:cNvSpPr/>
          <p:nvPr/>
        </p:nvSpPr>
        <p:spPr>
          <a:xfrm rot="16200000">
            <a:off x="2312148" y="2816517"/>
            <a:ext cx="153759" cy="105047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AEE183-AA94-FCFA-625D-6A98F197A8BA}"/>
              </a:ext>
            </a:extLst>
          </p:cNvPr>
          <p:cNvSpPr/>
          <p:nvPr/>
        </p:nvSpPr>
        <p:spPr>
          <a:xfrm rot="16200000">
            <a:off x="2295232" y="3861980"/>
            <a:ext cx="173598" cy="10395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FBFF278-6F49-93C8-AA91-ACBEFEAC1B59}"/>
              </a:ext>
            </a:extLst>
          </p:cNvPr>
          <p:cNvSpPr/>
          <p:nvPr/>
        </p:nvSpPr>
        <p:spPr>
          <a:xfrm rot="16200000">
            <a:off x="2169269" y="5580708"/>
            <a:ext cx="173596" cy="7876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C2D640-F8AB-8EB7-B074-3FF0BA902DC1}"/>
              </a:ext>
            </a:extLst>
          </p:cNvPr>
          <p:cNvSpPr/>
          <p:nvPr/>
        </p:nvSpPr>
        <p:spPr>
          <a:xfrm rot="16200000">
            <a:off x="3950640" y="2624675"/>
            <a:ext cx="196530" cy="14785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15393E-00A7-6F96-E5FE-00C24788459A}"/>
              </a:ext>
            </a:extLst>
          </p:cNvPr>
          <p:cNvSpPr/>
          <p:nvPr/>
        </p:nvSpPr>
        <p:spPr>
          <a:xfrm rot="16200000">
            <a:off x="3964247" y="4871487"/>
            <a:ext cx="173596" cy="22735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30BE832-D659-5F31-81BD-44C7CE1EF0BA}"/>
              </a:ext>
            </a:extLst>
          </p:cNvPr>
          <p:cNvSpPr/>
          <p:nvPr/>
        </p:nvSpPr>
        <p:spPr>
          <a:xfrm rot="16200000">
            <a:off x="5142430" y="2417091"/>
            <a:ext cx="220241" cy="39760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E286-1D6A-F13F-1FB8-9077765F89AF}"/>
              </a:ext>
            </a:extLst>
          </p:cNvPr>
          <p:cNvSpPr txBox="1"/>
          <p:nvPr/>
        </p:nvSpPr>
        <p:spPr>
          <a:xfrm>
            <a:off x="1371602" y="2285996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bias approximation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E5410-6B54-48CB-F35F-F467C636B428}"/>
              </a:ext>
            </a:extLst>
          </p:cNvPr>
          <p:cNvSpPr txBox="1"/>
          <p:nvPr/>
        </p:nvSpPr>
        <p:spPr>
          <a:xfrm>
            <a:off x="1507284" y="338131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biased approximation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7AB41-42C6-AAB0-B84A-D1C07B66A2BD}"/>
              </a:ext>
            </a:extLst>
          </p:cNvPr>
          <p:cNvSpPr txBox="1"/>
          <p:nvPr/>
        </p:nvSpPr>
        <p:spPr>
          <a:xfrm>
            <a:off x="3258333" y="3374064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Bias correction</a:t>
            </a:r>
            <a:endParaRPr lang="de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5DFB3-5334-F6D1-C662-2F2525172E2A}"/>
              </a:ext>
            </a:extLst>
          </p:cNvPr>
          <p:cNvSpPr txBox="1"/>
          <p:nvPr/>
        </p:nvSpPr>
        <p:spPr>
          <a:xfrm>
            <a:off x="1546165" y="442920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more biased approximation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A4960-4499-8105-4F66-E9DA67BF8DD0}"/>
              </a:ext>
            </a:extLst>
          </p:cNvPr>
          <p:cNvSpPr txBox="1"/>
          <p:nvPr/>
        </p:nvSpPr>
        <p:spPr>
          <a:xfrm>
            <a:off x="4393360" y="446604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Two bias correction</a:t>
            </a:r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926B9-3C1F-27AD-AEDA-129CB4AD2EA9}"/>
              </a:ext>
            </a:extLst>
          </p:cNvPr>
          <p:cNvSpPr txBox="1"/>
          <p:nvPr/>
        </p:nvSpPr>
        <p:spPr>
          <a:xfrm>
            <a:off x="605326" y="601222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biased approximation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2A031-2917-69DE-A1D9-1331FC028965}"/>
              </a:ext>
            </a:extLst>
          </p:cNvPr>
          <p:cNvSpPr txBox="1"/>
          <p:nvPr/>
        </p:nvSpPr>
        <p:spPr>
          <a:xfrm>
            <a:off x="2363372" y="599671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 bias correction</a:t>
            </a:r>
            <a:endParaRPr lang="de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8EB5E-604B-BC16-9FFA-8362DC12E2AF}"/>
              </a:ext>
            </a:extLst>
          </p:cNvPr>
          <p:cNvSpPr txBox="1"/>
          <p:nvPr/>
        </p:nvSpPr>
        <p:spPr>
          <a:xfrm>
            <a:off x="1579982" y="4564227"/>
            <a:ext cx="14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86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denote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an </a:t>
                </a:r>
                <a:r>
                  <a:rPr lang="de-DE" sz="2400" dirty="0" err="1"/>
                  <a:t>approximation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 err="1"/>
                  <a:t>using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E7946B-776F-206D-5570-C1F1A00B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50" y="1556011"/>
            <a:ext cx="5786300" cy="48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5434F5D-21EA-38A9-D8F3-E0D7181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934099"/>
            <a:ext cx="7576458" cy="54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B10294-CB2F-F0C9-5AFA-97BDCF44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66884"/>
            <a:ext cx="7010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/>
                  <a:t>This </a:t>
                </a:r>
                <a:r>
                  <a:rPr lang="de-DE" sz="2400" dirty="0" err="1"/>
                  <a:t>scheme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induces</a:t>
                </a:r>
                <a:r>
                  <a:rPr lang="de-DE" sz="2400" dirty="0"/>
                  <a:t> a positive </a:t>
                </a:r>
                <a:r>
                  <a:rPr lang="de-DE" sz="2400" dirty="0" err="1"/>
                  <a:t>correlation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2400" dirty="0"/>
                  <a:t>) </a:t>
                </a:r>
                <a:r>
                  <a:rPr lang="de-DE" sz="2400" dirty="0" err="1"/>
                  <a:t>path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pairs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Recall: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correlated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r.v</a:t>
                </a:r>
                <a:r>
                  <a:rPr lang="de-DE" sz="2400" dirty="0"/>
                  <a:t>. 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get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reduction</a:t>
                </a:r>
                <a:r>
                  <a:rPr lang="de-DE" sz="2400" dirty="0"/>
                  <a:t> in the </a:t>
                </a:r>
                <a:r>
                  <a:rPr lang="de-DE" sz="2400" dirty="0" err="1"/>
                  <a:t>correction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estimator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If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</a:t>
                </a:r>
                <a:r>
                  <a:rPr lang="de-DE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dirty="0"/>
                  <a:t>-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then</a:t>
                </a:r>
                <a:r>
                  <a:rPr lang="de-DE" sz="2400" dirty="0"/>
                  <a:t> the total </a:t>
                </a:r>
                <a:r>
                  <a:rPr lang="de-DE" sz="2400" dirty="0" err="1"/>
                  <a:t>cost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400" dirty="0"/>
                  <a:t> and the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de-DE" sz="20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44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For </a:t>
                </a:r>
                <a:r>
                  <a:rPr lang="de-DE" sz="2400" dirty="0" err="1"/>
                  <a:t>target</a:t>
                </a:r>
                <a:r>
                  <a:rPr lang="de-DE" sz="2400" dirty="0"/>
                  <a:t> MSE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optimize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choice</a:t>
                </a:r>
                <a:r>
                  <a:rPr lang="de-DE" sz="2400" dirty="0"/>
                  <a:t> of 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total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less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L so </a:t>
                </a:r>
                <a:r>
                  <a:rPr lang="de-DE" dirty="0" err="1"/>
                  <a:t>tha</a:t>
                </a:r>
                <a:r>
                  <a:rPr lang="de-DE" dirty="0"/>
                  <a:t>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0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Mixed precision computing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As more examples of the flexibility of the MLMC approach, the levels can correspond to different levels of computing precision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2ℓ+2 bits of precision on level ℓ when using FPGAs (Korn, </a:t>
            </a:r>
            <a:r>
              <a:rPr lang="en-US" sz="2400" dirty="0" err="1"/>
              <a:t>Ritter,Wehn</a:t>
            </a:r>
            <a:r>
              <a:rPr lang="en-US" sz="2400" dirty="0"/>
              <a:t>, 2014)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IEEE half-precision on level 0, IEEE single precision on level1, etc., when computing on CPUs or GPUs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or the different levels can use different random number generators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level 0: 10-bit uniform random numbers, with table lookup to convert to approximate </a:t>
            </a:r>
            <a:r>
              <a:rPr lang="en-US" sz="2400" dirty="0" err="1"/>
              <a:t>Normals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level 1: 32-bit uniform random numbers, and more complex calculation to obtain </a:t>
            </a:r>
            <a:r>
              <a:rPr lang="en-US" sz="2400" dirty="0" err="1"/>
              <a:t>Normals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6838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Other MLMC Applications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Multilevel QMC (G, Waterhouse 2009, Dick, </a:t>
            </a:r>
            <a:r>
              <a:rPr lang="de-DE" b="0" i="0" u="none" strike="noStrike" baseline="0" dirty="0" err="1"/>
              <a:t>Kuo</a:t>
            </a:r>
            <a:r>
              <a:rPr lang="de-DE" b="0" i="0" u="none" strike="noStrike" baseline="0" dirty="0"/>
              <a:t>,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, Schwab, Sloan, 2014-18)</a:t>
            </a:r>
          </a:p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MLMC </a:t>
            </a:r>
            <a:r>
              <a:rPr lang="de-DE" b="0" i="0" u="none" strike="noStrike" baseline="0" dirty="0" err="1"/>
              <a:t>for</a:t>
            </a:r>
            <a:r>
              <a:rPr lang="de-DE" b="0" i="0" u="none" strike="noStrike" baseline="0" dirty="0"/>
              <a:t> MCMC (Schwab &amp; Stuart, 2013;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 &amp; Teckentrup, 2015)</a:t>
            </a:r>
          </a:p>
          <a:p>
            <a:pPr algn="l">
              <a:lnSpc>
                <a:spcPct val="120000"/>
              </a:lnSpc>
            </a:pP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(Anderson &amp; </a:t>
            </a:r>
            <a:r>
              <a:rPr lang="de-DE" dirty="0" err="1"/>
              <a:t>Higham</a:t>
            </a:r>
            <a:r>
              <a:rPr lang="de-DE" dirty="0"/>
              <a:t>, 2012, 2014)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Markov process (Glynn &amp; Rhee)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SDEs (G, Lester &amp; Whittle)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7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presenting the Multi level Monte Carlo methods, we would like to see the emphasis on:</a:t>
            </a:r>
          </a:p>
          <a:p>
            <a:pPr>
              <a:lnSpc>
                <a:spcPct val="120000"/>
              </a:lnSpc>
            </a:pPr>
            <a:r>
              <a:rPr lang="en-US" dirty="0"/>
              <a:t>The simplicity of the idea by Mike Gills.</a:t>
            </a:r>
          </a:p>
          <a:p>
            <a:pPr>
              <a:lnSpc>
                <a:spcPct val="120000"/>
              </a:lnSpc>
            </a:pPr>
            <a:r>
              <a:rPr lang="en-US" dirty="0"/>
              <a:t>Flexibility of the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Variety of applications that people are working 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doing so, we will see this conceptually as well as numerically.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Further extension for MLMC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Multi-index Monte Carlo – Haji-Ali, Nobile, </a:t>
                </a:r>
                <a:r>
                  <a:rPr lang="de-DE" sz="2400" dirty="0" err="1"/>
                  <a:t>Tempone</a:t>
                </a:r>
                <a:r>
                  <a:rPr lang="de-DE" sz="2400" dirty="0"/>
                  <a:t> (2015)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	-&gt; </a:t>
                </a:r>
                <a:r>
                  <a:rPr lang="en-US" sz="2400" dirty="0"/>
                  <a:t>important extension to MLMC approach, combining MLMC with sparse grid methods (combination technique)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Standard </a:t>
                </a:r>
                <a:r>
                  <a:rPr lang="en-US" sz="2400" dirty="0"/>
                  <a:t>“</a:t>
                </a:r>
                <a:r>
                  <a:rPr lang="de-DE" sz="2400" dirty="0"/>
                  <a:t>1D</a:t>
                </a:r>
                <a:r>
                  <a:rPr lang="en-US" sz="2400" dirty="0"/>
                  <a:t>”</a:t>
                </a:r>
                <a:r>
                  <a:rPr lang="de-DE" sz="2400" dirty="0"/>
                  <a:t> MLMC </a:t>
                </a:r>
                <a:r>
                  <a:rPr lang="de-DE" sz="2400" dirty="0" err="1"/>
                  <a:t>truncates</a:t>
                </a:r>
                <a:r>
                  <a:rPr lang="de-DE" sz="2400" dirty="0"/>
                  <a:t> the </a:t>
                </a:r>
                <a:r>
                  <a:rPr lang="de-DE" sz="2400" dirty="0" err="1"/>
                  <a:t>telescopic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sum</a:t>
                </a: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			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[∆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In “2D”, MIMC truncates the telescoping sum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			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  <a:blipFill>
                <a:blip r:embed="rId2"/>
                <a:stretch>
                  <a:fillRect l="-886" t="-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Multilevel idea is very simple; key question is how to apply it in new situations, and how to carry out the numerical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Discontinuous output functions can cause problems, but there is a lot of new techniques to cope up with it.</a:t>
            </a:r>
          </a:p>
          <a:p>
            <a:pPr>
              <a:lnSpc>
                <a:spcPct val="120000"/>
              </a:lnSpc>
            </a:pPr>
            <a:r>
              <a:rPr lang="en-US" dirty="0"/>
              <a:t>Being used for an increasingly wide range of applications; biggest computational savings when coarsest (reasonable) approximation is much cheaper than finest.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Currently, getting at least 100× savings for SPDEs and stochastic chemical reaction simulations</a:t>
            </a: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60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hlinkClick r:id="rId2"/>
              </a:rPr>
              <a:t>https://www.youtube.com/watch?v=zK1ghzLbrgI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3"/>
              </a:rPr>
              <a:t>https://www.youtube.com/watch?v=PzrP6HGUAio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4"/>
              </a:rPr>
              <a:t>https://people.maths.ox.ac.uk/gilesm/files/OPRE_2008.pdf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5"/>
              </a:rPr>
              <a:t>https://en.wikipedia.org/wiki/Multilevel_Monte_Carlo_method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6"/>
              </a:rPr>
              <a:t>https://www.uni-kl.de/AG-Heinrich/papers/mmcm01.pdf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7"/>
              </a:rPr>
              <a:t>https://people.maths.ox.ac.uk/gilesm/files/acta15.pdf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8"/>
              </a:rPr>
              <a:t>https://eta.impa.br/dl/135.pdf</a:t>
            </a:r>
            <a:endParaRPr lang="de-DE" sz="2400" dirty="0"/>
          </a:p>
          <a:p>
            <a:pPr>
              <a:lnSpc>
                <a:spcPct val="120000"/>
              </a:lnSpc>
            </a:pP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Motivation: Stochastic Systems in the Real World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F75A-F0C3-84C4-834C-72C135B9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1097384"/>
            <a:ext cx="3453935" cy="22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923F93-2533-77AD-332A-0550D52E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6114"/>
            <a:ext cx="4718180" cy="44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Epidemics: Section1B: The Epidemic Wave">
            <a:extLst>
              <a:ext uri="{FF2B5EF4-FFF2-40B4-BE49-F238E27FC236}">
                <a16:creationId xmlns:a16="http://schemas.microsoft.com/office/drawing/2014/main" id="{C0D6054F-AAC5-C41C-8093-072F090E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0" y="3692260"/>
            <a:ext cx="3767002" cy="22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87955-ABA1-79A9-898D-94F7296BF401}"/>
              </a:ext>
            </a:extLst>
          </p:cNvPr>
          <p:cNvSpPr txBox="1"/>
          <p:nvPr/>
        </p:nvSpPr>
        <p:spPr>
          <a:xfrm>
            <a:off x="2393000" y="320352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BBB8-781F-5560-0A81-5CAF673649BA}"/>
              </a:ext>
            </a:extLst>
          </p:cNvPr>
          <p:cNvSpPr txBox="1"/>
          <p:nvPr/>
        </p:nvSpPr>
        <p:spPr>
          <a:xfrm>
            <a:off x="7396065" y="5845216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A20E-1283-29C6-A679-3FCB91484119}"/>
              </a:ext>
            </a:extLst>
          </p:cNvPr>
          <p:cNvSpPr txBox="1"/>
          <p:nvPr/>
        </p:nvSpPr>
        <p:spPr>
          <a:xfrm>
            <a:off x="2393000" y="586387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Epidemics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take an example of SDE(Stochastic Differential Equation) in finance, which in simpler case has this form: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     is the increment of Brownian motion, with variance      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usually approximated by Euler-Maruyama method: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with uniform timestep </a:t>
            </a:r>
            <a:r>
              <a:rPr lang="en-US" i="1" dirty="0"/>
              <a:t>h</a:t>
            </a:r>
            <a:r>
              <a:rPr lang="en-US" dirty="0"/>
              <a:t>, and increment factor          with variance </a:t>
            </a:r>
            <a:r>
              <a:rPr lang="en-US" i="1" dirty="0"/>
              <a:t>h.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of interest is a function of final value: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is a scalar output.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22D16-9A37-7075-531C-6F1F2527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2" y="1838924"/>
            <a:ext cx="4692015" cy="717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57F23-97E6-8746-6A6B-76121F7D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1" y="2444489"/>
            <a:ext cx="666241" cy="53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E049-3094-EEF5-3A9F-5BF6A30D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15" y="2533723"/>
            <a:ext cx="455835" cy="409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19FF44-13CB-8EB7-1B23-690A11FE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47" y="3584133"/>
            <a:ext cx="5951319" cy="634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D60AF1-C7DD-869D-8FC6-B5A5470E9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529" y="4200333"/>
            <a:ext cx="746557" cy="503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1565FD-9912-AF2A-9763-06B192A2F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621" y="5341496"/>
            <a:ext cx="1608756" cy="634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8539F-0BF9-F70E-5468-493522974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800067"/>
            <a:ext cx="428329" cy="5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A3F30-8641-B0BA-D70C-AE38B463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12" y="917038"/>
            <a:ext cx="8846976" cy="5439312"/>
          </a:xfrm>
        </p:spPr>
      </p:pic>
    </p:spTree>
    <p:extLst>
      <p:ext uri="{BB962C8B-B14F-4D97-AF65-F5344CB8AC3E}">
        <p14:creationId xmlns:p14="http://schemas.microsoft.com/office/powerpoint/2010/main" val="14340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Exact Stochastic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can simulate exact sample paths from these systems.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Often, we are interested in estimating some averaged behavior,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 behaved function, and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state probability density.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usually do not have access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 we use repeated simulations.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  <a:blipFill>
                <a:blip r:embed="rId2"/>
                <a:stretch>
                  <a:fillRect l="-1190" t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/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)]=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6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Monte Carlo Methods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C8304369-F4CA-5CB6-8727-99129BAC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0347"/>
            <a:ext cx="6499453" cy="48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Then we estimate expectation using realizations,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Note, that Central limit Theorem proves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dirty="0"/>
                  <a:t>the error becomes Normally Distributed.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Also,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  <a:blipFill>
                <a:blip r:embed="rId3"/>
                <a:stretch>
                  <a:fillRect l="-1800" t="-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small enough ? Think in terms of Mean Squared Error.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Mean Squared Error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Greater MSE accuracy requires larger N and small bias.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Informally, we have bias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variance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we need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samples/simulations in order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MSE  accuracy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RMSE (Root Mean Squared Error)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-&gt; According to Central Limit theorem.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  <a:blipFill>
                <a:blip r:embed="rId2"/>
                <a:stretch>
                  <a:fillRect l="-907" t="-850" r="-10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1EF13A2-83E8-3563-F966-D1EECEB2C6BA}"/>
              </a:ext>
            </a:extLst>
          </p:cNvPr>
          <p:cNvSpPr/>
          <p:nvPr/>
        </p:nvSpPr>
        <p:spPr>
          <a:xfrm rot="16200000">
            <a:off x="6226631" y="2397972"/>
            <a:ext cx="242596" cy="6624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37D3FC-170E-1AF8-B3EE-98F91C167A30}"/>
              </a:ext>
            </a:extLst>
          </p:cNvPr>
          <p:cNvSpPr/>
          <p:nvPr/>
        </p:nvSpPr>
        <p:spPr>
          <a:xfrm rot="16200000">
            <a:off x="7883591" y="1916666"/>
            <a:ext cx="242598" cy="16250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ECCC8-D571-CA17-BDEA-0788BE513629}"/>
              </a:ext>
            </a:extLst>
          </p:cNvPr>
          <p:cNvSpPr txBox="1"/>
          <p:nvPr/>
        </p:nvSpPr>
        <p:spPr>
          <a:xfrm>
            <a:off x="6016692" y="2849633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		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does it mean for the GBM ? Remember the MSE: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this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then we need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 	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 and 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the total computational cost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To improve the cost, we need to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N – variance reduction or Quasi Monte Carlo Methods.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the cost of each path/simulation (on average) – MLMC.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1485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CMS</vt:lpstr>
      <vt:lpstr>Office Theme</vt:lpstr>
      <vt:lpstr>Multilevel Monte Carlo methods</vt:lpstr>
      <vt:lpstr>Objectives</vt:lpstr>
      <vt:lpstr>Motivation: Stochastic Systems in the Real World</vt:lpstr>
      <vt:lpstr>Example: SDE Path Simulation</vt:lpstr>
      <vt:lpstr>Example: SDE Path Simulation</vt:lpstr>
      <vt:lpstr>Exact Stochastic Simulation</vt:lpstr>
      <vt:lpstr>Monte Carlo Methods</vt:lpstr>
      <vt:lpstr>Computational Challenge</vt:lpstr>
      <vt:lpstr>Computational Challenge</vt:lpstr>
      <vt:lpstr>Two-level Monte Carlo</vt:lpstr>
      <vt:lpstr>Multi-level Monte Carlo</vt:lpstr>
      <vt:lpstr>Key Idea: Multilevel Telescoping Sum</vt:lpstr>
      <vt:lpstr>Key Idea: Multilevel Telescoping Sum</vt:lpstr>
      <vt:lpstr>Key Idea: Multilevel Telescoping Sum</vt:lpstr>
      <vt:lpstr>Key Idea: Multilevel Telescoping Sum</vt:lpstr>
      <vt:lpstr>Variance Reduction and Optimal Sample Sizes</vt:lpstr>
      <vt:lpstr>Variance Reduction and Optimal Sample Sizes</vt:lpstr>
      <vt:lpstr>Mixed precision computing</vt:lpstr>
      <vt:lpstr>Other MLMC Applications</vt:lpstr>
      <vt:lpstr>Further extension for MLMC Simulation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Monte Carlo </dc:title>
  <dc:creator>Ujeniya, Aditya</dc:creator>
  <cp:lastModifiedBy>Ujeniya, Aditya</cp:lastModifiedBy>
  <cp:revision>270</cp:revision>
  <dcterms:created xsi:type="dcterms:W3CDTF">2022-10-31T20:07:05Z</dcterms:created>
  <dcterms:modified xsi:type="dcterms:W3CDTF">2022-11-07T19:54:17Z</dcterms:modified>
</cp:coreProperties>
</file>