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53"/>
  </p:notesMasterIdLst>
  <p:sldIdLst>
    <p:sldId id="256" r:id="rId2"/>
    <p:sldId id="276" r:id="rId3"/>
    <p:sldId id="257" r:id="rId4"/>
    <p:sldId id="259" r:id="rId5"/>
    <p:sldId id="261" r:id="rId6"/>
    <p:sldId id="260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70" r:id="rId32"/>
    <p:sldId id="271" r:id="rId33"/>
    <p:sldId id="272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273" r:id="rId48"/>
    <p:sldId id="278" r:id="rId49"/>
    <p:sldId id="277" r:id="rId50"/>
    <p:sldId id="274" r:id="rId51"/>
    <p:sldId id="275" r:id="rId5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0E55A-97EB-4F80-A849-C41770BD2C14}" type="datetimeFigureOut">
              <a:rPr lang="de-DE" smtClean="0"/>
              <a:t>13.11.2022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6F125-2ACC-4C68-904A-C8C8A16121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07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7653-A8BD-FD2F-2D3E-23EB9F673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F3E29-7B60-6A85-7B15-37A9C1F0B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67BE0-2411-68A8-3A97-95C17A84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160E-E8F3-4A7B-B560-3F7DDCB8DCCB}" type="datetime1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F9FDC-6F8F-88A7-481D-1F5E73E0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8F3C-C3BD-DB9A-7261-3DC9DFC0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35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B7A-C08D-CC9A-4973-32DE833C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B2CB4-ECCA-ED9D-D2F4-AAFAC083E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7C5F-6408-668F-BD28-5748EA66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E53A-91CE-4980-AA36-90EC57DDF9C5}" type="datetime1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B602-B6D6-A0D2-0172-1E3FB67B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74AF5-072D-F09C-6886-1A115A96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19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A6F65-E075-47ED-78E3-FD085830D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8738E-C4A9-7AC2-1EC8-B88393D22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8134-C8E1-A89F-CE96-F32B5D24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FA08-DAA5-4F18-B5D1-AB31B1B0E859}" type="datetime1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A996-30D2-6661-1551-F37E7C4B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0422-A7E4-E767-665B-6AD5FBC8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49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B763-4715-EF98-30A9-AFF800D8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3FF1-9700-6CBF-029C-89ECFF6F0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EDBC6-AAC1-0B39-2AE4-1F029E9B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301FD-471F-47BA-8255-218BED4D95B7}" type="datetime1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C00F-3293-7A27-F2EB-D436294C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B5FDA-3A20-E41A-A790-F92934F4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30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3293-5671-D096-07E3-D3182B39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0478-FAB0-85F4-8361-3B15FD16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F99C-C2E4-3AA8-46D5-9706575A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B4E1-5916-4497-8B8B-D395964DE0B1}" type="datetime1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2C31-A649-9106-8D18-25F8D96E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1A3F1-C402-0809-3A78-B5336415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16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739D-5992-AB62-D77C-21A710F9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766A-F0A0-CFA8-3B6A-CADA183AE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DB81F-2636-38BF-0208-36B95B702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317AE-9DAE-C4C8-0D45-5997D672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EDDB-7321-4FC9-8F82-4E0F031BCDC8}" type="datetime1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533A-1AEC-1FEB-B4E7-67B44D46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73766-2E3F-E357-2E49-D1CD22E9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15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6C11-9EAE-AD89-74C7-F85385F8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CBE35-739F-FFA9-F9F6-BAFEFDEC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3626A-B872-2203-2BDF-16118EF3B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85070-6752-D4A9-CDF3-76EC60767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270D2-B477-EB37-D86E-38E63EBD4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A6437-2E2D-A181-3B65-BCC84164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441-D25A-4199-BAEE-7813CFDA2B80}" type="datetime1">
              <a:rPr lang="de-DE" smtClean="0"/>
              <a:t>13.11.2022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7A9B0-86B7-9E82-26A7-0D898546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1ACDD-E205-63F9-0D4B-A160CAC7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0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1CFE-9D0E-7CB2-4AA9-E430901A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40382-6854-5C85-5053-8177C66C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2EA3-B2BF-44E2-98FF-4120D71A9154}" type="datetime1">
              <a:rPr lang="de-DE" smtClean="0"/>
              <a:t>13.11.2022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8F458-438B-A210-8ACB-6412F1D3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F4546-7FEC-14DE-980F-2E3592A1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13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2F6FC-C219-1BE2-0DF0-CB3C9B9B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797-1792-4813-81C9-F4233BFC3146}" type="datetime1">
              <a:rPr lang="de-DE" smtClean="0"/>
              <a:t>13.11.2022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E491A-48D0-EDE5-3AAF-FF6EC147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9F65E-4C1B-1378-CF86-0B765CAD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81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39A6-5270-226B-4997-261E110A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9827-E5B8-6A9B-B4F8-5EA44C933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4DD54-024D-48CF-02A0-4B33611F9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AF9A0-C0E0-99F0-1692-CE577F30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5487-6AAE-4510-BFE1-E06DD81B194F}" type="datetime1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97CA7-84F4-69CF-EFFA-47846EC0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E3FC1-B59E-FD06-96BE-185BB5C1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47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E41E-162D-5212-C345-9A67A03C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EEB17-F3DD-23C1-4F89-E2B139462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CBC97-0105-3650-07D4-9DFF4BBF0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6A826-C067-D934-05DF-D24B09E7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6145-38F1-44E8-8BB0-2692C88871BC}" type="datetime1">
              <a:rPr lang="de-DE" smtClean="0"/>
              <a:t>13.11.2022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3548C-8D39-9D71-0A44-54F5DEF8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Multilevel Monte Carlo Methods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8C985-3230-85ED-A5F2-1D3E5300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78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0B323-D888-7F1B-A350-99F0D969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E8223-A108-F86B-7F5C-AD96D867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2956-E9D5-DC09-A042-181EA86B8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5391-0F19-4A9B-852A-374D38A6EE36}" type="datetime1">
              <a:rPr lang="de-DE" smtClean="0"/>
              <a:t>13.11.2022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93A6-1C12-A8A8-8DF1-566ABC5F4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Multilevel Monte Carlo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15B10-2A7C-4E03-3758-C2ABD7FA5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478D-9561-4C4E-917C-DA2D35FD19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eta.impa.br/dl/135.pdf" TargetMode="External"/><Relationship Id="rId3" Type="http://schemas.openxmlformats.org/officeDocument/2006/relationships/hyperlink" Target="https://www.youtube.com/watch?v=PzrP6HGUAio" TargetMode="External"/><Relationship Id="rId7" Type="http://schemas.openxmlformats.org/officeDocument/2006/relationships/hyperlink" Target="https://people.maths.ox.ac.uk/gilesm/files/acta15.pdf" TargetMode="External"/><Relationship Id="rId2" Type="http://schemas.openxmlformats.org/officeDocument/2006/relationships/hyperlink" Target="https://www.youtube.com/watch?v=zK1ghzLbrg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-kl.de/AG-Heinrich/papers/mmcm01.pdf" TargetMode="External"/><Relationship Id="rId5" Type="http://schemas.openxmlformats.org/officeDocument/2006/relationships/hyperlink" Target="https://en.wikipedia.org/wiki/Multilevel_Monte_Carlo_method" TargetMode="External"/><Relationship Id="rId4" Type="http://schemas.openxmlformats.org/officeDocument/2006/relationships/hyperlink" Target="https://people.maths.ox.ac.uk/gilesm/files/OPRE_2008.pdf" TargetMode="External"/><Relationship Id="rId9" Type="http://schemas.openxmlformats.org/officeDocument/2006/relationships/hyperlink" Target="https://blogs.nvidia.com/blog/2019/11/15/whats-the-difference-between-single-double-multi-and-mixed-precision-computi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BF60-93F5-25F2-A79C-7E750605E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3752"/>
            <a:ext cx="9144000" cy="94850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Multilevel Monte Carlo methods</a:t>
            </a:r>
            <a:endParaRPr lang="de-D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A38B4-3737-8B08-0AE4-B40651D1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038" y="3016297"/>
            <a:ext cx="7543800" cy="33544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/>
              <a:t>Aditya Ujeniya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03BA3-613B-FC41-F7AE-BB82FFB41D63}"/>
              </a:ext>
            </a:extLst>
          </p:cNvPr>
          <p:cNvSpPr txBox="1">
            <a:spLocks/>
          </p:cNvSpPr>
          <p:nvPr/>
        </p:nvSpPr>
        <p:spPr>
          <a:xfrm>
            <a:off x="2346960" y="2403796"/>
            <a:ext cx="7543800" cy="50763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A topic for Efficient Computational Algorithms</a:t>
            </a:r>
            <a:endParaRPr lang="de-DE" sz="3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2F9AAD-EB2B-72A6-5D50-DCBDEB4826D1}"/>
              </a:ext>
            </a:extLst>
          </p:cNvPr>
          <p:cNvSpPr txBox="1">
            <a:spLocks/>
          </p:cNvSpPr>
          <p:nvPr/>
        </p:nvSpPr>
        <p:spPr>
          <a:xfrm>
            <a:off x="2346960" y="3382525"/>
            <a:ext cx="7543800" cy="33544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50" dirty="0">
                <a:latin typeface="CMS"/>
              </a:rPr>
              <a:t>14</a:t>
            </a:r>
            <a:r>
              <a:rPr lang="en-US" sz="1650" baseline="30000" dirty="0">
                <a:latin typeface="CMS"/>
              </a:rPr>
              <a:t>th</a:t>
            </a:r>
            <a:r>
              <a:rPr lang="en-US" sz="1650" dirty="0">
                <a:latin typeface="CMS"/>
              </a:rPr>
              <a:t> </a:t>
            </a:r>
            <a:r>
              <a:rPr lang="en-US" sz="1650" dirty="0">
                <a:latin typeface="CMS"/>
                <a:ea typeface="Microsoft Himalaya" panose="01010100010101010101" pitchFamily="2" charset="0"/>
                <a:cs typeface="Microsoft Himalaya" panose="01010100010101010101" pitchFamily="2" charset="0"/>
              </a:rPr>
              <a:t>November</a:t>
            </a:r>
            <a:r>
              <a:rPr lang="en-US" sz="1650" dirty="0">
                <a:latin typeface="CMS"/>
              </a:rPr>
              <a:t> 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154AEE-FCFC-92CD-557B-F43F0FD38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75" y="4721745"/>
            <a:ext cx="2833850" cy="122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72595F8-5476-7CF3-15E4-40444B00C678}"/>
              </a:ext>
            </a:extLst>
          </p:cNvPr>
          <p:cNvSpPr txBox="1">
            <a:spLocks/>
          </p:cNvSpPr>
          <p:nvPr/>
        </p:nvSpPr>
        <p:spPr>
          <a:xfrm>
            <a:off x="2344882" y="3682973"/>
            <a:ext cx="7543800" cy="44310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dirty="0"/>
              <a:t>With acknowledgements to Dr. Baroli and Dr. </a:t>
            </a:r>
            <a:r>
              <a:rPr lang="en-US" sz="2100" dirty="0" err="1"/>
              <a:t>Multerer</a:t>
            </a:r>
            <a:endParaRPr lang="de-DE" sz="21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CB6E98-52A0-345B-16FE-BAC73EA291A0}"/>
              </a:ext>
            </a:extLst>
          </p:cNvPr>
          <p:cNvCxnSpPr/>
          <p:nvPr/>
        </p:nvCxnSpPr>
        <p:spPr>
          <a:xfrm>
            <a:off x="105747" y="4381371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5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Two-level Monte Carlo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10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1003693"/>
                <a:ext cx="10756642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If we want to 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but it is much cheaper to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then since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we can use the estimator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2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>
                  <a:lnSpc>
                    <a:spcPct val="120000"/>
                  </a:lnSpc>
                </a:pPr>
                <a:r>
                  <a:rPr lang="de-DE" dirty="0"/>
                  <a:t>Benefit: </a:t>
                </a:r>
                <a:r>
                  <a:rPr lang="de-DE" dirty="0" err="1"/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small</a:t>
                </a:r>
                <a:r>
                  <a:rPr lang="de-DE" dirty="0"/>
                  <a:t>, </a:t>
                </a:r>
                <a:r>
                  <a:rPr lang="de-DE" dirty="0" err="1"/>
                  <a:t>its</a:t>
                </a:r>
                <a:r>
                  <a:rPr lang="de-DE" dirty="0"/>
                  <a:t> </a:t>
                </a:r>
                <a:r>
                  <a:rPr lang="de-DE" dirty="0" err="1"/>
                  <a:t>variance</a:t>
                </a:r>
                <a:r>
                  <a:rPr lang="de-DE" dirty="0"/>
                  <a:t> will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small</a:t>
                </a:r>
                <a:r>
                  <a:rPr lang="de-DE" dirty="0"/>
                  <a:t>, so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won‘t</a:t>
                </a:r>
                <a:r>
                  <a:rPr lang="de-DE" dirty="0"/>
                  <a:t> </a:t>
                </a:r>
                <a:r>
                  <a:rPr lang="de-DE" dirty="0" err="1"/>
                  <a:t>need</a:t>
                </a:r>
                <a:r>
                  <a:rPr lang="de-DE" dirty="0"/>
                  <a:t> </a:t>
                </a:r>
                <a:r>
                  <a:rPr lang="de-DE" dirty="0" err="1"/>
                  <a:t>many</a:t>
                </a:r>
                <a:r>
                  <a:rPr lang="de-DE" dirty="0"/>
                  <a:t> </a:t>
                </a:r>
                <a:r>
                  <a:rPr lang="de-DE" dirty="0" err="1"/>
                  <a:t>samples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accurately</a:t>
                </a:r>
                <a:r>
                  <a:rPr lang="de-DE" dirty="0"/>
                  <a:t> </a:t>
                </a:r>
                <a:r>
                  <a:rPr lang="de-DE" dirty="0" err="1"/>
                  <a:t>estimate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, so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would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reduced</a:t>
                </a:r>
                <a:r>
                  <a:rPr lang="de-DE" dirty="0"/>
                  <a:t> </a:t>
                </a:r>
                <a:r>
                  <a:rPr lang="de-DE" dirty="0" err="1"/>
                  <a:t>greatly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1003693"/>
                <a:ext cx="10756642" cy="5733010"/>
              </a:xfrm>
              <a:blipFill>
                <a:blip r:embed="rId2"/>
                <a:stretch>
                  <a:fillRect l="-1020" t="-213" r="-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67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Multi-level Monte Carlo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11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1003693"/>
                <a:ext cx="10756642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Natural generalization: gives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2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we can use the estimator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200" b="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dirty="0"/>
                  <a:t> 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independent</a:t>
                </a:r>
                <a:r>
                  <a:rPr lang="de-DE" dirty="0"/>
                  <a:t> </a:t>
                </a:r>
                <a:r>
                  <a:rPr lang="de-DE" dirty="0" err="1"/>
                  <a:t>estimation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</a:t>
                </a:r>
                <a:r>
                  <a:rPr lang="de-DE" dirty="0" err="1"/>
                  <a:t>correction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1003693"/>
                <a:ext cx="10756642" cy="5733010"/>
              </a:xfrm>
              <a:blipFill>
                <a:blip r:embed="rId2"/>
                <a:stretch>
                  <a:fillRect l="-1020" t="-2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5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Key Idea: Multilevel Telescoping Sum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12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denote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an </a:t>
                </a:r>
                <a:r>
                  <a:rPr lang="de-DE" dirty="0" err="1"/>
                  <a:t>approximation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de-DE" dirty="0"/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[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]≈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dirty="0"/>
                  <a:t>	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400" dirty="0"/>
                  <a:t>]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200" dirty="0"/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  <a:blipFill>
                <a:blip r:embed="rId2"/>
                <a:stretch>
                  <a:fillRect l="-997" t="-638" b="-20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54EEBBD-9648-25D0-5D7C-F5FB1C2ABABF}"/>
              </a:ext>
            </a:extLst>
          </p:cNvPr>
          <p:cNvSpPr/>
          <p:nvPr/>
        </p:nvSpPr>
        <p:spPr>
          <a:xfrm rot="16200000">
            <a:off x="2193726" y="1808959"/>
            <a:ext cx="160444" cy="75189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702A387-C8C8-E322-06C7-D32EAD6DC444}"/>
              </a:ext>
            </a:extLst>
          </p:cNvPr>
          <p:cNvSpPr/>
          <p:nvPr/>
        </p:nvSpPr>
        <p:spPr>
          <a:xfrm rot="16200000">
            <a:off x="2312148" y="2816517"/>
            <a:ext cx="153759" cy="105047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1AEE183-AA94-FCFA-625D-6A98F197A8BA}"/>
              </a:ext>
            </a:extLst>
          </p:cNvPr>
          <p:cNvSpPr/>
          <p:nvPr/>
        </p:nvSpPr>
        <p:spPr>
          <a:xfrm rot="16200000">
            <a:off x="2295232" y="3861980"/>
            <a:ext cx="173598" cy="103958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FBFF278-6F49-93C8-AA91-ACBEFEAC1B59}"/>
              </a:ext>
            </a:extLst>
          </p:cNvPr>
          <p:cNvSpPr/>
          <p:nvPr/>
        </p:nvSpPr>
        <p:spPr>
          <a:xfrm rot="16200000">
            <a:off x="2169269" y="5580708"/>
            <a:ext cx="173596" cy="78765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AC2D640-F8AB-8EB7-B074-3FF0BA902DC1}"/>
              </a:ext>
            </a:extLst>
          </p:cNvPr>
          <p:cNvSpPr/>
          <p:nvPr/>
        </p:nvSpPr>
        <p:spPr>
          <a:xfrm rot="16200000">
            <a:off x="3950640" y="2624675"/>
            <a:ext cx="196530" cy="147851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615393E-00A7-6F96-E5FE-00C24788459A}"/>
              </a:ext>
            </a:extLst>
          </p:cNvPr>
          <p:cNvSpPr/>
          <p:nvPr/>
        </p:nvSpPr>
        <p:spPr>
          <a:xfrm rot="16200000">
            <a:off x="3964247" y="4871487"/>
            <a:ext cx="173596" cy="227355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30BE832-D659-5F31-81BD-44C7CE1EF0BA}"/>
              </a:ext>
            </a:extLst>
          </p:cNvPr>
          <p:cNvSpPr/>
          <p:nvPr/>
        </p:nvSpPr>
        <p:spPr>
          <a:xfrm rot="16200000">
            <a:off x="5142430" y="2417091"/>
            <a:ext cx="220241" cy="397600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6BE286-1D6A-F13F-1FB8-9077765F89AF}"/>
              </a:ext>
            </a:extLst>
          </p:cNvPr>
          <p:cNvSpPr txBox="1"/>
          <p:nvPr/>
        </p:nvSpPr>
        <p:spPr>
          <a:xfrm>
            <a:off x="1371602" y="2285996"/>
            <a:ext cx="17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 bias approximation</a:t>
            </a:r>
            <a:endParaRPr lang="de-DE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E5410-6B54-48CB-F35F-F467C636B428}"/>
              </a:ext>
            </a:extLst>
          </p:cNvPr>
          <p:cNvSpPr txBox="1"/>
          <p:nvPr/>
        </p:nvSpPr>
        <p:spPr>
          <a:xfrm>
            <a:off x="1507284" y="3381318"/>
            <a:ext cx="17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Slightly biased approximation</a:t>
            </a:r>
            <a:endParaRPr lang="de-D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E7AB41-42C6-AAB0-B84A-D1C07B66A2BD}"/>
              </a:ext>
            </a:extLst>
          </p:cNvPr>
          <p:cNvSpPr txBox="1"/>
          <p:nvPr/>
        </p:nvSpPr>
        <p:spPr>
          <a:xfrm>
            <a:off x="3258333" y="3374064"/>
            <a:ext cx="176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Bias correction</a:t>
            </a:r>
            <a:endParaRPr lang="de-DE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35DFB3-5334-F6D1-C662-2F2525172E2A}"/>
              </a:ext>
            </a:extLst>
          </p:cNvPr>
          <p:cNvSpPr txBox="1"/>
          <p:nvPr/>
        </p:nvSpPr>
        <p:spPr>
          <a:xfrm>
            <a:off x="1546165" y="4429208"/>
            <a:ext cx="17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Slightly more biased approximation</a:t>
            </a:r>
            <a:endParaRPr lang="de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9A4960-4499-8105-4F66-E9DA67BF8DD0}"/>
              </a:ext>
            </a:extLst>
          </p:cNvPr>
          <p:cNvSpPr txBox="1"/>
          <p:nvPr/>
        </p:nvSpPr>
        <p:spPr>
          <a:xfrm>
            <a:off x="4393360" y="4466043"/>
            <a:ext cx="176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Two bias correction</a:t>
            </a:r>
            <a:endParaRPr lang="de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F926B9-3C1F-27AD-AEDA-129CB4AD2EA9}"/>
              </a:ext>
            </a:extLst>
          </p:cNvPr>
          <p:cNvSpPr txBox="1"/>
          <p:nvPr/>
        </p:nvSpPr>
        <p:spPr>
          <a:xfrm>
            <a:off x="605326" y="6012227"/>
            <a:ext cx="3553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Very biased approximation</a:t>
            </a:r>
            <a:endParaRPr lang="de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52A031-2917-69DE-A1D9-1331FC028965}"/>
              </a:ext>
            </a:extLst>
          </p:cNvPr>
          <p:cNvSpPr txBox="1"/>
          <p:nvPr/>
        </p:nvSpPr>
        <p:spPr>
          <a:xfrm>
            <a:off x="2363372" y="5996717"/>
            <a:ext cx="3553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 bias correction</a:t>
            </a:r>
            <a:endParaRPr lang="de-DE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68EB5E-604B-BC16-9FFA-8362DC12E2AF}"/>
              </a:ext>
            </a:extLst>
          </p:cNvPr>
          <p:cNvSpPr txBox="1"/>
          <p:nvPr/>
        </p:nvSpPr>
        <p:spPr>
          <a:xfrm>
            <a:off x="1579982" y="4564227"/>
            <a:ext cx="141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86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Key Idea: Multilevel Telescoping Sum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13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sz="2400" dirty="0"/>
                  <a:t>, </a:t>
                </a:r>
                <a:r>
                  <a:rPr lang="de-DE" sz="2400" dirty="0" err="1"/>
                  <a:t>denote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as</a:t>
                </a:r>
                <a:r>
                  <a:rPr lang="de-DE" sz="2400" dirty="0"/>
                  <a:t> an </a:t>
                </a:r>
                <a:r>
                  <a:rPr lang="de-DE" sz="2400" dirty="0" err="1"/>
                  <a:t>approximation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sz="2400" dirty="0" err="1"/>
                  <a:t>using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de-DE" sz="24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  <a:blipFill>
                <a:blip r:embed="rId2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FE7946B-776F-206D-5570-C1F1A00BF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850" y="1556011"/>
            <a:ext cx="5786300" cy="48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Key Idea: Multilevel Telescoping Sum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14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5434F5D-21EA-38A9-D8F3-E0D71817B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934099"/>
            <a:ext cx="7576458" cy="542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15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36795-5A87-8A00-C4F5-2E7667820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90" y="1430295"/>
            <a:ext cx="9732820" cy="44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3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16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791403-7D59-F250-2EB0-831607D0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07" y="1518851"/>
            <a:ext cx="9596386" cy="44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1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17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445B3-A5D6-7016-8ABF-3319B542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90" y="1472530"/>
            <a:ext cx="9633219" cy="438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6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18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720FC-57D1-8FB1-6235-68CF8F5C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89" y="1418258"/>
            <a:ext cx="9871131" cy="43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50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19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9D40F-2804-15B0-D8A4-46E0CFFC4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" y="1502231"/>
            <a:ext cx="12038427" cy="38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Objectives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938378"/>
            <a:ext cx="11131421" cy="573301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In presenting the Multi level Monte Carlo methods, we would like to see the emphasis on:</a:t>
            </a:r>
          </a:p>
          <a:p>
            <a:pPr>
              <a:lnSpc>
                <a:spcPct val="120000"/>
              </a:lnSpc>
            </a:pPr>
            <a:r>
              <a:rPr lang="en-US" dirty="0"/>
              <a:t>The simplicity of the idea by Stefan Heinrich, further extended by Mike Giles.</a:t>
            </a:r>
          </a:p>
          <a:p>
            <a:pPr>
              <a:lnSpc>
                <a:spcPct val="120000"/>
              </a:lnSpc>
            </a:pPr>
            <a:r>
              <a:rPr lang="en-US" dirty="0"/>
              <a:t>Flexibility of the approach</a:t>
            </a:r>
          </a:p>
          <a:p>
            <a:pPr>
              <a:lnSpc>
                <a:spcPct val="120000"/>
              </a:lnSpc>
            </a:pPr>
            <a:r>
              <a:rPr lang="en-US" dirty="0"/>
              <a:t>Variety of applications that people are working 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In doing so, we will see this conceptually as well as numerically.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44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20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D1A8A0-F529-5A87-7BCB-C6EB7755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3" y="1512571"/>
            <a:ext cx="11974370" cy="38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46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21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3B9AD-D49B-2417-BF0C-7F6F1152E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332"/>
            <a:ext cx="12192000" cy="37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9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22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006211-6272-2765-1BC8-4D67C4B54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631532"/>
            <a:ext cx="12193508" cy="369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41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23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42E3E-3BE4-76F0-8086-AA17D2F5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03894"/>
            <a:ext cx="12188789" cy="36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6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24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69D26-5291-BA53-7EAB-44C7F685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406"/>
            <a:ext cx="12192000" cy="38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7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25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7FDFA-3570-936A-B417-95EE0F6D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230"/>
            <a:ext cx="12214334" cy="36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42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26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AA6A8-BEBB-573D-AF0F-E00F33125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456325"/>
            <a:ext cx="12226988" cy="39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99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27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D175A-11D6-B16B-46DD-F1E65B9C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507876"/>
            <a:ext cx="12214552" cy="38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24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28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DD7E7-7E7F-12DC-0557-B308EDA8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586938"/>
            <a:ext cx="12169535" cy="36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01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29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675EB-76E8-4469-DBCC-AE3D394A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537701"/>
            <a:ext cx="12221194" cy="37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4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Motivation: Stochastic Systems in the Real World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69F75A-F0C3-84C4-834C-72C135B9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71" y="1097384"/>
            <a:ext cx="3453935" cy="220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923F93-2533-77AD-332A-0550D52E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6114"/>
            <a:ext cx="4718180" cy="449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rstanding Epidemics: Section1B: The Epidemic Wave">
            <a:extLst>
              <a:ext uri="{FF2B5EF4-FFF2-40B4-BE49-F238E27FC236}">
                <a16:creationId xmlns:a16="http://schemas.microsoft.com/office/drawing/2014/main" id="{C0D6054F-AAC5-C41C-8093-072F090E3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90" y="3692260"/>
            <a:ext cx="3767002" cy="22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87955-ABA1-79A9-898D-94F7296BF401}"/>
              </a:ext>
            </a:extLst>
          </p:cNvPr>
          <p:cNvSpPr txBox="1"/>
          <p:nvPr/>
        </p:nvSpPr>
        <p:spPr>
          <a:xfrm>
            <a:off x="2393000" y="3203522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Finance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BBB8-781F-5560-0A81-5CAF673649BA}"/>
              </a:ext>
            </a:extLst>
          </p:cNvPr>
          <p:cNvSpPr txBox="1"/>
          <p:nvPr/>
        </p:nvSpPr>
        <p:spPr>
          <a:xfrm>
            <a:off x="7396065" y="5845216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 Expression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1A20E-1283-29C6-A679-3FCB91484119}"/>
              </a:ext>
            </a:extLst>
          </p:cNvPr>
          <p:cNvSpPr txBox="1"/>
          <p:nvPr/>
        </p:nvSpPr>
        <p:spPr>
          <a:xfrm>
            <a:off x="2393000" y="5863878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Epidemics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13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Hierarchical Basis for Approximations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30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3BBB27-D5D1-5CBB-A350-0A811C66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919"/>
            <a:ext cx="12175946" cy="376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17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Sampling by given interval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31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B10294-CB2F-F0C9-5AFA-97BDCF448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66884"/>
            <a:ext cx="70104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5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Variance Reduction and Optimal Sample Sizes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32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de-DE" sz="2400" dirty="0"/>
                  <a:t>This </a:t>
                </a:r>
                <a:r>
                  <a:rPr lang="de-DE" sz="2400" dirty="0" err="1"/>
                  <a:t>scheme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induces</a:t>
                </a:r>
                <a:r>
                  <a:rPr lang="de-DE" sz="2400" dirty="0"/>
                  <a:t> a positive </a:t>
                </a:r>
                <a:r>
                  <a:rPr lang="de-DE" sz="2400" dirty="0" err="1"/>
                  <a:t>correlation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between</a:t>
                </a:r>
                <a:r>
                  <a:rPr lang="de-DE" sz="24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Sup>
                      <m:sSub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de-DE" sz="2400" dirty="0"/>
                  <a:t>) </a:t>
                </a:r>
                <a:r>
                  <a:rPr lang="de-DE" sz="2400" dirty="0" err="1"/>
                  <a:t>path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pairs</a:t>
                </a:r>
                <a:r>
                  <a:rPr lang="de-DE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2400" dirty="0"/>
                  <a:t>Recall: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correlated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r.v</a:t>
                </a:r>
                <a:r>
                  <a:rPr lang="de-DE" sz="2400" dirty="0"/>
                  <a:t>. V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lang="de-DE" sz="2400" dirty="0"/>
              </a:p>
              <a:p>
                <a:pPr>
                  <a:lnSpc>
                    <a:spcPct val="120000"/>
                  </a:lnSpc>
                </a:pPr>
                <a:r>
                  <a:rPr lang="de-DE" sz="2400" dirty="0" err="1"/>
                  <a:t>That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get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variance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reduction</a:t>
                </a:r>
                <a:r>
                  <a:rPr lang="de-DE" sz="2400" dirty="0"/>
                  <a:t> in the </a:t>
                </a:r>
                <a:r>
                  <a:rPr lang="de-DE" sz="2400" dirty="0" err="1"/>
                  <a:t>correction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estimator</a:t>
                </a:r>
                <a:r>
                  <a:rPr lang="de-DE" sz="24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400" dirty="0"/>
              </a:p>
              <a:p>
                <a:pPr>
                  <a:lnSpc>
                    <a:spcPct val="120000"/>
                  </a:lnSpc>
                </a:pPr>
                <a:r>
                  <a:rPr lang="de-DE" sz="2400" dirty="0" err="1"/>
                  <a:t>If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define</a:t>
                </a:r>
                <a:r>
                  <a:rPr lang="de-DE" sz="2400" dirty="0"/>
                  <a:t>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cost</a:t>
                </a:r>
                <a:r>
                  <a:rPr lang="de-DE" sz="2000" dirty="0"/>
                  <a:t> and </a:t>
                </a:r>
                <a:r>
                  <a:rPr lang="de-DE" sz="2000" dirty="0" err="1"/>
                  <a:t>variance</a:t>
                </a:r>
                <a:r>
                  <a:rPr lang="de-DE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000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cost</a:t>
                </a:r>
                <a:r>
                  <a:rPr lang="de-DE" sz="2000" dirty="0"/>
                  <a:t> and </a:t>
                </a:r>
                <a:r>
                  <a:rPr lang="de-DE" sz="2000" dirty="0" err="1"/>
                  <a:t>variance</a:t>
                </a:r>
                <a:r>
                  <a:rPr lang="de-DE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dirty="0"/>
                  <a:t>-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 </a:t>
                </a:r>
                <a:r>
                  <a:rPr lang="de-DE" sz="2400" dirty="0" err="1"/>
                  <a:t>then</a:t>
                </a:r>
                <a:r>
                  <a:rPr lang="de-DE" sz="2400" dirty="0"/>
                  <a:t> the total </a:t>
                </a:r>
                <a:r>
                  <a:rPr lang="de-DE" sz="2400" dirty="0" err="1"/>
                  <a:t>cost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sz="2400" dirty="0"/>
                  <a:t> and the </a:t>
                </a:r>
                <a:r>
                  <a:rPr lang="de-DE" sz="2400" dirty="0" err="1"/>
                  <a:t>variance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400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endParaRPr lang="de-DE" sz="2000" dirty="0"/>
              </a:p>
              <a:p>
                <a:pPr>
                  <a:lnSpc>
                    <a:spcPct val="120000"/>
                  </a:lnSpc>
                </a:pPr>
                <a:endParaRPr lang="de-DE" sz="2400" dirty="0"/>
              </a:p>
              <a:p>
                <a:pPr>
                  <a:lnSpc>
                    <a:spcPct val="120000"/>
                  </a:lnSpc>
                </a:pPr>
                <a:endParaRPr lang="de-DE" sz="24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8" y="1003693"/>
                <a:ext cx="11010123" cy="5733010"/>
              </a:xfrm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B7F833-06AD-89E2-44F2-50D1725B3621}"/>
              </a:ext>
            </a:extLst>
          </p:cNvPr>
          <p:cNvSpPr txBox="1">
            <a:spLocks/>
          </p:cNvSpPr>
          <p:nvPr/>
        </p:nvSpPr>
        <p:spPr>
          <a:xfrm>
            <a:off x="749558" y="1156093"/>
            <a:ext cx="11010123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sz="24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4447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Variance Reduction and Optimal Sample Sizes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33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B7F833-06AD-89E2-44F2-50D1725B36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3898" y="988465"/>
                <a:ext cx="11010123" cy="5733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de-DE" sz="2400" dirty="0"/>
                  <a:t>For </a:t>
                </a:r>
                <a:r>
                  <a:rPr lang="de-DE" sz="2400" dirty="0" err="1"/>
                  <a:t>target</a:t>
                </a:r>
                <a:r>
                  <a:rPr lang="de-DE" sz="2400" dirty="0"/>
                  <a:t> MSE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e-DE" sz="2400" dirty="0"/>
                  <a:t>, </a:t>
                </a:r>
                <a:r>
                  <a:rPr lang="de-DE" sz="2400" dirty="0" err="1"/>
                  <a:t>we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can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optimize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choice</a:t>
                </a:r>
                <a:r>
                  <a:rPr lang="de-DE" sz="2400" dirty="0"/>
                  <a:t> of 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solidFill>
                    <a:prstClr val="black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de-DE" dirty="0"/>
                  <a:t> so </a:t>
                </a:r>
                <a:r>
                  <a:rPr lang="de-DE" dirty="0" err="1"/>
                  <a:t>that</a:t>
                </a:r>
                <a:r>
                  <a:rPr lang="de-DE" dirty="0"/>
                  <a:t> total </a:t>
                </a:r>
                <a:r>
                  <a:rPr lang="de-DE" dirty="0" err="1"/>
                  <a:t>variance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less</a:t>
                </a:r>
                <a:r>
                  <a:rPr lang="de-DE" dirty="0"/>
                  <a:t> </a:t>
                </a:r>
                <a:r>
                  <a:rPr lang="de-DE" dirty="0" err="1"/>
                  <a:t>than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e-DE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de-DE" dirty="0" err="1"/>
                  <a:t>Choose</a:t>
                </a:r>
                <a:r>
                  <a:rPr lang="de-DE" dirty="0"/>
                  <a:t> L so </a:t>
                </a:r>
                <a:r>
                  <a:rPr lang="de-DE" dirty="0" err="1"/>
                  <a:t>tha</a:t>
                </a:r>
                <a:r>
                  <a:rPr lang="de-DE" dirty="0"/>
                  <a:t>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e-DE" dirty="0"/>
                  <a:t>.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de-DE" sz="24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B7F833-06AD-89E2-44F2-50D1725B3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8" y="988465"/>
                <a:ext cx="11010123" cy="5733010"/>
              </a:xfrm>
              <a:prstGeom prst="rect">
                <a:avLst/>
              </a:prstGeom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603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34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4D9B6-D50A-3537-BD85-001FDA829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442531"/>
            <a:ext cx="12127155" cy="395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89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35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4484F-181F-257B-F364-A20C3EEB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" y="1471143"/>
            <a:ext cx="12128517" cy="390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8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36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20E94-BD02-CDDC-55C3-8A6602B7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46250"/>
            <a:ext cx="12148301" cy="38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37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A0A4B-26A8-A210-416B-71CFB1EBF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546724"/>
            <a:ext cx="12099841" cy="37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28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38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AC2A4-9B66-9740-6D56-6E8CBA8E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714"/>
            <a:ext cx="12092473" cy="37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4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39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15C53-8AF6-D067-82C9-C5215098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238"/>
            <a:ext cx="12192000" cy="377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0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Example: SDE Path Simulation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938378"/>
            <a:ext cx="11131421" cy="57330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take an example of SDE(Stochastic Differential Equation) in finance, which in simpler case has this form: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where           is the increment of Brownian motion, with variance      . 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usually approximated by Euler-Maruyama method: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with uniform timestep </a:t>
            </a:r>
            <a:r>
              <a:rPr lang="en-US" i="1" dirty="0"/>
              <a:t>h</a:t>
            </a:r>
            <a:r>
              <a:rPr lang="en-US" dirty="0"/>
              <a:t>, and increment factor          with variance </a:t>
            </a:r>
            <a:r>
              <a:rPr lang="en-US" i="1" dirty="0"/>
              <a:t>h.</a:t>
            </a:r>
          </a:p>
          <a:p>
            <a:pPr>
              <a:lnSpc>
                <a:spcPct val="120000"/>
              </a:lnSpc>
            </a:pPr>
            <a:r>
              <a:rPr lang="en-US" dirty="0"/>
              <a:t>The output of interest is a function of final value: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where      is a scalar output.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22D16-9A37-7075-531C-6F1F2527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992" y="1838924"/>
            <a:ext cx="4692015" cy="717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E57F23-97E6-8746-6A6B-76121F7D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71" y="2444489"/>
            <a:ext cx="666241" cy="5310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1DE049-3094-EEF5-3A9F-5BF6A30DF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315" y="2533723"/>
            <a:ext cx="455835" cy="4093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19FF44-13CB-8EB7-1B23-690A11FE8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147" y="3584133"/>
            <a:ext cx="5951319" cy="6343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D60AF1-C7DD-869D-8FC6-B5A5470E9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529" y="4200333"/>
            <a:ext cx="746557" cy="5032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1565FD-9912-AF2A-9763-06B192A2F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1621" y="5341496"/>
            <a:ext cx="1608756" cy="6343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48539F-0BF9-F70E-5468-493522974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5072" y="5800067"/>
            <a:ext cx="428329" cy="5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26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40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A4A6C-7153-1390-C547-0F9C14B2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" y="1566062"/>
            <a:ext cx="12223199" cy="374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78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41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CF7AF-F959-FE5F-0D0B-CBE5B408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5" y="1615189"/>
            <a:ext cx="12080033" cy="36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03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42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AC082-AA34-62BD-9AC5-D717380F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7" y="1555351"/>
            <a:ext cx="12035982" cy="36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88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43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641D43-ED9F-0DE5-3421-54BEB74E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564190"/>
            <a:ext cx="12217047" cy="374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63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44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3A6080-230F-3F8A-6288-521D6C11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" y="1557135"/>
            <a:ext cx="12011992" cy="36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09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Time for caution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45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D0EB2-14EF-A88E-7807-890EB878A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5" y="1579561"/>
            <a:ext cx="11786523" cy="3673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41DB6B-F9FC-6112-02E3-2D421C62E036}"/>
              </a:ext>
            </a:extLst>
          </p:cNvPr>
          <p:cNvSpPr txBox="1"/>
          <p:nvPr/>
        </p:nvSpPr>
        <p:spPr>
          <a:xfrm>
            <a:off x="111967" y="5253127"/>
            <a:ext cx="11786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 spatial details do not decay, then the multilevel Monte Carlo method does not yield convergence.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551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Mixed precision computing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46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BBDF68-B396-A898-3A88-FB9D59F61831}"/>
              </a:ext>
            </a:extLst>
          </p:cNvPr>
          <p:cNvSpPr txBox="1">
            <a:spLocks/>
          </p:cNvSpPr>
          <p:nvPr/>
        </p:nvSpPr>
        <p:spPr>
          <a:xfrm>
            <a:off x="723898" y="988465"/>
            <a:ext cx="11010123" cy="520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de-DE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9A29BA-A7DC-B387-EA42-7AAED930B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4" y="81783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B18196-0957-63FF-03CE-C8A810A5A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2" y="5125124"/>
            <a:ext cx="71151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72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Mixed precision computing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47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BBDF68-B396-A898-3A88-FB9D59F61831}"/>
              </a:ext>
            </a:extLst>
          </p:cNvPr>
          <p:cNvSpPr txBox="1">
            <a:spLocks/>
          </p:cNvSpPr>
          <p:nvPr/>
        </p:nvSpPr>
        <p:spPr>
          <a:xfrm>
            <a:off x="723898" y="988465"/>
            <a:ext cx="11010123" cy="520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As more examples of the flexibility of the MLMC approach, the levels can correspond to different levels of computing precision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2ℓ+2 bits of precision on level ℓ when using FPGAs (Korn, Ritter, </a:t>
            </a:r>
            <a:r>
              <a:rPr lang="en-US" sz="2400" dirty="0" err="1"/>
              <a:t>Wehn</a:t>
            </a:r>
            <a:r>
              <a:rPr lang="en-US" sz="2400" dirty="0"/>
              <a:t>, 2014)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IEEE half-precision on level 0, IEEE single precision on level1, etc., when computing on CPUs or GPUs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or the different levels can use different random number generators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level 0: 10-bit uniform random numbers, with table lookup to convert to approximate </a:t>
            </a:r>
            <a:r>
              <a:rPr lang="en-US" sz="2400" dirty="0" err="1"/>
              <a:t>Normals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level 1: 32-bit uniform random numbers, and more complex calculation to obtain </a:t>
            </a:r>
            <a:r>
              <a:rPr lang="en-US" sz="2400" dirty="0" err="1"/>
              <a:t>Normals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683827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Other MLMC Applications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48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BBDF68-B396-A898-3A88-FB9D59F61831}"/>
              </a:ext>
            </a:extLst>
          </p:cNvPr>
          <p:cNvSpPr txBox="1">
            <a:spLocks/>
          </p:cNvSpPr>
          <p:nvPr/>
        </p:nvSpPr>
        <p:spPr>
          <a:xfrm>
            <a:off x="723898" y="988465"/>
            <a:ext cx="11010123" cy="520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de-DE" b="0" i="0" u="none" strike="noStrike" baseline="0" dirty="0"/>
              <a:t>Multilevel QMC (G, Waterhouse 2009, Dick, </a:t>
            </a:r>
            <a:r>
              <a:rPr lang="de-DE" b="0" i="0" u="none" strike="noStrike" baseline="0" dirty="0" err="1"/>
              <a:t>Kuo</a:t>
            </a:r>
            <a:r>
              <a:rPr lang="de-DE" b="0" i="0" u="none" strike="noStrike" baseline="0" dirty="0"/>
              <a:t>, </a:t>
            </a:r>
            <a:r>
              <a:rPr lang="de-DE" b="0" i="0" u="none" strike="noStrike" baseline="0" dirty="0" err="1"/>
              <a:t>Scheichl</a:t>
            </a:r>
            <a:r>
              <a:rPr lang="de-DE" b="0" i="0" u="none" strike="noStrike" baseline="0" dirty="0"/>
              <a:t>, Schwab, Sloan, 2014-18)</a:t>
            </a:r>
          </a:p>
          <a:p>
            <a:pPr algn="l">
              <a:lnSpc>
                <a:spcPct val="120000"/>
              </a:lnSpc>
            </a:pPr>
            <a:r>
              <a:rPr lang="de-DE" b="0" i="0" u="none" strike="noStrike" baseline="0" dirty="0"/>
              <a:t>MLMC </a:t>
            </a:r>
            <a:r>
              <a:rPr lang="de-DE" b="0" i="0" u="none" strike="noStrike" baseline="0" dirty="0" err="1"/>
              <a:t>for</a:t>
            </a:r>
            <a:r>
              <a:rPr lang="de-DE" b="0" i="0" u="none" strike="noStrike" baseline="0" dirty="0"/>
              <a:t> MCMC (Schwab &amp; Stuart, 2013; </a:t>
            </a:r>
            <a:r>
              <a:rPr lang="de-DE" b="0" i="0" u="none" strike="noStrike" baseline="0" dirty="0" err="1"/>
              <a:t>Scheichl</a:t>
            </a:r>
            <a:r>
              <a:rPr lang="de-DE" b="0" i="0" u="none" strike="noStrike" baseline="0" dirty="0"/>
              <a:t> &amp; Teckentrup, 2015)</a:t>
            </a:r>
          </a:p>
          <a:p>
            <a:pPr algn="l">
              <a:lnSpc>
                <a:spcPct val="120000"/>
              </a:lnSpc>
            </a:pP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chemical</a:t>
            </a:r>
            <a:r>
              <a:rPr lang="de-DE" dirty="0"/>
              <a:t> </a:t>
            </a:r>
            <a:r>
              <a:rPr lang="de-DE" dirty="0" err="1"/>
              <a:t>reactions</a:t>
            </a:r>
            <a:r>
              <a:rPr lang="de-DE" dirty="0"/>
              <a:t> (Anderson &amp; </a:t>
            </a:r>
            <a:r>
              <a:rPr lang="de-DE" dirty="0" err="1"/>
              <a:t>Higham</a:t>
            </a:r>
            <a:r>
              <a:rPr lang="de-DE" dirty="0"/>
              <a:t>, 2012, 2014)</a:t>
            </a:r>
          </a:p>
          <a:p>
            <a:pPr algn="l">
              <a:lnSpc>
                <a:spcPct val="120000"/>
              </a:lnSpc>
            </a:pPr>
            <a:r>
              <a:rPr lang="en-US" dirty="0"/>
              <a:t>Invariant distribution of contractive Markov process (Glynn &amp; Rhee)</a:t>
            </a:r>
          </a:p>
          <a:p>
            <a:pPr algn="l">
              <a:lnSpc>
                <a:spcPct val="120000"/>
              </a:lnSpc>
            </a:pPr>
            <a:r>
              <a:rPr lang="en-US" dirty="0"/>
              <a:t>Invariant distribution of contractive SDEs (G, Lester &amp; Whittle)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782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Further extension for MLMC Simulation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49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5BBDF68-B396-A898-3A88-FB9D59F61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3898" y="988465"/>
                <a:ext cx="11010123" cy="52055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de-DE" sz="2400" dirty="0"/>
                  <a:t>Multi-index Monte Carlo – Haji-Ali, Nobile, </a:t>
                </a:r>
                <a:r>
                  <a:rPr lang="de-DE" sz="2400" dirty="0" err="1"/>
                  <a:t>Tempone</a:t>
                </a:r>
                <a:r>
                  <a:rPr lang="de-DE" sz="2400" dirty="0"/>
                  <a:t> (2015)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-&gt; </a:t>
                </a:r>
                <a:r>
                  <a:rPr lang="en-US" sz="2400" dirty="0"/>
                  <a:t>important extension to MLMC approach, combining MLMC with sparse grid methods (combination technique)</a:t>
                </a:r>
                <a:r>
                  <a:rPr lang="de-DE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2400" dirty="0"/>
                  <a:t>Standard </a:t>
                </a:r>
                <a:r>
                  <a:rPr lang="en-US" sz="2400" dirty="0"/>
                  <a:t>“</a:t>
                </a:r>
                <a:r>
                  <a:rPr lang="de-DE" sz="2400" dirty="0"/>
                  <a:t>1D</a:t>
                </a:r>
                <a:r>
                  <a:rPr lang="en-US" sz="2400" dirty="0"/>
                  <a:t>”</a:t>
                </a:r>
                <a:r>
                  <a:rPr lang="de-DE" sz="2400" dirty="0"/>
                  <a:t> MLMC </a:t>
                </a:r>
                <a:r>
                  <a:rPr lang="de-DE" sz="2400" dirty="0" err="1"/>
                  <a:t>truncates</a:t>
                </a:r>
                <a:r>
                  <a:rPr lang="de-DE" sz="2400" dirty="0"/>
                  <a:t> the </a:t>
                </a:r>
                <a:r>
                  <a:rPr lang="de-DE" sz="2400" dirty="0" err="1"/>
                  <a:t>telescopic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sum</a:t>
                </a:r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			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[∆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 </a:t>
                </a:r>
                <a:r>
                  <a:rPr lang="de-DE" sz="2400" dirty="0" err="1"/>
                  <a:t>where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400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In “2D”, MIMC truncates the telescoping sum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				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1=0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de-DE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 </a:t>
                </a:r>
                <a:r>
                  <a:rPr lang="de-DE" sz="2400" dirty="0" err="1"/>
                  <a:t>where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1−1, 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2−1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1−1,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2−1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de-DE" sz="24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5BBDF68-B396-A898-3A88-FB9D59F6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8" y="988465"/>
                <a:ext cx="11010123" cy="5205595"/>
              </a:xfrm>
              <a:prstGeom prst="rect">
                <a:avLst/>
              </a:prstGeom>
              <a:blipFill>
                <a:blip r:embed="rId2"/>
                <a:stretch>
                  <a:fillRect l="-886" t="-1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11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Example: SDE Path Simulation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5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9A3F30-8641-B0BA-D70C-AE38B4638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512" y="917038"/>
            <a:ext cx="8846976" cy="5439312"/>
          </a:xfrm>
        </p:spPr>
      </p:pic>
    </p:spTree>
    <p:extLst>
      <p:ext uri="{BB962C8B-B14F-4D97-AF65-F5344CB8AC3E}">
        <p14:creationId xmlns:p14="http://schemas.microsoft.com/office/powerpoint/2010/main" val="1434024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50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B7F833-06AD-89E2-44F2-50D1725B3621}"/>
              </a:ext>
            </a:extLst>
          </p:cNvPr>
          <p:cNvSpPr txBox="1">
            <a:spLocks/>
          </p:cNvSpPr>
          <p:nvPr/>
        </p:nvSpPr>
        <p:spPr>
          <a:xfrm>
            <a:off x="749558" y="1156093"/>
            <a:ext cx="11010123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Multilevel idea is very simple; key question is how to apply it in new situations, and how to carry out the numerical analysis</a:t>
            </a:r>
          </a:p>
          <a:p>
            <a:pPr>
              <a:lnSpc>
                <a:spcPct val="120000"/>
              </a:lnSpc>
            </a:pPr>
            <a:r>
              <a:rPr lang="en-US" dirty="0"/>
              <a:t>Discontinuous output functions can cause problems, but there is a lot of new techniques to cope up with it.</a:t>
            </a:r>
          </a:p>
          <a:p>
            <a:pPr>
              <a:lnSpc>
                <a:spcPct val="120000"/>
              </a:lnSpc>
            </a:pPr>
            <a:r>
              <a:rPr lang="en-US" dirty="0"/>
              <a:t>Being used for an increasingly wide range of applications; biggest computational savings when coarsest (reasonable) approximation is much cheaper than finest.</a:t>
            </a:r>
          </a:p>
          <a:p>
            <a:pPr>
              <a:lnSpc>
                <a:spcPct val="120000"/>
              </a:lnSpc>
            </a:pPr>
            <a:r>
              <a:rPr lang="en-US" dirty="0"/>
              <a:t>Currently, getting at least 100× savings for SPDEs and stochastic chemical reaction simulations</a:t>
            </a:r>
            <a:endParaRPr lang="de-DE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0608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References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51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90DE4D-0854-BE6E-BDD1-5AA7AB42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8" y="1003693"/>
            <a:ext cx="11010123" cy="57330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de-DE" sz="2400" dirty="0"/>
          </a:p>
          <a:p>
            <a:pPr>
              <a:lnSpc>
                <a:spcPct val="120000"/>
              </a:lnSpc>
            </a:pPr>
            <a:endParaRPr lang="de-D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4B9-8449-CFB0-699B-6CAC98F8A638}"/>
              </a:ext>
            </a:extLst>
          </p:cNvPr>
          <p:cNvSpPr txBox="1">
            <a:spLocks/>
          </p:cNvSpPr>
          <p:nvPr/>
        </p:nvSpPr>
        <p:spPr>
          <a:xfrm>
            <a:off x="597159" y="1003693"/>
            <a:ext cx="10756642" cy="573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B7F833-06AD-89E2-44F2-50D1725B3621}"/>
              </a:ext>
            </a:extLst>
          </p:cNvPr>
          <p:cNvSpPr txBox="1">
            <a:spLocks/>
          </p:cNvSpPr>
          <p:nvPr/>
        </p:nvSpPr>
        <p:spPr>
          <a:xfrm>
            <a:off x="749558" y="1156093"/>
            <a:ext cx="11010123" cy="5733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>
                <a:hlinkClick r:id="rId2"/>
              </a:rPr>
              <a:t>https://www.youtube.com/watch?v=zK1ghzLbrgI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3"/>
              </a:rPr>
              <a:t>https://www.youtube.com/watch?v=PzrP6HGUAio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4"/>
              </a:rPr>
              <a:t>https://people.maths.ox.ac.uk/gilesm/files/OPRE_2008.pdf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5"/>
              </a:rPr>
              <a:t>https://en.wikipedia.org/wiki/Multilevel_Monte_Carlo_method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6"/>
              </a:rPr>
              <a:t>https://www.uni-kl.de/AG-Heinrich/papers/mmcm01.pdf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7"/>
              </a:rPr>
              <a:t>https://people.maths.ox.ac.uk/gilesm/files/acta15.pdf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8"/>
              </a:rPr>
              <a:t>https://eta.impa.br/dl/135.pdf</a:t>
            </a:r>
            <a:endParaRPr lang="de-DE" sz="2400" dirty="0"/>
          </a:p>
          <a:p>
            <a:pPr>
              <a:lnSpc>
                <a:spcPct val="120000"/>
              </a:lnSpc>
            </a:pPr>
            <a:r>
              <a:rPr lang="de-DE" dirty="0">
                <a:hlinkClick r:id="rId9"/>
              </a:rPr>
              <a:t>https://blogs.nvidia.com/blog/2019/11/15/whats-the-difference-between-single-double-multi-and-mixed-precision-computing/</a:t>
            </a:r>
            <a:endParaRPr lang="de-DE" dirty="0"/>
          </a:p>
          <a:p>
            <a:pPr>
              <a:lnSpc>
                <a:spcPct val="120000"/>
              </a:lnSpc>
            </a:pPr>
            <a:endParaRPr lang="de-DE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5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Exact Stochastic Simulation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6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938378"/>
                <a:ext cx="10756642" cy="57330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We can simulate exact sample paths from these systems.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Often, we are interested in estimating some averaged behavior,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well behaved function, and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state probability density.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We usually do not have access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so we use repeated simulations.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de-DE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938378"/>
                <a:ext cx="10756642" cy="5733010"/>
              </a:xfrm>
              <a:blipFill>
                <a:blip r:embed="rId2"/>
                <a:stretch>
                  <a:fillRect l="-1190" t="-7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8B07F0-045A-EEE2-2300-A5DFE870B710}"/>
                  </a:ext>
                </a:extLst>
              </p:cNvPr>
              <p:cNvSpPr txBox="1"/>
              <p:nvPr/>
            </p:nvSpPr>
            <p:spPr>
              <a:xfrm>
                <a:off x="3364151" y="2123017"/>
                <a:ext cx="5463697" cy="113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)]=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nary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8B07F0-045A-EEE2-2300-A5DFE870B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151" y="2123017"/>
                <a:ext cx="5463697" cy="1130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66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Monte Carlo Methods</a:t>
            </a:r>
            <a:endParaRPr lang="de-DE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7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C8304369-F4CA-5CB6-8727-99129BACF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50347"/>
            <a:ext cx="6499453" cy="48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B68867D-67E3-93C2-7D1D-702F02BBC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929046"/>
                <a:ext cx="6096000" cy="575167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Then we estimate expectation using realizations,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de-DE" sz="2800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Note, that Central limit Theorem proves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dirty="0"/>
                  <a:t>the error becomes Normally Distributed.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Also,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 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acc>
                      <m:accPr>
                        <m:chr m:val="̂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𝑃</m:t>
                        </m:r>
                      </m:e>
                    </m:acc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de-DE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B68867D-67E3-93C2-7D1D-702F02BBC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929046"/>
                <a:ext cx="6096000" cy="5751673"/>
              </a:xfrm>
              <a:blipFill>
                <a:blip r:embed="rId3"/>
                <a:stretch>
                  <a:fillRect l="-1800" t="-8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60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Computational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8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947709"/>
                <a:ext cx="10756642" cy="573301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What is small enough ? Think in terms of Mean Squared Error.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Mean Squared Error is: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Greater MSE accuracy requires larger N and small bias.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Informally, we have bias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dirty="0"/>
                  <a:t> variance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and cost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So, we need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) samples/simulations in order achieve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MSE  accuracy 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RMSE (Root Mean Squared Error)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-&gt; According to Central Limit theorem.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de-DE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947709"/>
                <a:ext cx="10756642" cy="5733010"/>
              </a:xfrm>
              <a:blipFill>
                <a:blip r:embed="rId2"/>
                <a:stretch>
                  <a:fillRect l="-907" t="-850" r="-10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E1EF13A2-83E8-3563-F966-D1EECEB2C6BA}"/>
              </a:ext>
            </a:extLst>
          </p:cNvPr>
          <p:cNvSpPr/>
          <p:nvPr/>
        </p:nvSpPr>
        <p:spPr>
          <a:xfrm rot="16200000">
            <a:off x="6226631" y="2397972"/>
            <a:ext cx="242596" cy="66247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137D3FC-170E-1AF8-B3EE-98F91C167A30}"/>
              </a:ext>
            </a:extLst>
          </p:cNvPr>
          <p:cNvSpPr/>
          <p:nvPr/>
        </p:nvSpPr>
        <p:spPr>
          <a:xfrm rot="16200000">
            <a:off x="7883591" y="1916666"/>
            <a:ext cx="242598" cy="162508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ECCC8-D571-CA17-BDEA-0788BE513629}"/>
              </a:ext>
            </a:extLst>
          </p:cNvPr>
          <p:cNvSpPr txBox="1"/>
          <p:nvPr/>
        </p:nvSpPr>
        <p:spPr>
          <a:xfrm>
            <a:off x="6016692" y="2849633"/>
            <a:ext cx="411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		Bias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408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41C-2EB9-B777-28D3-7F1A76CC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1"/>
            <a:ext cx="12192000" cy="10726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Computational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95D0A-ED8F-0880-9FA7-A5B4941F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Multilevel Monte Carlo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ED4E9-7B74-4EE2-953E-75B596F1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78D-9561-4C4E-917C-DA2D35FD197D}" type="slidenum">
              <a:rPr lang="de-DE" smtClean="0"/>
              <a:t>9</a:t>
            </a:fld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FE49A-CB68-387E-C62E-08C6E8447F7D}"/>
              </a:ext>
            </a:extLst>
          </p:cNvPr>
          <p:cNvCxnSpPr/>
          <p:nvPr/>
        </p:nvCxnSpPr>
        <p:spPr>
          <a:xfrm>
            <a:off x="111967" y="6375012"/>
            <a:ext cx="1198050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20692-B7E7-2BE6-CF6A-3C184A647828}"/>
              </a:ext>
            </a:extLst>
          </p:cNvPr>
          <p:cNvCxnSpPr/>
          <p:nvPr/>
        </p:nvCxnSpPr>
        <p:spPr>
          <a:xfrm>
            <a:off x="111967" y="901053"/>
            <a:ext cx="119805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59" y="957040"/>
                <a:ext cx="10756642" cy="57330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What does it mean for the GBM ? Remember the MSE: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If we want this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, then we need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			 	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)  and k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So, the total computational cost becomes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To improve the cost, we need to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Reduce N – variance reduction or Quasi Monte Carlo Methods.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Reduce the cost of each path/simulation (on average) – MLMC.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90DE4D-0854-BE6E-BDD1-5AA7AB426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59" y="957040"/>
                <a:ext cx="10756642" cy="5733010"/>
              </a:xfrm>
              <a:blipFill>
                <a:blip r:embed="rId2"/>
                <a:stretch>
                  <a:fillRect l="-1020" t="-2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37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1773</Words>
  <Application>Microsoft Office PowerPoint</Application>
  <PresentationFormat>Widescreen</PresentationFormat>
  <Paragraphs>290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CMS</vt:lpstr>
      <vt:lpstr>Office Theme</vt:lpstr>
      <vt:lpstr>Multilevel Monte Carlo methods</vt:lpstr>
      <vt:lpstr>Objectives</vt:lpstr>
      <vt:lpstr>Motivation: Stochastic Systems in the Real World</vt:lpstr>
      <vt:lpstr>Example: SDE Path Simulation</vt:lpstr>
      <vt:lpstr>Example: SDE Path Simulation</vt:lpstr>
      <vt:lpstr>Exact Stochastic Simulation</vt:lpstr>
      <vt:lpstr>Monte Carlo Methods</vt:lpstr>
      <vt:lpstr>Computational Challenge</vt:lpstr>
      <vt:lpstr>Computational Challenge</vt:lpstr>
      <vt:lpstr>Two-level Monte Carlo</vt:lpstr>
      <vt:lpstr>Multi-level Monte Carlo</vt:lpstr>
      <vt:lpstr>Key Idea: Multilevel Telescoping Sum</vt:lpstr>
      <vt:lpstr>Key Idea: Multilevel Telescoping Sum</vt:lpstr>
      <vt:lpstr>Key Idea: Multilevel Telescoping Sum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Hierarchical Basis for Approximations</vt:lpstr>
      <vt:lpstr>Sampling by given interval</vt:lpstr>
      <vt:lpstr>Variance Reduction and Optimal Sample Sizes</vt:lpstr>
      <vt:lpstr>Variance Reduction and Optimal Sample Sizes</vt:lpstr>
      <vt:lpstr>Time for caution</vt:lpstr>
      <vt:lpstr>Time for caution</vt:lpstr>
      <vt:lpstr>Time for caution</vt:lpstr>
      <vt:lpstr>Time for caution</vt:lpstr>
      <vt:lpstr>Time for caution</vt:lpstr>
      <vt:lpstr>Time for caution</vt:lpstr>
      <vt:lpstr>Time for caution</vt:lpstr>
      <vt:lpstr>Time for caution</vt:lpstr>
      <vt:lpstr>Time for caution</vt:lpstr>
      <vt:lpstr>Time for caution</vt:lpstr>
      <vt:lpstr>Time for caution</vt:lpstr>
      <vt:lpstr>Time for caution</vt:lpstr>
      <vt:lpstr>Mixed precision computing</vt:lpstr>
      <vt:lpstr>Mixed precision computing</vt:lpstr>
      <vt:lpstr>Other MLMC Applications</vt:lpstr>
      <vt:lpstr>Further extension for MLMC Simulation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Monte Carlo </dc:title>
  <dc:creator>Ujeniya, Aditya</dc:creator>
  <cp:lastModifiedBy>Ujeniya, Aditya</cp:lastModifiedBy>
  <cp:revision>287</cp:revision>
  <dcterms:created xsi:type="dcterms:W3CDTF">2022-10-31T20:07:05Z</dcterms:created>
  <dcterms:modified xsi:type="dcterms:W3CDTF">2022-11-14T10:03:02Z</dcterms:modified>
</cp:coreProperties>
</file>