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4" r:id="rId5"/>
    <p:sldId id="276" r:id="rId6"/>
    <p:sldId id="277" r:id="rId7"/>
    <p:sldId id="278" r:id="rId8"/>
    <p:sldId id="280" r:id="rId9"/>
    <p:sldId id="281" r:id="rId10"/>
  </p:sldIdLst>
  <p:sldSz cx="12188825" cy="6858000"/>
  <p:notesSz cx="6858000" cy="9144000"/>
  <p:defaultTextStyle>
    <a:defPPr rtl="0">
      <a:defRPr lang="el-g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00" d="100"/>
          <a:sy n="100" d="100"/>
        </p:scale>
        <p:origin x="936" y="3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>
              <a:solidFill>
                <a:schemeClr val="tx2"/>
              </a:solidFill>
            </a:endParaRPr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BEF74E3-54A9-4A9D-B141-8420ADB3F669}" type="datetime1">
              <a:rPr lang="el-GR" smtClean="0">
                <a:solidFill>
                  <a:schemeClr val="tx2"/>
                </a:solidFill>
              </a:rPr>
              <a:t>27/2/2021</a:t>
            </a:fld>
            <a:endParaRPr lang="el-GR" dirty="0">
              <a:solidFill>
                <a:schemeClr val="tx2"/>
              </a:solidFill>
            </a:endParaRPr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>
              <a:solidFill>
                <a:schemeClr val="tx2"/>
              </a:solidFill>
            </a:endParaRPr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l-GR">
                <a:solidFill>
                  <a:schemeClr val="tx2"/>
                </a:solidFill>
              </a:rPr>
              <a:pPr algn="r" rtl="0"/>
              <a:t>‹#›</a:t>
            </a:fld>
            <a:endParaRPr lang="el-G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46D304B2-A66F-4731-9CAE-20E1EFD40B0A}" type="datetime1">
              <a:rPr lang="el-GR" smtClean="0"/>
              <a:pPr/>
              <a:t>27/2/2021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6284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476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80AA97-953C-4EAA-86BE-6A0DBD6A0A38}" type="datetime1">
              <a:rPr lang="el-GR" smtClean="0"/>
              <a:pPr/>
              <a:t>27/2/2021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8DD0F3-758F-47DA-AAFC-C11174804C19}" type="datetime1">
              <a:rPr lang="el-GR" smtClean="0"/>
              <a:pPr/>
              <a:t>27/2/2021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B4CA7-6BD6-4AB5-BC79-1C59A6F2A519}" type="datetime1">
              <a:rPr lang="el-GR" smtClean="0"/>
              <a:pPr/>
              <a:t>27/2/2021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6810064-C6E1-4DEC-8EC2-2E91B552ED99}" type="datetime1">
              <a:rPr lang="el-GR" smtClean="0"/>
              <a:pPr/>
              <a:t>27/2/2021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57A326-7C51-402D-86CD-24FEAF6B572D}" type="datetime1">
              <a:rPr lang="el-GR" smtClean="0"/>
              <a:pPr/>
              <a:t>27/2/2021</a:t>
            </a:fld>
            <a:endParaRPr lang="el-GR" dirty="0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E9EEF2-F58A-4BD4-95AA-03C0C135DA5B}" type="datetime1">
              <a:rPr lang="el-GR" smtClean="0"/>
              <a:pPr/>
              <a:t>27/2/2021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452EC1-260E-46B9-B267-CDB552480A3D}" type="datetime1">
              <a:rPr lang="el-GR" smtClean="0"/>
              <a:pPr/>
              <a:t>27/2/2021</a:t>
            </a:fld>
            <a:endParaRPr lang="el-GR" dirty="0"/>
          </a:p>
        </p:txBody>
      </p:sp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l-GR" noProof="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6C9C3F-82B8-44D0-8ABF-56EC902E6BBC}" type="datetime1">
              <a:rPr lang="el-GR" smtClean="0"/>
              <a:pPr/>
              <a:t>27/2/2021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l-GR" noProof="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εικόνας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50D58F-30C3-440F-85B2-B500B6ADF663}" type="datetime1">
              <a:rPr lang="el-GR" smtClean="0"/>
              <a:pPr/>
              <a:t>27/2/2021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l-GR" noProof="0" dirty="0"/>
          </a:p>
        </p:txBody>
      </p:sp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l-GR" dirty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BCFB36F-F189-41F2-9925-2F22B6B6E554}" type="datetime1">
              <a:rPr lang="el-GR" smtClean="0"/>
              <a:pPr/>
              <a:t>27/2/2021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006180" y="1628800"/>
            <a:ext cx="7008574" cy="601781"/>
          </a:xfrm>
        </p:spPr>
        <p:txBody>
          <a:bodyPr rtlCol="0">
            <a:normAutofit fontScale="90000"/>
          </a:bodyPr>
          <a:lstStyle/>
          <a:p>
            <a:pPr rtl="0"/>
            <a:r>
              <a:rPr lang="el-GR" sz="3600" b="1" dirty="0">
                <a:solidFill>
                  <a:schemeClr val="tx1">
                    <a:lumMod val="75000"/>
                  </a:schemeClr>
                </a:solidFill>
              </a:rPr>
              <a:t>Διάλεξη 1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4006180" y="2924944"/>
            <a:ext cx="3582269" cy="720080"/>
          </a:xfrm>
        </p:spPr>
        <p:txBody>
          <a:bodyPr rtlCol="0">
            <a:normAutofit/>
          </a:bodyPr>
          <a:lstStyle/>
          <a:p>
            <a:r>
              <a:rPr lang="el-GR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Βασικές Έννοιες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0D96486-8BA9-4B0E-8131-74169F5C49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0193" y="2708920"/>
            <a:ext cx="3816424" cy="3249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5E069-33CD-4778-8A5C-ECF5B8CD9595}"/>
              </a:ext>
            </a:extLst>
          </p:cNvPr>
          <p:cNvSpPr txBox="1"/>
          <p:nvPr/>
        </p:nvSpPr>
        <p:spPr>
          <a:xfrm>
            <a:off x="8176670" y="6159548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Γιάννης Χριστοδουλάκης</a:t>
            </a:r>
            <a:endParaRPr lang="de-CH" dirty="0"/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9AD97109-A161-4530-B081-3CAE62ECD1BB}"/>
              </a:ext>
            </a:extLst>
          </p:cNvPr>
          <p:cNvSpPr txBox="1">
            <a:spLocks/>
          </p:cNvSpPr>
          <p:nvPr/>
        </p:nvSpPr>
        <p:spPr>
          <a:xfrm>
            <a:off x="4006180" y="398711"/>
            <a:ext cx="7845072" cy="60178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5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4000" b="1" dirty="0">
                <a:solidFill>
                  <a:schemeClr val="tx1">
                    <a:lumMod val="75000"/>
                  </a:schemeClr>
                </a:solidFill>
              </a:rPr>
              <a:t>Εισαγωγή στον Προγραμματισμό</a:t>
            </a:r>
          </a:p>
        </p:txBody>
      </p:sp>
      <p:pic>
        <p:nvPicPr>
          <p:cNvPr id="1026" name="Picture 2" descr="6 snakes clip art. | Clipart Panda - Free Clipart Images">
            <a:extLst>
              <a:ext uri="{FF2B5EF4-FFF2-40B4-BE49-F238E27FC236}">
                <a16:creationId xmlns:a16="http://schemas.microsoft.com/office/drawing/2014/main" id="{82448E20-9B51-411C-A532-0647EEAFD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89" y="3573016"/>
            <a:ext cx="28384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pPr rtl="0"/>
            <a:r>
              <a:rPr lang="el-GR" b="1" dirty="0">
                <a:solidFill>
                  <a:schemeClr val="tx2"/>
                </a:solidFill>
              </a:rPr>
              <a:t>Περιεχόμενα</a:t>
            </a:r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5409152" cy="4470400"/>
          </a:xfrm>
        </p:spPr>
        <p:txBody>
          <a:bodyPr rtlCol="0">
            <a:normAutofit/>
          </a:bodyPr>
          <a:lstStyle/>
          <a:p>
            <a:pPr>
              <a:lnSpc>
                <a:spcPct val="200000"/>
              </a:lnSpc>
              <a:spcBef>
                <a:spcPts val="2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l-GR" sz="1800" dirty="0">
                <a:solidFill>
                  <a:schemeClr val="tx2"/>
                </a:solidFill>
                <a:effectLst/>
              </a:rPr>
              <a:t>Η έννοια του προβλήματος</a:t>
            </a:r>
          </a:p>
          <a:p>
            <a:pPr>
              <a:lnSpc>
                <a:spcPct val="200000"/>
              </a:lnSpc>
              <a:spcBef>
                <a:spcPts val="2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l-GR" sz="1800" dirty="0">
                <a:solidFill>
                  <a:schemeClr val="tx2"/>
                </a:solidFill>
                <a:effectLst/>
              </a:rPr>
              <a:t>Γλώσσες προγραμματισμού</a:t>
            </a:r>
          </a:p>
          <a:p>
            <a:pPr>
              <a:lnSpc>
                <a:spcPct val="200000"/>
              </a:lnSpc>
              <a:spcBef>
                <a:spcPts val="2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l-GR" sz="1800" dirty="0">
                <a:solidFill>
                  <a:schemeClr val="tx2"/>
                </a:solidFill>
                <a:effectLst/>
              </a:rPr>
              <a:t>Κατηγορίες γλωσσών υψηλού επιπέδου</a:t>
            </a:r>
          </a:p>
          <a:p>
            <a:pPr>
              <a:lnSpc>
                <a:spcPct val="200000"/>
              </a:lnSpc>
              <a:spcBef>
                <a:spcPts val="2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l-GR" sz="1800" dirty="0">
                <a:solidFill>
                  <a:schemeClr val="tx2"/>
                </a:solidFill>
                <a:effectLst/>
              </a:rPr>
              <a:t>Ο πηγαίος κώδικας</a:t>
            </a:r>
          </a:p>
          <a:p>
            <a:pPr>
              <a:lnSpc>
                <a:spcPct val="200000"/>
              </a:lnSpc>
              <a:spcBef>
                <a:spcPts val="2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l-GR" sz="1800" dirty="0">
                <a:solidFill>
                  <a:schemeClr val="tx2"/>
                </a:solidFill>
                <a:effectLst/>
              </a:rPr>
              <a:t>Μετάφραση πηγαίου κώδικα</a:t>
            </a:r>
          </a:p>
          <a:p>
            <a:pPr>
              <a:lnSpc>
                <a:spcPct val="200000"/>
              </a:lnSpc>
              <a:spcBef>
                <a:spcPts val="2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l-GR" sz="1800" dirty="0">
                <a:solidFill>
                  <a:schemeClr val="tx2"/>
                </a:solidFill>
                <a:effectLst/>
              </a:rPr>
              <a:t>Compiler</a:t>
            </a:r>
            <a:r>
              <a:rPr lang="el-GR" sz="1800" dirty="0">
                <a:solidFill>
                  <a:schemeClr val="tx2"/>
                </a:solidFill>
              </a:rPr>
              <a:t> </a:t>
            </a:r>
            <a:r>
              <a:rPr lang="de-DE" sz="1800" dirty="0">
                <a:solidFill>
                  <a:schemeClr val="tx2"/>
                </a:solidFill>
              </a:rPr>
              <a:t>vs. </a:t>
            </a:r>
            <a:r>
              <a:rPr lang="el-GR" sz="1800" dirty="0">
                <a:solidFill>
                  <a:schemeClr val="tx2"/>
                </a:solidFill>
                <a:effectLst/>
              </a:rPr>
              <a:t>Interpreter</a:t>
            </a:r>
          </a:p>
          <a:p>
            <a:pPr>
              <a:lnSpc>
                <a:spcPct val="200000"/>
              </a:lnSpc>
              <a:spcBef>
                <a:spcPts val="200"/>
              </a:spcBef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l-GR" sz="1800" dirty="0">
                <a:solidFill>
                  <a:schemeClr val="tx2"/>
                </a:solidFill>
                <a:effectLst/>
              </a:rPr>
              <a:t>Δομή Προγράμματος στη Python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6E1AC01A-6145-43C1-8550-6BD77DC8C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1844824"/>
            <a:ext cx="3933056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DE673B-C18E-46BA-88C6-AB896C2D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476672"/>
            <a:ext cx="10157354" cy="708496"/>
          </a:xfrm>
        </p:spPr>
        <p:txBody>
          <a:bodyPr/>
          <a:lstStyle/>
          <a:p>
            <a:r>
              <a:rPr lang="el-GR" sz="4400" b="1" dirty="0">
                <a:solidFill>
                  <a:schemeClr val="tx2"/>
                </a:solidFill>
                <a:effectLst/>
              </a:rPr>
              <a:t>Η έννοια του προβλήματος</a:t>
            </a:r>
            <a:endParaRPr lang="de-CH" b="1" dirty="0">
              <a:solidFill>
                <a:schemeClr val="tx2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2FF4133-5874-412F-92D9-C8E08469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556792"/>
            <a:ext cx="10377704" cy="4607520"/>
          </a:xfrm>
        </p:spPr>
        <p:txBody>
          <a:bodyPr/>
          <a:lstStyle/>
          <a:p>
            <a:r>
              <a:rPr lang="el-GR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Πρόβλημα</a:t>
            </a:r>
            <a:r>
              <a:rPr lang="el-GR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θεωρούμε κάθε ζήτημα που τίθεται προς επίλυση.</a:t>
            </a:r>
          </a:p>
          <a:p>
            <a:r>
              <a:rPr lang="el-GR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Δεδομένα</a:t>
            </a:r>
            <a:r>
              <a:rPr lang="el-GR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προβλήματος είναι τα στοιχεία που μας είναι γνωστά και </a:t>
            </a:r>
            <a:r>
              <a:rPr lang="de-D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l-GR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μπορούν να μας βοηθήσουν στη λύση του προβλήματος.</a:t>
            </a:r>
          </a:p>
          <a:p>
            <a:r>
              <a:rPr lang="el-GR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Αυτό που ψάχνουμε είναι το </a:t>
            </a:r>
            <a:r>
              <a:rPr lang="el-GR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ζητούμενο</a:t>
            </a:r>
            <a:r>
              <a:rPr lang="el-GR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l-GR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Η διαδικασία μέσω της οποίας βρίσκουμε το ζητούμενο και επιτυγχάνουμε τον επιθυμητό στόχο ονομάζεται </a:t>
            </a:r>
            <a:r>
              <a:rPr lang="el-GR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επίλυση προβλήματος</a:t>
            </a:r>
            <a:r>
              <a:rPr lang="el-GR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l-GR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Αλγόριθμο</a:t>
            </a:r>
            <a:r>
              <a:rPr lang="el-GR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ονομάζουμε κάθε πεπερασμένη και αυστηρά καθορισμένη σειρά   βημάτων για την επίλυση ενός προβλήματος.</a:t>
            </a:r>
          </a:p>
          <a:p>
            <a:r>
              <a:rPr lang="el-GR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Ένας αλγόριθµος υλοποιείται µε τη χρήση</a:t>
            </a:r>
            <a:r>
              <a:rPr lang="el-GR" sz="200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προγράμματος στον Η/Υ.</a:t>
            </a:r>
          </a:p>
          <a:p>
            <a:r>
              <a:rPr lang="el-GR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Το πρόγραµµα υλοποιείται σε µία </a:t>
            </a:r>
            <a:r>
              <a:rPr lang="el-GR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γλώσσα προγραμματισμού</a:t>
            </a:r>
            <a:r>
              <a:rPr lang="el-GR" sz="20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endParaRPr lang="el-GR" sz="28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l-G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74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168CDDE-1630-476B-90AD-E23D8B285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59" t="3087" r="1398" b="1192"/>
          <a:stretch/>
        </p:blipFill>
        <p:spPr>
          <a:xfrm>
            <a:off x="1125860" y="1484783"/>
            <a:ext cx="7272808" cy="4896543"/>
          </a:xfrm>
          <a:prstGeom prst="rect">
            <a:avLst/>
          </a:prstGeom>
        </p:spPr>
      </p:pic>
      <p:sp>
        <p:nvSpPr>
          <p:cNvPr id="7" name="Τίτλος 1">
            <a:extLst>
              <a:ext uri="{FF2B5EF4-FFF2-40B4-BE49-F238E27FC236}">
                <a16:creationId xmlns:a16="http://schemas.microsoft.com/office/drawing/2014/main" id="{5DA125C0-0416-4308-9397-BB4E3C404132}"/>
              </a:ext>
            </a:extLst>
          </p:cNvPr>
          <p:cNvSpPr txBox="1">
            <a:spLocks/>
          </p:cNvSpPr>
          <p:nvPr/>
        </p:nvSpPr>
        <p:spPr>
          <a:xfrm>
            <a:off x="1015735" y="476672"/>
            <a:ext cx="10157354" cy="70849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b="1" dirty="0">
                <a:solidFill>
                  <a:srgbClr val="000000"/>
                </a:solidFill>
              </a:rPr>
              <a:t>Γλώσσες Προγραμματισμού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06830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1">
            <a:extLst>
              <a:ext uri="{FF2B5EF4-FFF2-40B4-BE49-F238E27FC236}">
                <a16:creationId xmlns:a16="http://schemas.microsoft.com/office/drawing/2014/main" id="{5DA125C0-0416-4308-9397-BB4E3C404132}"/>
              </a:ext>
            </a:extLst>
          </p:cNvPr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l-GR" b="1" dirty="0">
                <a:solidFill>
                  <a:schemeClr val="tx2"/>
                </a:solidFill>
              </a:rPr>
              <a:t>Πηγαίος κώδικας (</a:t>
            </a:r>
            <a:r>
              <a:rPr lang="de-DE" b="1" dirty="0">
                <a:solidFill>
                  <a:schemeClr val="tx2"/>
                </a:solidFill>
              </a:rPr>
              <a:t>source file</a:t>
            </a:r>
            <a:r>
              <a:rPr lang="el-GR" b="1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CBAA90BF-5681-4BC1-9712-F26C0236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6700" y="3657553"/>
            <a:ext cx="2808312" cy="2391077"/>
          </a:xfrm>
          <a:prstGeom prst="rect">
            <a:avLst/>
          </a:prstGeom>
        </p:spPr>
      </p:pic>
      <p:sp>
        <p:nvSpPr>
          <p:cNvPr id="11" name="Φυσαλίδα σκέψης: Σύννεφο 10">
            <a:extLst>
              <a:ext uri="{FF2B5EF4-FFF2-40B4-BE49-F238E27FC236}">
                <a16:creationId xmlns:a16="http://schemas.microsoft.com/office/drawing/2014/main" id="{1DF51BB7-C8DC-4275-9680-1E1BBB9D2408}"/>
              </a:ext>
            </a:extLst>
          </p:cNvPr>
          <p:cNvSpPr/>
          <p:nvPr/>
        </p:nvSpPr>
        <p:spPr>
          <a:xfrm flipH="1">
            <a:off x="7174532" y="1867694"/>
            <a:ext cx="3096344" cy="1152128"/>
          </a:xfrm>
          <a:prstGeom prst="cloudCallout">
            <a:avLst>
              <a:gd name="adj1" fmla="val -34909"/>
              <a:gd name="adj2" fmla="val 94888"/>
            </a:avLst>
          </a:prstGeom>
          <a:gradFill flip="none" rotWithShape="1">
            <a:gsLst>
              <a:gs pos="0">
                <a:srgbClr val="E9F2F9">
                  <a:shade val="30000"/>
                  <a:satMod val="115000"/>
                </a:srgbClr>
              </a:gs>
              <a:gs pos="50000">
                <a:srgbClr val="E9F2F9">
                  <a:shade val="67500"/>
                  <a:satMod val="115000"/>
                </a:srgbClr>
              </a:gs>
              <a:gs pos="100000">
                <a:srgbClr val="E9F2F9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b="1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Σύνολο οδηγιών και προτάσεων.</a:t>
            </a:r>
            <a:endParaRPr lang="de-CH" sz="1800" b="1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CCB5947E-0964-4A30-87AB-F9306D7CB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377"/>
          <a:stretch/>
        </p:blipFill>
        <p:spPr>
          <a:xfrm>
            <a:off x="1117309" y="1844824"/>
            <a:ext cx="6057223" cy="40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9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1">
            <a:extLst>
              <a:ext uri="{FF2B5EF4-FFF2-40B4-BE49-F238E27FC236}">
                <a16:creationId xmlns:a16="http://schemas.microsoft.com/office/drawing/2014/main" id="{5DA125C0-0416-4308-9397-BB4E3C404132}"/>
              </a:ext>
            </a:extLst>
          </p:cNvPr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00"/>
              </a:spcBef>
            </a:pPr>
            <a:r>
              <a:rPr lang="el-GR" sz="4400" b="1" dirty="0">
                <a:solidFill>
                  <a:schemeClr val="tx2"/>
                </a:solidFill>
                <a:effectLst/>
              </a:rPr>
              <a:t>Μετάφραση πηγαίου κώδικα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A80BE966-9A73-46E8-A2C5-859CE316AB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892" y="1916832"/>
            <a:ext cx="7067200" cy="42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Βιβλία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7_TF02787940_TF02787940" id="{990CCF52-0B98-4E6E-A440-8F37C7CA403B}" vid="{35E72EB8-7ADB-4349-9B43-2221BE89132E}"/>
    </a:ext>
  </a:extLst>
</a:theme>
</file>

<file path=ppt/theme/theme2.xml><?xml version="1.0" encoding="utf-8"?>
<a:theme xmlns:a="http://schemas.openxmlformats.org/drawingml/2006/main" name="Θέμα του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Παρουσίαση με μπλε στοίβα βιβλίων (ευρεία οθόνη)</Template>
  <TotalTime>0</TotalTime>
  <Words>143</Words>
  <Application>Microsoft Office PowerPoint</Application>
  <PresentationFormat>Προσαρμογή</PresentationFormat>
  <Paragraphs>28</Paragraphs>
  <Slides>6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Consolas</vt:lpstr>
      <vt:lpstr>Βιβλία 16x9</vt:lpstr>
      <vt:lpstr>Διάλεξη 1</vt:lpstr>
      <vt:lpstr>Περιεχόμενα</vt:lpstr>
      <vt:lpstr>Η έννοια του προβλήματος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Διάλεξη 1</dc:title>
  <dc:creator>Ioannis Christodoulakis</dc:creator>
  <cp:lastModifiedBy>Ioannis Christodoulakis</cp:lastModifiedBy>
  <cp:revision>9</cp:revision>
  <dcterms:created xsi:type="dcterms:W3CDTF">2021-02-27T19:47:33Z</dcterms:created>
  <dcterms:modified xsi:type="dcterms:W3CDTF">2021-02-27T21:07:58Z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