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C3C7"/>
    <a:srgbClr val="2C3E50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9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566-3BE6-454A-95F2-B74A308D5BD9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E18-364E-D748-9A97-03F0CC7F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566-3BE6-454A-95F2-B74A308D5BD9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E18-364E-D748-9A97-03F0CC7F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5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566-3BE6-454A-95F2-B74A308D5BD9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E18-364E-D748-9A97-03F0CC7F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7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566-3BE6-454A-95F2-B74A308D5BD9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E18-364E-D748-9A97-03F0CC7F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7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566-3BE6-454A-95F2-B74A308D5BD9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E18-364E-D748-9A97-03F0CC7F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8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566-3BE6-454A-95F2-B74A308D5BD9}" type="datetimeFigureOut">
              <a:rPr lang="en-US" smtClean="0"/>
              <a:t>7/8/14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E18-364E-D748-9A97-03F0CC7F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0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566-3BE6-454A-95F2-B74A308D5BD9}" type="datetimeFigureOut">
              <a:rPr lang="en-US" smtClean="0"/>
              <a:t>7/8/14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E18-364E-D748-9A97-03F0CC7F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2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566-3BE6-454A-95F2-B74A308D5BD9}" type="datetimeFigureOut">
              <a:rPr lang="en-US" smtClean="0"/>
              <a:t>7/8/14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E18-364E-D748-9A97-03F0CC7F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9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566-3BE6-454A-95F2-B74A308D5BD9}" type="datetimeFigureOut">
              <a:rPr lang="en-US" smtClean="0"/>
              <a:t>7/8/14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E18-364E-D748-9A97-03F0CC7F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2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566-3BE6-454A-95F2-B74A308D5BD9}" type="datetimeFigureOut">
              <a:rPr lang="en-US" smtClean="0"/>
              <a:t>7/8/14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E18-364E-D748-9A97-03F0CC7F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566-3BE6-454A-95F2-B74A308D5BD9}" type="datetimeFigureOut">
              <a:rPr lang="en-US" smtClean="0"/>
              <a:t>7/8/14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E18-364E-D748-9A97-03F0CC7F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5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5F566-3BE6-454A-95F2-B74A308D5BD9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8E18-364E-D748-9A97-03F0CC7F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6879" y="2037691"/>
            <a:ext cx="5681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Reducing household energy use with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670560" y="2499356"/>
            <a:ext cx="7726680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Smart Meters</a:t>
            </a:r>
            <a:endParaRPr lang="en-US" sz="9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6164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291" b="42235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15971"/>
            <a:ext cx="8229600" cy="1143000"/>
          </a:xfrm>
        </p:spPr>
        <p:txBody>
          <a:bodyPr>
            <a:noAutofit/>
          </a:bodyPr>
          <a:lstStyle/>
          <a:p>
            <a:r>
              <a:rPr lang="en-US" sz="11500" b="1" dirty="0" smtClean="0">
                <a:solidFill>
                  <a:schemeClr val="bg1"/>
                </a:solidFill>
                <a:latin typeface="Helvetica Neue"/>
                <a:cs typeface="Helvetica Neue"/>
              </a:rPr>
              <a:t>CURRENT</a:t>
            </a:r>
            <a:br>
              <a:rPr lang="en-US" sz="11500" b="1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11500" b="1" dirty="0" smtClean="0">
                <a:solidFill>
                  <a:schemeClr val="bg1"/>
                </a:solidFill>
                <a:latin typeface="Helvetica Neue"/>
                <a:cs typeface="Helvetica Neue"/>
              </a:rPr>
              <a:t>SITUATION</a:t>
            </a:r>
            <a:endParaRPr lang="en-US" sz="115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67704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90294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Helvetica Neue"/>
                <a:cs typeface="Helvetica Neue"/>
              </a:rPr>
              <a:t>CURRENT</a:t>
            </a:r>
            <a:br>
              <a:rPr lang="en-US" b="1" dirty="0" smtClean="0">
                <a:latin typeface="Helvetica Neue"/>
                <a:cs typeface="Helvetica Neue"/>
              </a:rPr>
            </a:br>
            <a:r>
              <a:rPr lang="en-US" dirty="0" smtClean="0">
                <a:latin typeface="Helvetica Neue Light"/>
                <a:cs typeface="Helvetica Neue Light"/>
              </a:rPr>
              <a:t>SITUATION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71034" y="1336135"/>
            <a:ext cx="3562758" cy="3348584"/>
          </a:xfrm>
          <a:prstGeom prst="ellipse">
            <a:avLst/>
          </a:prstGeom>
          <a:solidFill>
            <a:srgbClr val="349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Smart meters being installed across Illinois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708142" y="746238"/>
            <a:ext cx="2125783" cy="2025004"/>
          </a:xfrm>
          <a:prstGeom prst="ellipse">
            <a:avLst/>
          </a:prstGeom>
          <a:solidFill>
            <a:srgbClr val="2C3E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Why?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70900" y="3325242"/>
            <a:ext cx="2125783" cy="2025004"/>
          </a:xfrm>
          <a:prstGeom prst="ellipse">
            <a:avLst/>
          </a:prstGeom>
          <a:solidFill>
            <a:srgbClr val="BDC3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Inform, evaluate, act, reduce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5844331" y="1825822"/>
            <a:ext cx="1886561" cy="1890839"/>
          </a:xfrm>
          <a:prstGeom prst="ellipse">
            <a:avLst/>
          </a:prstGeom>
          <a:solidFill>
            <a:srgbClr val="2C3E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 Light"/>
                <a:cs typeface="Helvetica Neue Light"/>
              </a:rPr>
              <a:t>How can they help consumers?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031749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" t="2920" r="27371" b="2920"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89098" y="1842132"/>
            <a:ext cx="6858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rgbClr val="FFFFFF"/>
                </a:solidFill>
                <a:latin typeface="Helvetica Neue"/>
                <a:cs typeface="Helvetica Neue"/>
              </a:rPr>
              <a:t>OUR WORK</a:t>
            </a:r>
          </a:p>
        </p:txBody>
      </p:sp>
    </p:spTree>
    <p:extLst>
      <p:ext uri="{BB962C8B-B14F-4D97-AF65-F5344CB8AC3E}">
        <p14:creationId xmlns:p14="http://schemas.microsoft.com/office/powerpoint/2010/main" val="1949076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234322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>
                <a:latin typeface="Helvetica Neue"/>
                <a:cs typeface="Helvetica Neue"/>
              </a:rPr>
              <a:t>OUR</a:t>
            </a:r>
            <a:br>
              <a:rPr lang="en-US" b="1" dirty="0" smtClean="0">
                <a:latin typeface="Helvetica Neue"/>
                <a:cs typeface="Helvetica Neue"/>
              </a:rPr>
            </a:br>
            <a:r>
              <a:rPr lang="en-US" dirty="0" smtClean="0">
                <a:latin typeface="Helvetica Neue"/>
                <a:cs typeface="Helvetica Neue"/>
              </a:rPr>
              <a:t>WORK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4" name="Oval 3"/>
          <p:cNvSpPr/>
          <p:nvPr/>
        </p:nvSpPr>
        <p:spPr>
          <a:xfrm>
            <a:off x="3110979" y="2188926"/>
            <a:ext cx="2415506" cy="2025004"/>
          </a:xfrm>
          <a:prstGeom prst="ellipse">
            <a:avLst/>
          </a:prstGeom>
          <a:solidFill>
            <a:srgbClr val="BDC3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 Light"/>
                <a:cs typeface="Helvetica Neue Light"/>
              </a:rPr>
              <a:t>Algorithms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  <p:sp>
        <p:nvSpPr>
          <p:cNvPr id="5" name="Left Arrow 4"/>
          <p:cNvSpPr/>
          <p:nvPr/>
        </p:nvSpPr>
        <p:spPr>
          <a:xfrm rot="18362834">
            <a:off x="2084425" y="4026288"/>
            <a:ext cx="1747317" cy="1430421"/>
          </a:xfrm>
          <a:prstGeom prst="leftArrow">
            <a:avLst/>
          </a:prstGeom>
          <a:solidFill>
            <a:srgbClr val="2C3E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A/C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 rot="13780076">
            <a:off x="4908239" y="4034613"/>
            <a:ext cx="1748068" cy="1374783"/>
          </a:xfrm>
          <a:prstGeom prst="leftArrow">
            <a:avLst/>
          </a:prstGeom>
          <a:solidFill>
            <a:srgbClr val="2C3E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TV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7" name="Left Arrow 6"/>
          <p:cNvSpPr/>
          <p:nvPr/>
        </p:nvSpPr>
        <p:spPr>
          <a:xfrm rot="16200000">
            <a:off x="3445073" y="350731"/>
            <a:ext cx="1747317" cy="1724967"/>
          </a:xfrm>
          <a:prstGeom prst="leftArrow">
            <a:avLst/>
          </a:prstGeom>
          <a:solidFill>
            <a:srgbClr val="349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Meter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50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1" b="95318" l="5000" r="96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699"/>
            <a:ext cx="6705600" cy="6683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727" t="58498" r="71591" b="31013"/>
          <a:stretch/>
        </p:blipFill>
        <p:spPr>
          <a:xfrm>
            <a:off x="5707380" y="236607"/>
            <a:ext cx="716280" cy="701040"/>
          </a:xfrm>
          <a:prstGeom prst="rect">
            <a:avLst/>
          </a:prstGeom>
          <a:ln w="63500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614160" y="127645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Donut Eaten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14160" y="415224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Donut not yet eaten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5513" y="2720778"/>
            <a:ext cx="840161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500" b="1" dirty="0" smtClean="0">
                <a:solidFill>
                  <a:srgbClr val="FFFFFF"/>
                </a:solidFill>
                <a:latin typeface="Helvetica Neue"/>
                <a:cs typeface="Helvetica Neue"/>
              </a:rPr>
              <a:t>DONUT VISUALIZATION</a:t>
            </a:r>
            <a:endParaRPr lang="en-US" sz="8500" b="1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89273" y="1087588"/>
            <a:ext cx="743440" cy="76516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71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illagePul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ummer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48</Words>
  <Application>Microsoft Macintosh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VillagePulse</vt:lpstr>
      <vt:lpstr>PowerPoint Presentation</vt:lpstr>
      <vt:lpstr>CURRENT SITUATION</vt:lpstr>
      <vt:lpstr>CURRENT SITUATION</vt:lpstr>
      <vt:lpstr>PowerPoint Presentation</vt:lpstr>
      <vt:lpstr>OUR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Espinoza</dc:creator>
  <cp:lastModifiedBy>Phil Ngo</cp:lastModifiedBy>
  <cp:revision>30</cp:revision>
  <dcterms:created xsi:type="dcterms:W3CDTF">2014-06-29T15:41:48Z</dcterms:created>
  <dcterms:modified xsi:type="dcterms:W3CDTF">2014-07-08T23:11:46Z</dcterms:modified>
</cp:coreProperties>
</file>