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57" r:id="rId4"/>
    <p:sldId id="265" r:id="rId5"/>
    <p:sldId id="266" r:id="rId6"/>
    <p:sldId id="267" r:id="rId7"/>
    <p:sldId id="258" r:id="rId8"/>
    <p:sldId id="259" r:id="rId9"/>
    <p:sldId id="269" r:id="rId10"/>
    <p:sldId id="260" r:id="rId11"/>
    <p:sldId id="268" r:id="rId12"/>
    <p:sldId id="261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EC02D-F489-4561-AC2E-619BF15A702F}" type="datetimeFigureOut">
              <a:rPr lang="fr-FR" smtClean="0"/>
              <a:t>10/02/2017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A8F18-099E-4B22-AFE5-7722410642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79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97FB-5989-4A7C-83C2-EF54AE6C5EDE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2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65F6-96B9-409F-90D2-26544B7ECC75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9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40B8-0235-4FF0-A60D-14F66BF40B27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7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C9BA-782D-425E-B44D-7AF7C537527D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3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D5A4-EFC6-4771-B6EA-FE637EE13331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73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AF0-321B-46EA-A489-635BF5B476F1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50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D045-5ABC-4F90-9F92-46A06CF210EB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3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50ED-F18D-4223-BB70-1484CEEE00BB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6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35EA-17D6-4116-8BD9-235712000DC4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5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2A19-7947-40E9-AC56-F75926964EBF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C35B-1657-4633-A934-DAD98A80C1B2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3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9FF6-9929-4C04-9E94-5537A66B49FE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1688-45FB-429F-B789-8DCF94E66715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5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792E-AA79-4374-B2FC-D76318A8BDD9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89BF-FBC7-424F-8C85-568E4D61C0EC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CAD7-29F6-40AF-927B-0B2280560C46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9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9797-CC2E-4D6F-B7F5-604FCFC691E1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2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7F6A5F-F299-4011-8B94-C446AE957697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0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réseau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Carnofluxe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 : Bruno DOUCET - Alexandre TAVERNIER - Anthony TRESSARD -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Kerim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YASAR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7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689149" y="-372702"/>
            <a:ext cx="10018713" cy="1752599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Routeur et point d’accès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57" y="1598462"/>
            <a:ext cx="4117251" cy="42848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421" y="333433"/>
            <a:ext cx="3380753" cy="4325504"/>
          </a:xfrm>
          <a:prstGeom prst="rect">
            <a:avLst/>
          </a:prstGeom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590257" y="4829506"/>
            <a:ext cx="2637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Portée de 50 mètres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Taux de transfert maximum de 300Mb/s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 couteux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505841" y="1658633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Portée de 50 mètres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Délivre un débit très convenable pour 91 personnes 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 couteux</a:t>
            </a:r>
          </a:p>
        </p:txBody>
      </p:sp>
    </p:spTree>
    <p:extLst>
      <p:ext uri="{BB962C8B-B14F-4D97-AF65-F5344CB8AC3E}">
        <p14:creationId xmlns:p14="http://schemas.microsoft.com/office/powerpoint/2010/main" val="329413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505" y="-386929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des équipements Wi- Fi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2" y="929514"/>
            <a:ext cx="6851374" cy="51702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81" y="901451"/>
            <a:ext cx="6758609" cy="51982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980" y="929514"/>
            <a:ext cx="6930059" cy="517021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980" y="927964"/>
            <a:ext cx="7308238" cy="514456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1979" y="927964"/>
            <a:ext cx="7308239" cy="51730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979" y="926723"/>
            <a:ext cx="7308239" cy="51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2652" y="-381749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Clonage et mise en place des machines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63803" y="1597470"/>
            <a:ext cx="3017244" cy="77257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Clonage des logiciels </a:t>
            </a:r>
          </a:p>
          <a:p>
            <a:endParaRPr lang="fr-FR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97007" y="6059738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131" y="1196417"/>
            <a:ext cx="2890278" cy="40930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071634" y="1757139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Logiciel de clonage</a:t>
            </a:r>
          </a:p>
          <a:p>
            <a:r>
              <a:rPr lang="fr-FR" sz="2000" dirty="0"/>
              <a:t>         </a:t>
            </a:r>
            <a:r>
              <a:rPr lang="fr-FR" sz="2000" dirty="0" err="1"/>
              <a:t>Clonezilla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01096" y="2370047"/>
            <a:ext cx="516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Ajout de l’adresse en IP en Statique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15368"/>
              </p:ext>
            </p:extLst>
          </p:nvPr>
        </p:nvGraphicFramePr>
        <p:xfrm>
          <a:off x="1201096" y="2957478"/>
          <a:ext cx="5533654" cy="1908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351">
                  <a:extLst>
                    <a:ext uri="{9D8B030D-6E8A-4147-A177-3AD203B41FA5}">
                      <a16:colId xmlns:a16="http://schemas.microsoft.com/office/drawing/2014/main" val="2268745338"/>
                    </a:ext>
                  </a:extLst>
                </a:gridCol>
                <a:gridCol w="1500235">
                  <a:extLst>
                    <a:ext uri="{9D8B030D-6E8A-4147-A177-3AD203B41FA5}">
                      <a16:colId xmlns:a16="http://schemas.microsoft.com/office/drawing/2014/main" val="3389646055"/>
                    </a:ext>
                  </a:extLst>
                </a:gridCol>
                <a:gridCol w="1431064">
                  <a:extLst>
                    <a:ext uri="{9D8B030D-6E8A-4147-A177-3AD203B41FA5}">
                      <a16:colId xmlns:a16="http://schemas.microsoft.com/office/drawing/2014/main" val="48826112"/>
                    </a:ext>
                  </a:extLst>
                </a:gridCol>
                <a:gridCol w="1501004">
                  <a:extLst>
                    <a:ext uri="{9D8B030D-6E8A-4147-A177-3AD203B41FA5}">
                      <a16:colId xmlns:a16="http://schemas.microsoft.com/office/drawing/2014/main" val="467621821"/>
                    </a:ext>
                  </a:extLst>
                </a:gridCol>
              </a:tblGrid>
              <a:tr h="4246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Attribution Réseau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Masque Réseau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Début de la plage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Fin de la plage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extLst>
                  <a:ext uri="{0D108BD9-81ED-4DB2-BD59-A6C34878D82A}">
                    <a16:rowId xmlns:a16="http://schemas.microsoft.com/office/drawing/2014/main" val="2869409024"/>
                  </a:ext>
                </a:extLst>
              </a:tr>
              <a:tr h="207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192.168.0.0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/21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192.168.0.1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192.168.0.254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extLst>
                  <a:ext uri="{0D108BD9-81ED-4DB2-BD59-A6C34878D82A}">
                    <a16:rowId xmlns:a16="http://schemas.microsoft.com/office/drawing/2014/main" val="5170398"/>
                  </a:ext>
                </a:extLst>
              </a:tr>
              <a:tr h="207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192.168.1.0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/21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192.168.1.1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192.168.1.254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extLst>
                  <a:ext uri="{0D108BD9-81ED-4DB2-BD59-A6C34878D82A}">
                    <a16:rowId xmlns:a16="http://schemas.microsoft.com/office/drawing/2014/main" val="2886873798"/>
                  </a:ext>
                </a:extLst>
              </a:tr>
              <a:tr h="207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192.168.2.0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/21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192.168.2.1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192.168.2.254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extLst>
                  <a:ext uri="{0D108BD9-81ED-4DB2-BD59-A6C34878D82A}">
                    <a16:rowId xmlns:a16="http://schemas.microsoft.com/office/drawing/2014/main" val="186498549"/>
                  </a:ext>
                </a:extLst>
              </a:tr>
              <a:tr h="207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192.168.3.0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/21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192.168.3.1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192.168.3.254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extLst>
                  <a:ext uri="{0D108BD9-81ED-4DB2-BD59-A6C34878D82A}">
                    <a16:rowId xmlns:a16="http://schemas.microsoft.com/office/drawing/2014/main" val="3437848450"/>
                  </a:ext>
                </a:extLst>
              </a:tr>
              <a:tr h="207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192.168.4.0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/21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192.168.4.1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192.168.4.254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extLst>
                  <a:ext uri="{0D108BD9-81ED-4DB2-BD59-A6C34878D82A}">
                    <a16:rowId xmlns:a16="http://schemas.microsoft.com/office/drawing/2014/main" val="705512603"/>
                  </a:ext>
                </a:extLst>
              </a:tr>
              <a:tr h="207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192.168.5.0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/21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192.168.5.1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192.168.5.254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extLst>
                  <a:ext uri="{0D108BD9-81ED-4DB2-BD59-A6C34878D82A}">
                    <a16:rowId xmlns:a16="http://schemas.microsoft.com/office/drawing/2014/main" val="3379242666"/>
                  </a:ext>
                </a:extLst>
              </a:tr>
              <a:tr h="207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192.168.6.0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/21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192.168.6.1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192.168.6.254</a:t>
                      </a:r>
                      <a:endParaRPr lang="fr-FR" sz="13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extLst>
                  <a:ext uri="{0D108BD9-81ED-4DB2-BD59-A6C34878D82A}">
                    <a16:rowId xmlns:a16="http://schemas.microsoft.com/office/drawing/2014/main" val="1653884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86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455771" y="-319014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7564" y="4559990"/>
            <a:ext cx="10268583" cy="1985117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Temps d’installation</a:t>
            </a:r>
          </a:p>
          <a:p>
            <a:pPr marL="0" indent="0">
              <a:buNone/>
            </a:pPr>
            <a:r>
              <a:rPr lang="fr-FR" dirty="0"/>
              <a:t>Maintenance non prise en compte dans le devis </a:t>
            </a:r>
          </a:p>
          <a:p>
            <a:endParaRPr lang="fr-FR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0863"/>
              </p:ext>
            </p:extLst>
          </p:nvPr>
        </p:nvGraphicFramePr>
        <p:xfrm>
          <a:off x="5816485" y="2094661"/>
          <a:ext cx="5686538" cy="748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3126067853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772412001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104272437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902443799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556409907"/>
                    </a:ext>
                  </a:extLst>
                </a:gridCol>
                <a:gridCol w="959485">
                  <a:extLst>
                    <a:ext uri="{9D8B030D-6E8A-4147-A177-3AD203B41FA5}">
                      <a16:colId xmlns:a16="http://schemas.microsoft.com/office/drawing/2014/main" val="140640622"/>
                    </a:ext>
                  </a:extLst>
                </a:gridCol>
                <a:gridCol w="167753">
                  <a:extLst>
                    <a:ext uri="{9D8B030D-6E8A-4147-A177-3AD203B41FA5}">
                      <a16:colId xmlns:a16="http://schemas.microsoft.com/office/drawing/2014/main" val="7922335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433312540"/>
                    </a:ext>
                  </a:extLst>
                </a:gridCol>
              </a:tblGrid>
              <a:tr h="102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Février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Avril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Juin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Juillet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Aout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744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1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39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354072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38673"/>
              </p:ext>
            </p:extLst>
          </p:nvPr>
        </p:nvGraphicFramePr>
        <p:xfrm>
          <a:off x="6095942" y="3080059"/>
          <a:ext cx="5127625" cy="1479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8851321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193985118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938227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Manœuvre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Temps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Signature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3638660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Câblage, test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 mois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8016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Installation des ordinateurs, et leurs configurations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semaine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4968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Vérification mensuelle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 mois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5282841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10099"/>
              </p:ext>
            </p:extLst>
          </p:nvPr>
        </p:nvGraphicFramePr>
        <p:xfrm>
          <a:off x="1452880" y="2095039"/>
          <a:ext cx="3027678" cy="97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226">
                  <a:extLst>
                    <a:ext uri="{9D8B030D-6E8A-4147-A177-3AD203B41FA5}">
                      <a16:colId xmlns:a16="http://schemas.microsoft.com/office/drawing/2014/main" val="181009048"/>
                    </a:ext>
                  </a:extLst>
                </a:gridCol>
                <a:gridCol w="1009226">
                  <a:extLst>
                    <a:ext uri="{9D8B030D-6E8A-4147-A177-3AD203B41FA5}">
                      <a16:colId xmlns:a16="http://schemas.microsoft.com/office/drawing/2014/main" val="1785878078"/>
                    </a:ext>
                  </a:extLst>
                </a:gridCol>
                <a:gridCol w="1009226">
                  <a:extLst>
                    <a:ext uri="{9D8B030D-6E8A-4147-A177-3AD203B41FA5}">
                      <a16:colId xmlns:a16="http://schemas.microsoft.com/office/drawing/2014/main" val="39053341"/>
                    </a:ext>
                  </a:extLst>
                </a:gridCol>
              </a:tblGrid>
              <a:tr h="32408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Quantité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70025"/>
                  </a:ext>
                </a:extLst>
              </a:tr>
              <a:tr h="32408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Câbles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36 450 €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21 700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13005"/>
                  </a:ext>
                </a:extLst>
              </a:tr>
              <a:tr h="32408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Composants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5 629 €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 unités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59798"/>
                  </a:ext>
                </a:extLst>
              </a:tr>
            </a:tbl>
          </a:graphicData>
        </a:graphic>
      </p:graphicFrame>
      <p:sp>
        <p:nvSpPr>
          <p:cNvPr id="10" name="Espace réservé du contenu 2"/>
          <p:cNvSpPr txBox="1">
            <a:spLocks/>
          </p:cNvSpPr>
          <p:nvPr/>
        </p:nvSpPr>
        <p:spPr>
          <a:xfrm>
            <a:off x="1364145" y="3236704"/>
            <a:ext cx="10268583" cy="1985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/>
              <a:t>Total : 42 100€ HT</a:t>
            </a:r>
            <a:br>
              <a:rPr lang="fr-FR" sz="1600" dirty="0"/>
            </a:br>
            <a:r>
              <a:rPr lang="fr-FR" sz="1600" dirty="0"/>
              <a:t>Reste : 15 430 € matériels annexes</a:t>
            </a:r>
          </a:p>
          <a:p>
            <a:pPr marL="0" indent="0">
              <a:buFont typeface="Arial"/>
              <a:buNone/>
            </a:pPr>
            <a:r>
              <a:rPr lang="fr-FR" sz="1600" dirty="0"/>
              <a:t>              Sécurité – Brassage des câbles </a:t>
            </a:r>
          </a:p>
          <a:p>
            <a:pPr marL="0" indent="0" algn="just">
              <a:buFont typeface="Arial"/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10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-374374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71447"/>
              </p:ext>
            </p:extLst>
          </p:nvPr>
        </p:nvGraphicFramePr>
        <p:xfrm>
          <a:off x="1484310" y="1026695"/>
          <a:ext cx="8791074" cy="4315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526">
                  <a:extLst>
                    <a:ext uri="{9D8B030D-6E8A-4147-A177-3AD203B41FA5}">
                      <a16:colId xmlns:a16="http://schemas.microsoft.com/office/drawing/2014/main" val="3691952845"/>
                    </a:ext>
                  </a:extLst>
                </a:gridCol>
                <a:gridCol w="1229121">
                  <a:extLst>
                    <a:ext uri="{9D8B030D-6E8A-4147-A177-3AD203B41FA5}">
                      <a16:colId xmlns:a16="http://schemas.microsoft.com/office/drawing/2014/main" val="640240586"/>
                    </a:ext>
                  </a:extLst>
                </a:gridCol>
                <a:gridCol w="797708">
                  <a:extLst>
                    <a:ext uri="{9D8B030D-6E8A-4147-A177-3AD203B41FA5}">
                      <a16:colId xmlns:a16="http://schemas.microsoft.com/office/drawing/2014/main" val="4064106822"/>
                    </a:ext>
                  </a:extLst>
                </a:gridCol>
                <a:gridCol w="651191">
                  <a:extLst>
                    <a:ext uri="{9D8B030D-6E8A-4147-A177-3AD203B41FA5}">
                      <a16:colId xmlns:a16="http://schemas.microsoft.com/office/drawing/2014/main" val="2396033052"/>
                    </a:ext>
                  </a:extLst>
                </a:gridCol>
                <a:gridCol w="651191">
                  <a:extLst>
                    <a:ext uri="{9D8B030D-6E8A-4147-A177-3AD203B41FA5}">
                      <a16:colId xmlns:a16="http://schemas.microsoft.com/office/drawing/2014/main" val="3758436189"/>
                    </a:ext>
                  </a:extLst>
                </a:gridCol>
                <a:gridCol w="651191">
                  <a:extLst>
                    <a:ext uri="{9D8B030D-6E8A-4147-A177-3AD203B41FA5}">
                      <a16:colId xmlns:a16="http://schemas.microsoft.com/office/drawing/2014/main" val="4107933761"/>
                    </a:ext>
                  </a:extLst>
                </a:gridCol>
                <a:gridCol w="651191">
                  <a:extLst>
                    <a:ext uri="{9D8B030D-6E8A-4147-A177-3AD203B41FA5}">
                      <a16:colId xmlns:a16="http://schemas.microsoft.com/office/drawing/2014/main" val="2634852793"/>
                    </a:ext>
                  </a:extLst>
                </a:gridCol>
                <a:gridCol w="651191">
                  <a:extLst>
                    <a:ext uri="{9D8B030D-6E8A-4147-A177-3AD203B41FA5}">
                      <a16:colId xmlns:a16="http://schemas.microsoft.com/office/drawing/2014/main" val="316238578"/>
                    </a:ext>
                  </a:extLst>
                </a:gridCol>
                <a:gridCol w="651191">
                  <a:extLst>
                    <a:ext uri="{9D8B030D-6E8A-4147-A177-3AD203B41FA5}">
                      <a16:colId xmlns:a16="http://schemas.microsoft.com/office/drawing/2014/main" val="145161147"/>
                    </a:ext>
                  </a:extLst>
                </a:gridCol>
                <a:gridCol w="651191">
                  <a:extLst>
                    <a:ext uri="{9D8B030D-6E8A-4147-A177-3AD203B41FA5}">
                      <a16:colId xmlns:a16="http://schemas.microsoft.com/office/drawing/2014/main" val="2344829282"/>
                    </a:ext>
                  </a:extLst>
                </a:gridCol>
                <a:gridCol w="651191">
                  <a:extLst>
                    <a:ext uri="{9D8B030D-6E8A-4147-A177-3AD203B41FA5}">
                      <a16:colId xmlns:a16="http://schemas.microsoft.com/office/drawing/2014/main" val="286254747"/>
                    </a:ext>
                  </a:extLst>
                </a:gridCol>
                <a:gridCol w="651191">
                  <a:extLst>
                    <a:ext uri="{9D8B030D-6E8A-4147-A177-3AD203B41FA5}">
                      <a16:colId xmlns:a16="http://schemas.microsoft.com/office/drawing/2014/main" val="2803221793"/>
                    </a:ext>
                  </a:extLst>
                </a:gridCol>
              </a:tblGrid>
              <a:tr h="185321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Lundi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Mardi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Mercredi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Jeudi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Vendredi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1355"/>
                  </a:ext>
                </a:extLst>
              </a:tr>
              <a:tr h="185321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Matin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Apres midi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Matin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Apres midi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Matin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Apres midi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Matin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Apres midi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Matin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Apres midi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1199890956"/>
                  </a:ext>
                </a:extLst>
              </a:tr>
              <a:tr h="17649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Kerim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Wifi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449220375"/>
                  </a:ext>
                </a:extLst>
              </a:tr>
              <a:tr h="17649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Composant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1572191688"/>
                  </a:ext>
                </a:extLst>
              </a:tr>
              <a:tr h="17649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Simulation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2693060190"/>
                  </a:ext>
                </a:extLst>
              </a:tr>
              <a:tr h="1853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160279482"/>
                  </a:ext>
                </a:extLst>
              </a:tr>
              <a:tr h="17649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Alexandre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Ethernet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359759274"/>
                  </a:ext>
                </a:extLst>
              </a:tr>
              <a:tr h="17649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Cable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4293025835"/>
                  </a:ext>
                </a:extLst>
              </a:tr>
              <a:tr h="17649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Communtateur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2640801463"/>
                  </a:ext>
                </a:extLst>
              </a:tr>
              <a:tr h="1853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Composants annexes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3475248475"/>
                  </a:ext>
                </a:extLst>
              </a:tr>
              <a:tr h="185321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3657626281"/>
                  </a:ext>
                </a:extLst>
              </a:tr>
              <a:tr h="1764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Anthony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Clonage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3463277292"/>
                  </a:ext>
                </a:extLst>
              </a:tr>
              <a:tr h="1764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Fonctionnement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1830441909"/>
                  </a:ext>
                </a:extLst>
              </a:tr>
              <a:tr h="1764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Mise en place d’une machine</a:t>
                      </a: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3129967774"/>
                  </a:ext>
                </a:extLst>
              </a:tr>
              <a:tr h="18532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4063735121"/>
                  </a:ext>
                </a:extLst>
              </a:tr>
              <a:tr h="1764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Bruno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Maquette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1000923691"/>
                  </a:ext>
                </a:extLst>
              </a:tr>
              <a:tr h="1764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Plan Entreprise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3160580644"/>
                  </a:ext>
                </a:extLst>
              </a:tr>
              <a:tr h="18532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473773327"/>
                  </a:ext>
                </a:extLst>
              </a:tr>
              <a:tr h="185321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Bruno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Adressage IP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911855593"/>
                  </a:ext>
                </a:extLst>
              </a:tr>
              <a:tr h="176496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3703956049"/>
                  </a:ext>
                </a:extLst>
              </a:tr>
              <a:tr h="176496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Création du devis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1303115861"/>
                  </a:ext>
                </a:extLst>
              </a:tr>
              <a:tr h="176496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2583723099"/>
                  </a:ext>
                </a:extLst>
              </a:tr>
              <a:tr h="185321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Prep' soutenance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1768813413"/>
                  </a:ext>
                </a:extLst>
              </a:tr>
              <a:tr h="176496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9" marR="6389" marT="6389" marB="0" anchor="b"/>
                </a:tc>
                <a:extLst>
                  <a:ext uri="{0D108BD9-81ED-4DB2-BD59-A6C34878D82A}">
                    <a16:rowId xmlns:a16="http://schemas.microsoft.com/office/drawing/2014/main" val="3446774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49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3287" y="1233714"/>
            <a:ext cx="10018713" cy="5210629"/>
          </a:xfrm>
        </p:spPr>
        <p:txBody>
          <a:bodyPr>
            <a:normAutofit/>
          </a:bodyPr>
          <a:lstStyle/>
          <a:p>
            <a:r>
              <a:rPr lang="fr-FR" dirty="0"/>
              <a:t>Contexte</a:t>
            </a:r>
          </a:p>
          <a:p>
            <a:r>
              <a:rPr lang="fr-FR" dirty="0"/>
              <a:t>Besoins</a:t>
            </a:r>
          </a:p>
          <a:p>
            <a:r>
              <a:rPr lang="fr-FR" dirty="0"/>
              <a:t>Solutions</a:t>
            </a:r>
          </a:p>
          <a:p>
            <a:r>
              <a:rPr lang="fr-FR" dirty="0"/>
              <a:t>Architecture Réseau</a:t>
            </a:r>
          </a:p>
          <a:p>
            <a:r>
              <a:rPr lang="fr-FR" dirty="0"/>
              <a:t>Disposition des équipements</a:t>
            </a:r>
          </a:p>
          <a:p>
            <a:r>
              <a:rPr lang="fr-FR" dirty="0"/>
              <a:t>Branchement Ethernet</a:t>
            </a:r>
          </a:p>
          <a:p>
            <a:r>
              <a:rPr lang="fr-FR" dirty="0"/>
              <a:t>Borne Wifi </a:t>
            </a:r>
          </a:p>
          <a:p>
            <a:r>
              <a:rPr lang="fr-FR" dirty="0"/>
              <a:t>Clonage</a:t>
            </a:r>
          </a:p>
          <a:p>
            <a:r>
              <a:rPr lang="fr-FR" dirty="0"/>
              <a:t>Devis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2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207004" y="-504106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</a:t>
            </a: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11100341" y="60198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79" y="1076407"/>
            <a:ext cx="7665969" cy="49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9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272410" y="-349264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</a:t>
            </a: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10951856" y="60198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12335"/>
              </p:ext>
            </p:extLst>
          </p:nvPr>
        </p:nvGraphicFramePr>
        <p:xfrm>
          <a:off x="1935922" y="1563756"/>
          <a:ext cx="8846378" cy="489651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846378">
                  <a:extLst>
                    <a:ext uri="{9D8B030D-6E8A-4147-A177-3AD203B41FA5}">
                      <a16:colId xmlns:a16="http://schemas.microsoft.com/office/drawing/2014/main" val="796835815"/>
                    </a:ext>
                  </a:extLst>
                </a:gridCol>
              </a:tblGrid>
              <a:tr h="5570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84127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r>
                        <a:rPr lang="fr-FR" dirty="0"/>
                        <a:t>Définir le plan physique de l’entreprise ( câblage, matériel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74044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r>
                        <a:rPr lang="fr-FR" dirty="0"/>
                        <a:t>Clonage et déploiement des systèmes d’exploitations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1504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r>
                        <a:rPr lang="fr-FR" dirty="0"/>
                        <a:t>Rédaction de la procédure de clonage et d’adressage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25547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Proposer une maquette avec la topologie physique mettant en œuvre les deux systèmes d’exploitation ainsi que sa topologie logique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50174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r>
                        <a:rPr lang="fr-FR" dirty="0"/>
                        <a:t>Proposer un plan d’adressage du réseau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632189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r>
                        <a:rPr lang="fr-FR" dirty="0"/>
                        <a:t>Proposer un plan ou sera placé les principaux équipements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85774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Donner un devis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66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41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90111" y="-465788"/>
            <a:ext cx="10018713" cy="1752599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solutions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2" y="1488385"/>
            <a:ext cx="11782425" cy="4914900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096235" y="6162261"/>
            <a:ext cx="942692" cy="695739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9" y="1488385"/>
            <a:ext cx="11894548" cy="49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5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915617" y="-124325"/>
            <a:ext cx="10018713" cy="1752599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du réseau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101476" y="600917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593432" y="2342147"/>
            <a:ext cx="2473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L’architecture choisie 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036" y="0"/>
            <a:ext cx="8114440" cy="6932506"/>
          </a:xfrm>
        </p:spPr>
      </p:pic>
    </p:spTree>
    <p:extLst>
      <p:ext uri="{BB962C8B-B14F-4D97-AF65-F5344CB8AC3E}">
        <p14:creationId xmlns:p14="http://schemas.microsoft.com/office/powerpoint/2010/main" val="117725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412842" y="-200442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Disposition des équipements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961" y="2527094"/>
            <a:ext cx="2767284" cy="311312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500" dirty="0"/>
              <a:t>Grande salle</a:t>
            </a:r>
          </a:p>
          <a:p>
            <a:pPr>
              <a:buFontTx/>
              <a:buChar char="-"/>
            </a:pPr>
            <a:r>
              <a:rPr lang="fr-FR" sz="1500" dirty="0"/>
              <a:t>Mur avec peinture ignifuger</a:t>
            </a:r>
          </a:p>
          <a:p>
            <a:pPr>
              <a:buFontTx/>
              <a:buChar char="-"/>
            </a:pPr>
            <a:r>
              <a:rPr lang="fr-FR" sz="1500" dirty="0"/>
              <a:t> Plafond non suspendu</a:t>
            </a:r>
          </a:p>
          <a:p>
            <a:pPr>
              <a:buFontTx/>
              <a:buChar char="-"/>
            </a:pPr>
            <a:r>
              <a:rPr lang="fr-FR" sz="1500" dirty="0"/>
              <a:t>Au moins 2 prises de courants</a:t>
            </a:r>
          </a:p>
          <a:p>
            <a:pPr>
              <a:buFontTx/>
              <a:buChar char="-"/>
            </a:pPr>
            <a:r>
              <a:rPr lang="fr-FR" sz="1500" dirty="0"/>
              <a:t>Pas d’éclairage fluorescent </a:t>
            </a:r>
          </a:p>
          <a:p>
            <a:pPr>
              <a:buFontTx/>
              <a:buChar char="-"/>
            </a:pPr>
            <a:r>
              <a:rPr lang="fr-FR" sz="1500" dirty="0"/>
              <a:t>Porte vers l’extérieure avec un verrou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19" y="1415212"/>
            <a:ext cx="8105181" cy="5290387"/>
          </a:xfrm>
          <a:prstGeom prst="rect">
            <a:avLst/>
          </a:prstGeom>
        </p:spPr>
      </p:pic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11290613" y="5929312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4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02216" y="-165130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Branchement Ethernet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92357" y="3124199"/>
            <a:ext cx="387539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Commutateur 24 ports </a:t>
            </a:r>
          </a:p>
          <a:p>
            <a:pPr marL="0" indent="0">
              <a:buNone/>
            </a:pPr>
            <a:r>
              <a:rPr lang="fr-FR" dirty="0"/>
              <a:t>Câble RJ-45 Catégorie 6 </a:t>
            </a:r>
            <a:br>
              <a:rPr lang="fr-FR" dirty="0"/>
            </a:br>
            <a:r>
              <a:rPr lang="fr-FR" dirty="0"/>
              <a:t>	Bande passante : 250MHz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 descr="Cisco Small Business Produits Cisco SLM224PT-E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32" y="1317047"/>
            <a:ext cx="2771322" cy="20775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7417107" y="3124199"/>
            <a:ext cx="6181318" cy="2065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Sauvegarde configuration :</a:t>
            </a:r>
          </a:p>
          <a:p>
            <a:pPr marL="0" indent="0">
              <a:buNone/>
            </a:pPr>
            <a:r>
              <a:rPr lang="fr-FR" b="1" i="1" dirty="0"/>
              <a:t>copy running-config </a:t>
            </a:r>
            <a:r>
              <a:rPr lang="fr-FR" b="1" i="1" dirty="0" err="1"/>
              <a:t>tftp</a:t>
            </a:r>
            <a:r>
              <a:rPr lang="fr-FR" b="1" i="1" dirty="0"/>
              <a:t> 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copy </a:t>
            </a:r>
            <a:r>
              <a:rPr lang="fr-FR" b="1" i="1" dirty="0" err="1"/>
              <a:t>tftp</a:t>
            </a:r>
            <a:r>
              <a:rPr lang="fr-FR" b="1" i="1" dirty="0"/>
              <a:t> : running-config 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835525" y="917791"/>
            <a:ext cx="6181318" cy="2065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Sécurité</a:t>
            </a:r>
            <a:br>
              <a:rPr lang="fr-FR" dirty="0"/>
            </a:br>
            <a:r>
              <a:rPr lang="fr-FR" dirty="0"/>
              <a:t>Verrouiller des ports </a:t>
            </a:r>
            <a:br>
              <a:rPr lang="fr-FR" dirty="0"/>
            </a:br>
            <a:r>
              <a:rPr lang="fr-FR" dirty="0"/>
              <a:t>         Manuellement ou Automatiquement </a:t>
            </a:r>
            <a:r>
              <a:rPr lang="fr-FR" b="1" i="1" dirty="0"/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762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676" y="169249"/>
            <a:ext cx="9688163" cy="6323626"/>
          </a:xfrm>
        </p:spPr>
      </p:pic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11227439" y="64928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7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820</TotalTime>
  <Words>379</Words>
  <Application>Microsoft Office PowerPoint</Application>
  <PresentationFormat>Grand écran</PresentationFormat>
  <Paragraphs>250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Malgun Gothic</vt:lpstr>
      <vt:lpstr>Arial</vt:lpstr>
      <vt:lpstr>Calibri</vt:lpstr>
      <vt:lpstr>Corbel</vt:lpstr>
      <vt:lpstr>Tahoma</vt:lpstr>
      <vt:lpstr>Times New Roman</vt:lpstr>
      <vt:lpstr>Parallaxe</vt:lpstr>
      <vt:lpstr>Projet réseau  Carnofluxe</vt:lpstr>
      <vt:lpstr>Présentation PowerPoint</vt:lpstr>
      <vt:lpstr>Contexte</vt:lpstr>
      <vt:lpstr>Besoins</vt:lpstr>
      <vt:lpstr>Les solutions</vt:lpstr>
      <vt:lpstr>Architecture du réseau</vt:lpstr>
      <vt:lpstr>Disposition des équipements</vt:lpstr>
      <vt:lpstr>Branchement Ethernet</vt:lpstr>
      <vt:lpstr>Présentation PowerPoint</vt:lpstr>
      <vt:lpstr>Routeur et point d’accès</vt:lpstr>
      <vt:lpstr>Placement des équipements Wi- Fi</vt:lpstr>
      <vt:lpstr>Clonage et mise en place des machines</vt:lpstr>
      <vt:lpstr>Devis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réseau  Carnofluxe</dc:title>
  <dc:creator>Bruno Doucet</dc:creator>
  <cp:lastModifiedBy>Bruno Doucet</cp:lastModifiedBy>
  <cp:revision>119</cp:revision>
  <dcterms:created xsi:type="dcterms:W3CDTF">2017-02-08T13:02:01Z</dcterms:created>
  <dcterms:modified xsi:type="dcterms:W3CDTF">2017-02-10T13:16:44Z</dcterms:modified>
</cp:coreProperties>
</file>