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70" r:id="rId2"/>
  </p:sldMasterIdLst>
  <p:notesMasterIdLst>
    <p:notesMasterId r:id="rId9"/>
  </p:notesMasterIdLst>
  <p:sldIdLst>
    <p:sldId id="376" r:id="rId3"/>
    <p:sldId id="467" r:id="rId4"/>
    <p:sldId id="481" r:id="rId5"/>
    <p:sldId id="482" r:id="rId6"/>
    <p:sldId id="483" r:id="rId7"/>
    <p:sldId id="484" r:id="rId8"/>
  </p:sldIdLst>
  <p:sldSz cx="10039350" cy="7772400"/>
  <p:notesSz cx="6858000" cy="9144000"/>
  <p:custDataLst>
    <p:tags r:id="rId10"/>
  </p:custDataLst>
  <p:defaultTextStyle>
    <a:defPPr>
      <a:defRPr lang="es-ES_tradnl"/>
    </a:defPPr>
    <a:lvl1pPr algn="l" defTabSz="5080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ヒラギノ角ゴ Pro W3" pitchFamily="-106" charset="-128"/>
        <a:cs typeface="+mn-cs"/>
      </a:defRPr>
    </a:lvl1pPr>
    <a:lvl2pPr marL="508000" indent="-50800" algn="l" defTabSz="5080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ヒラギノ角ゴ Pro W3" pitchFamily="-106" charset="-128"/>
        <a:cs typeface="+mn-cs"/>
      </a:defRPr>
    </a:lvl2pPr>
    <a:lvl3pPr marL="1017588" indent="-103188" algn="l" defTabSz="5080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ヒラギノ角ゴ Pro W3" pitchFamily="-106" charset="-128"/>
        <a:cs typeface="+mn-cs"/>
      </a:defRPr>
    </a:lvl3pPr>
    <a:lvl4pPr marL="1525588" indent="-153988" algn="l" defTabSz="5080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ヒラギノ角ゴ Pro W3" pitchFamily="-106" charset="-128"/>
        <a:cs typeface="+mn-cs"/>
      </a:defRPr>
    </a:lvl4pPr>
    <a:lvl5pPr marL="2035175" indent="-206375" algn="l" defTabSz="5080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ヒラギノ角ゴ Pro W3" pitchFamily="-10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ヒラギノ角ゴ Pro W3" pitchFamily="-10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ヒラギノ角ゴ Pro W3" pitchFamily="-10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ヒラギノ角ゴ Pro W3" pitchFamily="-10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ヒラギノ角ゴ Pro W3" pitchFamily="-10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9A40C8-3BAC-480C-85C1-4F971AF67BE1}">
          <p14:sldIdLst>
            <p14:sldId id="376"/>
            <p14:sldId id="467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Flores Lomas" initials="EF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45"/>
    <a:srgbClr val="0000FF"/>
    <a:srgbClr val="FF5763"/>
    <a:srgbClr val="FF8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16" autoAdjust="0"/>
    <p:restoredTop sz="95673" autoAdjust="0"/>
  </p:normalViewPr>
  <p:slideViewPr>
    <p:cSldViewPr snapToObjects="1">
      <p:cViewPr>
        <p:scale>
          <a:sx n="100" d="100"/>
          <a:sy n="100" d="100"/>
        </p:scale>
        <p:origin x="1368" y="144"/>
      </p:cViewPr>
      <p:guideLst>
        <p:guide orient="horz" pos="2448"/>
        <p:guide pos="31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637AC-079D-4701-85C9-32F9F2888E5E}" type="datetimeFigureOut">
              <a:rPr lang="es-MX" smtClean="0"/>
              <a:pPr/>
              <a:t>28/12/15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3E44-9E8D-4339-AB43-7A04FFA1D27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95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idea de </a:t>
            </a:r>
            <a:r>
              <a:rPr lang="en-US" dirty="0" err="1" smtClean="0"/>
              <a:t>esta</a:t>
            </a:r>
            <a:r>
              <a:rPr lang="en-US" dirty="0" smtClean="0"/>
              <a:t> reunion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temas</a:t>
            </a:r>
            <a:r>
              <a:rPr lang="en-US" baseline="0" dirty="0" smtClean="0"/>
              <a:t>;</a:t>
            </a:r>
          </a:p>
          <a:p>
            <a:pPr marL="228600" indent="-228600">
              <a:buAutoNum type="arabicParenR"/>
            </a:pPr>
            <a:r>
              <a:rPr lang="en-US" b="1" baseline="0" dirty="0" err="1" smtClean="0"/>
              <a:t>Explicar</a:t>
            </a:r>
            <a:r>
              <a:rPr lang="en-US" b="1" baseline="0" dirty="0" smtClean="0"/>
              <a:t> </a:t>
            </a:r>
            <a:r>
              <a:rPr lang="en-US" baseline="0" dirty="0" smtClean="0"/>
              <a:t>el framework de </a:t>
            </a:r>
            <a:r>
              <a:rPr lang="en-US" baseline="0" dirty="0" err="1" smtClean="0"/>
              <a:t>ventas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queremos</a:t>
            </a:r>
            <a:r>
              <a:rPr lang="en-US" baseline="0" dirty="0" smtClean="0"/>
              <a:t> IMPLEMENTAR</a:t>
            </a:r>
          </a:p>
          <a:p>
            <a:pPr marL="228600" indent="-228600">
              <a:buAutoNum type="arabicParenR"/>
            </a:pPr>
            <a:r>
              <a:rPr lang="en-US" b="1" dirty="0" err="1" smtClean="0"/>
              <a:t>Explicar</a:t>
            </a:r>
            <a:r>
              <a:rPr lang="en-US" b="1" dirty="0" smtClean="0"/>
              <a:t> </a:t>
            </a:r>
            <a:r>
              <a:rPr lang="en-US" dirty="0" smtClean="0"/>
              <a:t>el</a:t>
            </a:r>
            <a:r>
              <a:rPr lang="en-US" b="1" dirty="0" smtClean="0"/>
              <a:t> MODELO </a:t>
            </a:r>
            <a:r>
              <a:rPr lang="en-US" dirty="0" smtClean="0"/>
              <a:t>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ayudará</a:t>
            </a:r>
            <a:r>
              <a:rPr lang="en-US" dirty="0" smtClean="0"/>
              <a:t> para </a:t>
            </a:r>
            <a:r>
              <a:rPr lang="en-US" dirty="0" err="1" smtClean="0"/>
              <a:t>ello</a:t>
            </a: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1" dirty="0" smtClean="0"/>
              <a:t>FEEDBACK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criterios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criticidad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b="1" dirty="0" smtClean="0"/>
              <a:t>FEEDBACK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="1" baseline="0" dirty="0" smtClean="0"/>
              <a:t> variables </a:t>
            </a:r>
            <a:r>
              <a:rPr lang="en-US" baseline="0" dirty="0" smtClean="0"/>
              <a:t>que </a:t>
            </a:r>
            <a:r>
              <a:rPr lang="en-US" baseline="0" dirty="0" err="1" smtClean="0"/>
              <a:t>podríamos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desapercibidas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="1" baseline="0" dirty="0" smtClean="0"/>
              <a:t>FEEDBACK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="1" baseline="0" dirty="0" smtClean="0"/>
              <a:t>ANALISIS </a:t>
            </a:r>
            <a:r>
              <a:rPr lang="en-US" baseline="0" dirty="0" err="1" smtClean="0"/>
              <a:t>adicionales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factores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caídas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FEEDBACK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="1" baseline="0" dirty="0" smtClean="0"/>
              <a:t>IMPLEMENTACION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B3E44-9E8D-4339-AB43-7A04FFA1D278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06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2951" y="2414482"/>
            <a:ext cx="8533448" cy="1666028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5903" y="4404360"/>
            <a:ext cx="7027545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7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5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3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2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CEF85897-C675-45D4-9EC9-9AB12D42C1A5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2C58C3B-470F-443E-ADDF-70F81A924C92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968" y="311256"/>
            <a:ext cx="9035415" cy="12954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1968" y="1813560"/>
            <a:ext cx="9035415" cy="5129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5F013DF1-225D-48D2-8101-1AD648949CF3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925B71-9C24-49E4-9B1E-9A1404905188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91393" y="352637"/>
            <a:ext cx="2480207" cy="7516918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50770" y="352637"/>
            <a:ext cx="7273300" cy="751691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A6D808A-FE01-4BA1-9C77-7C4D12DD0724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8871AEB3-BCCA-4C1F-BBF5-8822323BCCCE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2475" y="2414588"/>
            <a:ext cx="8534400" cy="16652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6538" y="4403725"/>
            <a:ext cx="7026275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01D6-3B7F-4B2A-B2F6-27967D2D2553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447-E4B7-4AE4-9EE5-FE027E723CBC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750" y="4994275"/>
            <a:ext cx="8532813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3750" y="3294063"/>
            <a:ext cx="8532813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E5B-FF2F-4204-9194-0DDD34314047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1650" y="1812925"/>
            <a:ext cx="4441825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95875" y="1812925"/>
            <a:ext cx="4441825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C46-4F1E-4C2E-95B2-259C95CFB0C9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1650" y="1739900"/>
            <a:ext cx="4435475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1650" y="2465388"/>
            <a:ext cx="4435475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00638" y="1739900"/>
            <a:ext cx="443706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0638" y="2465388"/>
            <a:ext cx="443706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19BA-61EB-41D8-AD9C-7D6DE73B236F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00EB-C495-4E92-A351-1EFC63BF8A8B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33C-4E06-4294-B9E2-4669970E24C1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1650" y="309563"/>
            <a:ext cx="3303588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5888" y="309563"/>
            <a:ext cx="5611812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1650" y="1627188"/>
            <a:ext cx="3303588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F9AF-7D09-4452-8AE1-884309092462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968" y="311256"/>
            <a:ext cx="9035415" cy="12954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1968" y="1813560"/>
            <a:ext cx="9035415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86EF6ECD-D45E-47AE-9064-4FB81E56DA65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67E9A2D-5231-4437-BB2A-C205EBEB02E1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8500" y="5440363"/>
            <a:ext cx="60229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68500" y="693738"/>
            <a:ext cx="60229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68500" y="6083300"/>
            <a:ext cx="60229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F8CB-7051-4A36-8A14-E45C77141519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186-CADB-4F68-B902-01A3A49FDC42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78688" y="311150"/>
            <a:ext cx="2259012" cy="6632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1650" y="311150"/>
            <a:ext cx="6624638" cy="6632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160-E9A7-4F78-A2DF-CCDD21B25091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3039" y="4994487"/>
            <a:ext cx="8533448" cy="1543685"/>
          </a:xfrm>
          <a:prstGeom prst="rect">
            <a:avLst/>
          </a:prstGeo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3039" y="3294275"/>
            <a:ext cx="8533448" cy="17002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8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77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65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5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3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20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0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CD04DD04-E21B-4CCB-8E45-7670C1C4EEF9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B229D91-AA77-4364-A1F7-0DC95E552181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968" y="311256"/>
            <a:ext cx="9035415" cy="12954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50770" y="2054648"/>
            <a:ext cx="4876754" cy="5814907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94846" y="2054648"/>
            <a:ext cx="4876754" cy="5814907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ABB3D4AE-E768-4279-9745-CCC4B8491C1E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5526FE6-77D8-40D8-98BD-32B2A706AAC8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968" y="311256"/>
            <a:ext cx="9035415" cy="1295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1967" y="1739795"/>
            <a:ext cx="4435790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08864" indent="0">
              <a:buNone/>
              <a:defRPr sz="2200" b="1"/>
            </a:lvl2pPr>
            <a:lvl3pPr marL="1017727" indent="0">
              <a:buNone/>
              <a:defRPr sz="2000" b="1"/>
            </a:lvl3pPr>
            <a:lvl4pPr marL="1526591" indent="0">
              <a:buNone/>
              <a:defRPr sz="1800" b="1"/>
            </a:lvl4pPr>
            <a:lvl5pPr marL="2035454" indent="0">
              <a:buNone/>
              <a:defRPr sz="1800" b="1"/>
            </a:lvl5pPr>
            <a:lvl6pPr marL="2544318" indent="0">
              <a:buNone/>
              <a:defRPr sz="1800" b="1"/>
            </a:lvl6pPr>
            <a:lvl7pPr marL="3053182" indent="0">
              <a:buNone/>
              <a:defRPr sz="1800" b="1"/>
            </a:lvl7pPr>
            <a:lvl8pPr marL="3562045" indent="0">
              <a:buNone/>
              <a:defRPr sz="1800" b="1"/>
            </a:lvl8pPr>
            <a:lvl9pPr marL="4070909" indent="0">
              <a:buNone/>
              <a:defRPr sz="18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1967" y="2464859"/>
            <a:ext cx="4435790" cy="4478126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099851" y="1739795"/>
            <a:ext cx="4437532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08864" indent="0">
              <a:buNone/>
              <a:defRPr sz="2200" b="1"/>
            </a:lvl2pPr>
            <a:lvl3pPr marL="1017727" indent="0">
              <a:buNone/>
              <a:defRPr sz="2000" b="1"/>
            </a:lvl3pPr>
            <a:lvl4pPr marL="1526591" indent="0">
              <a:buNone/>
              <a:defRPr sz="1800" b="1"/>
            </a:lvl4pPr>
            <a:lvl5pPr marL="2035454" indent="0">
              <a:buNone/>
              <a:defRPr sz="1800" b="1"/>
            </a:lvl5pPr>
            <a:lvl6pPr marL="2544318" indent="0">
              <a:buNone/>
              <a:defRPr sz="1800" b="1"/>
            </a:lvl6pPr>
            <a:lvl7pPr marL="3053182" indent="0">
              <a:buNone/>
              <a:defRPr sz="1800" b="1"/>
            </a:lvl7pPr>
            <a:lvl8pPr marL="3562045" indent="0">
              <a:buNone/>
              <a:defRPr sz="1800" b="1"/>
            </a:lvl8pPr>
            <a:lvl9pPr marL="4070909" indent="0">
              <a:buNone/>
              <a:defRPr sz="18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099851" y="2464859"/>
            <a:ext cx="4437532" cy="4478126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0C95612-2F9C-4602-B25D-0B84DF97C1A4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0606B44-3114-4560-AF2D-BE01D2DE2F46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968" y="311256"/>
            <a:ext cx="9035415" cy="12954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DB406471-BC46-475C-B94B-BD3ED157CE32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814867DC-63B6-4E92-BD39-CCE3128E9E08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181E4EC-FA65-4FAF-8A13-01F53321CA37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3B591E85-D63A-4EC4-8F8E-0A1EA3DBF01F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968" y="309457"/>
            <a:ext cx="3302877" cy="1316990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25107" y="309457"/>
            <a:ext cx="5612276" cy="66335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1968" y="1626447"/>
            <a:ext cx="3302877" cy="531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08864" indent="0">
              <a:buNone/>
              <a:defRPr sz="1300"/>
            </a:lvl2pPr>
            <a:lvl3pPr marL="1017727" indent="0">
              <a:buNone/>
              <a:defRPr sz="1100"/>
            </a:lvl3pPr>
            <a:lvl4pPr marL="1526591" indent="0">
              <a:buNone/>
              <a:defRPr sz="1000"/>
            </a:lvl4pPr>
            <a:lvl5pPr marL="2035454" indent="0">
              <a:buNone/>
              <a:defRPr sz="1000"/>
            </a:lvl5pPr>
            <a:lvl6pPr marL="2544318" indent="0">
              <a:buNone/>
              <a:defRPr sz="1000"/>
            </a:lvl6pPr>
            <a:lvl7pPr marL="3053182" indent="0">
              <a:buNone/>
              <a:defRPr sz="1000"/>
            </a:lvl7pPr>
            <a:lvl8pPr marL="3562045" indent="0">
              <a:buNone/>
              <a:defRPr sz="1000"/>
            </a:lvl8pPr>
            <a:lvl9pPr marL="4070909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30E64137-74EC-474F-A047-246906534CD8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B230B1A-762F-47CA-AEAC-854ACD6889FC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7783" y="5440680"/>
            <a:ext cx="6023610" cy="642303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67783" y="694478"/>
            <a:ext cx="6023610" cy="466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508864" indent="0">
              <a:buNone/>
              <a:defRPr sz="3100"/>
            </a:lvl2pPr>
            <a:lvl3pPr marL="1017727" indent="0">
              <a:buNone/>
              <a:defRPr sz="2700"/>
            </a:lvl3pPr>
            <a:lvl4pPr marL="1526591" indent="0">
              <a:buNone/>
              <a:defRPr sz="2200"/>
            </a:lvl4pPr>
            <a:lvl5pPr marL="2035454" indent="0">
              <a:buNone/>
              <a:defRPr sz="2200"/>
            </a:lvl5pPr>
            <a:lvl6pPr marL="2544318" indent="0">
              <a:buNone/>
              <a:defRPr sz="2200"/>
            </a:lvl6pPr>
            <a:lvl7pPr marL="3053182" indent="0">
              <a:buNone/>
              <a:defRPr sz="2200"/>
            </a:lvl7pPr>
            <a:lvl8pPr marL="3562045" indent="0">
              <a:buNone/>
              <a:defRPr sz="2200"/>
            </a:lvl8pPr>
            <a:lvl9pPr marL="4070909" indent="0">
              <a:buNone/>
              <a:defRPr sz="2200"/>
            </a:lvl9pPr>
          </a:lstStyle>
          <a:p>
            <a:pPr lvl="0"/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67783" y="6082983"/>
            <a:ext cx="6023610" cy="91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08864" indent="0">
              <a:buNone/>
              <a:defRPr sz="1300"/>
            </a:lvl2pPr>
            <a:lvl3pPr marL="1017727" indent="0">
              <a:buNone/>
              <a:defRPr sz="1100"/>
            </a:lvl3pPr>
            <a:lvl4pPr marL="1526591" indent="0">
              <a:buNone/>
              <a:defRPr sz="1000"/>
            </a:lvl4pPr>
            <a:lvl5pPr marL="2035454" indent="0">
              <a:buNone/>
              <a:defRPr sz="1000"/>
            </a:lvl5pPr>
            <a:lvl6pPr marL="2544318" indent="0">
              <a:buNone/>
              <a:defRPr sz="1000"/>
            </a:lvl6pPr>
            <a:lvl7pPr marL="3053182" indent="0">
              <a:buNone/>
              <a:defRPr sz="1000"/>
            </a:lvl7pPr>
            <a:lvl8pPr marL="3562045" indent="0">
              <a:buNone/>
              <a:defRPr sz="1000"/>
            </a:lvl8pPr>
            <a:lvl9pPr marL="4070909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5730C08-C927-4B72-88E3-6FCE8911D2B0}" type="datetime4">
              <a:rPr lang="es-MX" smtClean="0"/>
              <a:pPr/>
              <a:t>28 de diciembre de 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732BD31-580D-45CE-B643-8361C50C2C4B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5746452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/>
  <p:txStyles>
    <p:titleStyle>
      <a:lvl1pPr algn="ctr" defTabSz="508000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ヒラギノ角ゴ Pro W3" pitchFamily="-106" charset="-128"/>
          <a:cs typeface="ヒラギノ角ゴ Pro W3" pitchFamily="-106" charset="-128"/>
        </a:defRPr>
      </a:lvl1pPr>
      <a:lvl2pPr algn="ctr" defTabSz="508000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ヒラギノ角ゴ Pro W3" pitchFamily="-106" charset="-128"/>
          <a:cs typeface="ヒラギノ角ゴ Pro W3" pitchFamily="-106" charset="-128"/>
        </a:defRPr>
      </a:lvl2pPr>
      <a:lvl3pPr algn="ctr" defTabSz="508000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ヒラギノ角ゴ Pro W3" pitchFamily="-106" charset="-128"/>
          <a:cs typeface="ヒラギノ角ゴ Pro W3" pitchFamily="-106" charset="-128"/>
        </a:defRPr>
      </a:lvl3pPr>
      <a:lvl4pPr algn="ctr" defTabSz="508000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ヒラギノ角ゴ Pro W3" pitchFamily="-106" charset="-128"/>
          <a:cs typeface="ヒラギノ角ゴ Pro W3" pitchFamily="-106" charset="-128"/>
        </a:defRPr>
      </a:lvl4pPr>
      <a:lvl5pPr algn="ctr" defTabSz="508000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ヒラギノ角ゴ Pro W3" pitchFamily="-106" charset="-128"/>
          <a:cs typeface="ヒラギノ角ゴ Pro W3" pitchFamily="-106" charset="-128"/>
        </a:defRPr>
      </a:lvl5pPr>
      <a:lvl6pPr marL="457200" algn="ctr" defTabSz="508000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ヒラギノ角ゴ Pro W3" pitchFamily="-106" charset="-128"/>
          <a:cs typeface="ヒラギノ角ゴ Pro W3" pitchFamily="-106" charset="-128"/>
        </a:defRPr>
      </a:lvl6pPr>
      <a:lvl7pPr marL="914400" algn="ctr" defTabSz="508000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ヒラギノ角ゴ Pro W3" pitchFamily="-106" charset="-128"/>
          <a:cs typeface="ヒラギノ角ゴ Pro W3" pitchFamily="-106" charset="-128"/>
        </a:defRPr>
      </a:lvl7pPr>
      <a:lvl8pPr marL="1371600" algn="ctr" defTabSz="508000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ヒラギノ角ゴ Pro W3" pitchFamily="-106" charset="-128"/>
          <a:cs typeface="ヒラギノ角ゴ Pro W3" pitchFamily="-106" charset="-128"/>
        </a:defRPr>
      </a:lvl8pPr>
      <a:lvl9pPr marL="1828800" algn="ctr" defTabSz="508000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ヒラギノ角ゴ Pro W3" pitchFamily="-106" charset="-128"/>
          <a:cs typeface="ヒラギノ角ゴ Pro W3" pitchFamily="-106" charset="-128"/>
        </a:defRPr>
      </a:lvl9pPr>
    </p:titleStyle>
    <p:bodyStyle>
      <a:lvl1pPr marL="381000" indent="-381000" algn="l" defTabSz="5080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ヒラギノ角ゴ Pro W3" pitchFamily="-106" charset="-128"/>
          <a:cs typeface="ヒラギノ角ゴ Pro W3" pitchFamily="-106" charset="-128"/>
        </a:defRPr>
      </a:lvl1pPr>
      <a:lvl2pPr marL="825500" indent="-317500" algn="l" defTabSz="5080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ヒラギノ角ゴ Pro W3" pitchFamily="-106" charset="-128"/>
          <a:cs typeface="+mn-cs"/>
        </a:defRPr>
      </a:lvl2pPr>
      <a:lvl3pPr marL="1271588" indent="-254000" algn="l" defTabSz="5080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ヒラギノ角ゴ Pro W3" pitchFamily="-106" charset="-128"/>
          <a:cs typeface="+mn-cs"/>
        </a:defRPr>
      </a:lvl3pPr>
      <a:lvl4pPr marL="1779588" indent="-254000" algn="l" defTabSz="5080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ヒラギノ角ゴ Pro W3" pitchFamily="-106" charset="-128"/>
          <a:cs typeface="+mn-cs"/>
        </a:defRPr>
      </a:lvl4pPr>
      <a:lvl5pPr marL="2289175" indent="-254000" algn="l" defTabSz="5080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ヒラギノ角ゴ Pro W3" pitchFamily="-106" charset="-128"/>
          <a:cs typeface="+mn-cs"/>
        </a:defRPr>
      </a:lvl5pPr>
      <a:lvl6pPr marL="2798750" indent="-254432" algn="l" defTabSz="50886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7613" indent="-254432" algn="l" defTabSz="50886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477" indent="-254432" algn="l" defTabSz="50886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341" indent="-254432" algn="l" defTabSz="50886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088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864" algn="l" defTabSz="5088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727" algn="l" defTabSz="5088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591" algn="l" defTabSz="5088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454" algn="l" defTabSz="5088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318" algn="l" defTabSz="5088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182" algn="l" defTabSz="5088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045" algn="l" defTabSz="5088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09" algn="l" defTabSz="5088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1650" y="311150"/>
            <a:ext cx="903605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1650" y="1812925"/>
            <a:ext cx="9036050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1650" y="7204075"/>
            <a:ext cx="2343150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3139-4CFD-45DB-8A9A-5DC5EA6DC1FC}" type="datetime4">
              <a:rPr lang="es-MX" smtClean="0"/>
              <a:pPr/>
              <a:t>28 de diciembre de 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0588" y="7204075"/>
            <a:ext cx="31781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94550" y="7204075"/>
            <a:ext cx="2343150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5FB0-E71A-47A7-B389-7DC30A936EFD}" type="slidenum">
              <a:rPr lang="es-MX" smtClean="0"/>
              <a:pPr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slideLayout" Target="../slideLayouts/slideLayout2.xml"/><Relationship Id="rId15" Type="http://schemas.openxmlformats.org/officeDocument/2006/relationships/oleObject" Target="../embeddings/oleObject2.bin"/><Relationship Id="rId16" Type="http://schemas.openxmlformats.org/officeDocument/2006/relationships/image" Target="../media/image1.emf"/><Relationship Id="rId17" Type="http://schemas.openxmlformats.org/officeDocument/2006/relationships/oleObject" Target="../embeddings/oleObject3.bin"/><Relationship Id="rId18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20" Type="http://schemas.openxmlformats.org/officeDocument/2006/relationships/oleObject" Target="../embeddings/oleObject5.bin"/><Relationship Id="rId21" Type="http://schemas.openxmlformats.org/officeDocument/2006/relationships/image" Target="../media/image3.emf"/><Relationship Id="rId10" Type="http://schemas.openxmlformats.org/officeDocument/2006/relationships/tags" Target="../tags/tag23.xml"/><Relationship Id="rId11" Type="http://schemas.openxmlformats.org/officeDocument/2006/relationships/tags" Target="../tags/tag24.xml"/><Relationship Id="rId12" Type="http://schemas.openxmlformats.org/officeDocument/2006/relationships/tags" Target="../tags/tag25.xml"/><Relationship Id="rId13" Type="http://schemas.openxmlformats.org/officeDocument/2006/relationships/tags" Target="../tags/tag26.xml"/><Relationship Id="rId14" Type="http://schemas.openxmlformats.org/officeDocument/2006/relationships/tags" Target="../tags/tag27.xml"/><Relationship Id="rId15" Type="http://schemas.openxmlformats.org/officeDocument/2006/relationships/tags" Target="../tags/tag28.xml"/><Relationship Id="rId16" Type="http://schemas.openxmlformats.org/officeDocument/2006/relationships/tags" Target="../tags/tag29.xml"/><Relationship Id="rId17" Type="http://schemas.openxmlformats.org/officeDocument/2006/relationships/slideLayout" Target="../slideLayouts/slideLayout2.xml"/><Relationship Id="rId18" Type="http://schemas.openxmlformats.org/officeDocument/2006/relationships/oleObject" Target="../embeddings/oleObject4.bin"/><Relationship Id="rId19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20" Type="http://schemas.openxmlformats.org/officeDocument/2006/relationships/oleObject" Target="../embeddings/oleObject6.bin"/><Relationship Id="rId21" Type="http://schemas.openxmlformats.org/officeDocument/2006/relationships/image" Target="../media/image1.emf"/><Relationship Id="rId22" Type="http://schemas.openxmlformats.org/officeDocument/2006/relationships/oleObject" Target="../embeddings/oleObject7.bin"/><Relationship Id="rId23" Type="http://schemas.openxmlformats.org/officeDocument/2006/relationships/image" Target="../media/image4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.e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tags" Target="../tags/tag52.xml"/><Relationship Id="rId8" Type="http://schemas.openxmlformats.org/officeDocument/2006/relationships/tags" Target="../tags/tag53.xml"/><Relationship Id="rId9" Type="http://schemas.openxmlformats.org/officeDocument/2006/relationships/tags" Target="../tags/tag54.xml"/><Relationship Id="rId10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.emf"/><Relationship Id="rId1" Type="http://schemas.openxmlformats.org/officeDocument/2006/relationships/vmlDrawing" Target="../drawings/vmlDrawing6.vml"/><Relationship Id="rId2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194550" y="7288286"/>
            <a:ext cx="2343150" cy="414338"/>
          </a:xfrm>
        </p:spPr>
        <p:txBody>
          <a:bodyPr/>
          <a:lstStyle/>
          <a:p>
            <a:pPr algn="r"/>
            <a:fld id="{667E9A2D-5231-4437-BB2A-C205EBEB02E1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 algn="r"/>
              <a:t>1</a:t>
            </a:fld>
            <a:endParaRPr lang="es-ES_tradnl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356" y="228600"/>
            <a:ext cx="9944994" cy="640848"/>
          </a:xfrm>
          <a:prstGeom prst="rect">
            <a:avLst/>
          </a:prstGeom>
        </p:spPr>
        <p:txBody>
          <a:bodyPr/>
          <a:lstStyle/>
          <a:p>
            <a:r>
              <a:rPr lang="es-MX" sz="3600" dirty="0" smtClean="0">
                <a:solidFill>
                  <a:schemeClr val="accent1">
                    <a:lumMod val="50000"/>
                  </a:schemeClr>
                </a:solidFill>
                <a:latin typeface="Century Gothic" pitchFamily="34" charset="0"/>
              </a:rPr>
              <a:t>Seguro para Pasivos de Lealtad.</a:t>
            </a:r>
          </a:p>
          <a:p>
            <a:r>
              <a:rPr lang="es-MX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Aseguradora Patrimonial Vida</a:t>
            </a:r>
          </a:p>
          <a:p>
            <a:endParaRPr kumimoji="0" lang="es-MX" sz="360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entury Gothic" pitchFamily="34" charset="0"/>
              <a:cs typeface="ヒラギノ角ゴ Pro W3" pitchFamily="-106" charset="-128"/>
            </a:endParaRPr>
          </a:p>
          <a:p>
            <a:endParaRPr kumimoji="0" lang="es-MX" sz="360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entury Gothic" pitchFamily="34" charset="0"/>
              <a:cs typeface="ヒラギノ角ゴ Pro W3" pitchFamily="-106" charset="-128"/>
            </a:endParaRPr>
          </a:p>
          <a:p>
            <a:pPr marL="977900" indent="-625475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ヒラギノ角ゴ Pro W3" pitchFamily="-106" charset="-128"/>
              </a:rPr>
              <a:t>Manera novedosa de hacer de un pasivo una oportunidad.</a:t>
            </a:r>
          </a:p>
          <a:p>
            <a:pPr marL="977900" indent="-625475">
              <a:buFont typeface="Arial" panose="020B0604020202020204" pitchFamily="34" charset="0"/>
              <a:buChar char="•"/>
            </a:pPr>
            <a:endParaRPr lang="es-MX" sz="28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ヒラギノ角ゴ Pro W3" pitchFamily="-106" charset="-128"/>
            </a:endParaRPr>
          </a:p>
          <a:p>
            <a:pPr marL="977900" indent="-625475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ヒラギノ角ゴ Pro W3" pitchFamily="-106" charset="-128"/>
              </a:rPr>
              <a:t>Mínima afectación en percepción de cliente.</a:t>
            </a:r>
          </a:p>
          <a:p>
            <a:pPr marL="977900" indent="-625475">
              <a:buFont typeface="Arial" panose="020B0604020202020204" pitchFamily="34" charset="0"/>
              <a:buChar char="•"/>
            </a:pPr>
            <a:endParaRPr lang="es-MX" sz="28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ヒラギノ角ゴ Pro W3" pitchFamily="-106" charset="-128"/>
            </a:endParaRPr>
          </a:p>
          <a:p>
            <a:pPr marL="977900" indent="-625475">
              <a:buFont typeface="Arial" panose="020B0604020202020204" pitchFamily="34" charset="0"/>
              <a:buChar char="•"/>
            </a:pPr>
            <a:r>
              <a:rPr kumimoji="0" lang="es-MX" sz="280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cs typeface="ヒラギノ角ゴ Pro W3" pitchFamily="-106" charset="-128"/>
              </a:rPr>
              <a:t>Permite</a:t>
            </a:r>
            <a:r>
              <a:rPr kumimoji="0" lang="es-MX" sz="280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cs typeface="ヒラギノ角ゴ Pro W3" pitchFamily="-106" charset="-128"/>
              </a:rPr>
              <a:t> concentrarte en tu negocio </a:t>
            </a:r>
            <a:r>
              <a:rPr kumimoji="0" lang="es-MX" sz="2800" i="1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cs typeface="ヒラギノ角ゴ Pro W3" pitchFamily="-106" charset="-128"/>
              </a:rPr>
              <a:t>core</a:t>
            </a:r>
            <a:r>
              <a:rPr kumimoji="0" lang="es-MX" sz="2800" i="1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cs typeface="ヒラギノ角ゴ Pro W3" pitchFamily="-106" charset="-128"/>
              </a:rPr>
              <a:t>.</a:t>
            </a:r>
          </a:p>
          <a:p>
            <a:pPr marL="977900" indent="-625475">
              <a:buFont typeface="Arial" panose="020B0604020202020204" pitchFamily="34" charset="0"/>
              <a:buChar char="•"/>
            </a:pPr>
            <a:endParaRPr kumimoji="0" lang="es-MX" sz="2800" i="1" strike="noStrike" kern="1200" cap="none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entury Gothic" pitchFamily="34" charset="0"/>
              <a:cs typeface="ヒラギノ角ゴ Pro W3" pitchFamily="-106" charset="-128"/>
            </a:endParaRPr>
          </a:p>
          <a:p>
            <a:pPr marL="977900" indent="-625475">
              <a:buFont typeface="Arial" panose="020B0604020202020204" pitchFamily="34" charset="0"/>
              <a:buChar char="•"/>
            </a:pPr>
            <a:r>
              <a:rPr lang="es-MX" sz="28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ヒラギノ角ゴ Pro W3" pitchFamily="-106" charset="-128"/>
              </a:rPr>
              <a:t>Bajo riesgo.</a:t>
            </a:r>
          </a:p>
          <a:p>
            <a:pPr marL="977900" indent="-625475">
              <a:buFont typeface="Arial" panose="020B0604020202020204" pitchFamily="34" charset="0"/>
              <a:buChar char="•"/>
            </a:pPr>
            <a:endParaRPr kumimoji="0" lang="es-MX" sz="2800" strike="noStrike" kern="1200" cap="none" spc="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entury Gothic" pitchFamily="34" charset="0"/>
              <a:cs typeface="ヒラギノ角ゴ Pro W3" pitchFamily="-106" charset="-128"/>
            </a:endParaRPr>
          </a:p>
          <a:p>
            <a:pPr marL="977900" indent="-625475">
              <a:buFont typeface="Arial" panose="020B0604020202020204" pitchFamily="34" charset="0"/>
              <a:buChar char="•"/>
            </a:pPr>
            <a:r>
              <a:rPr lang="es-MX" sz="28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ヒラギノ角ゴ Pro W3" pitchFamily="-106" charset="-128"/>
              </a:rPr>
              <a:t>Permite un manejo sano a través del tiempo del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ヒラギノ角ゴ Pro W3" pitchFamily="-106" charset="-128"/>
              </a:rPr>
              <a:t> crecimiento de los </a:t>
            </a:r>
            <a:r>
              <a:rPr lang="es-MX" sz="28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ヒラギノ角ゴ Pro W3" pitchFamily="-106" charset="-128"/>
              </a:rPr>
              <a:t>pasivos por planes de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ヒラギノ角ゴ Pro W3" pitchFamily="-106" charset="-128"/>
              </a:rPr>
              <a:t> lealtad.</a:t>
            </a:r>
            <a:endParaRPr kumimoji="0" lang="es-MX" sz="1200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cs typeface="ヒラギノ角ゴ Pro W3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0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66704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s-MX" sz="14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18" y="7541946"/>
            <a:ext cx="4840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solidFill>
                  <a:schemeClr val="bg2">
                    <a:lumMod val="50000"/>
                  </a:schemeClr>
                </a:solidFill>
              </a:rPr>
              <a:t>Fuente: Estimación APV</a:t>
            </a:r>
            <a:endParaRPr lang="es-MX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32439" y="7403446"/>
            <a:ext cx="3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079" y="1600200"/>
            <a:ext cx="2755621" cy="369332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Distribución de los Clientes en un Plan de Lealtad</a:t>
            </a:r>
          </a:p>
        </p:txBody>
      </p:sp>
      <p:sp>
        <p:nvSpPr>
          <p:cNvPr id="163" name="1 Título"/>
          <p:cNvSpPr txBox="1">
            <a:spLocks/>
          </p:cNvSpPr>
          <p:nvPr/>
        </p:nvSpPr>
        <p:spPr>
          <a:xfrm>
            <a:off x="0" y="230454"/>
            <a:ext cx="10032707" cy="775426"/>
          </a:xfrm>
          <a:prstGeom prst="rect">
            <a:avLst/>
          </a:prstGeom>
        </p:spPr>
        <p:txBody>
          <a:bodyPr/>
          <a:lstStyle/>
          <a:p>
            <a:pPr marL="0" marR="0" lvl="0" indent="0" defTabSz="508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Los programas de lealtad casi siempre están muy pulverizados…</a:t>
            </a:r>
            <a:endParaRPr lang="es-MX" sz="2400" b="1" dirty="0" smtClean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>
            <p:custDataLst>
              <p:tags r:id="rId4"/>
            </p:custDataLst>
          </p:nvPr>
        </p:nvCxnSpPr>
        <p:spPr bwMode="auto">
          <a:xfrm>
            <a:off x="5667375" y="2171700"/>
            <a:ext cx="60960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5"/>
            </p:custDataLst>
          </p:nvPr>
        </p:nvCxnSpPr>
        <p:spPr bwMode="auto">
          <a:xfrm>
            <a:off x="4305300" y="2352675"/>
            <a:ext cx="60960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>
            <p:custDataLst>
              <p:tags r:id="rId6"/>
            </p:custDataLst>
          </p:nvPr>
        </p:nvCxnSpPr>
        <p:spPr bwMode="auto">
          <a:xfrm>
            <a:off x="1571625" y="4000500"/>
            <a:ext cx="60960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7"/>
            </p:custDataLst>
          </p:nvPr>
        </p:nvCxnSpPr>
        <p:spPr bwMode="auto">
          <a:xfrm>
            <a:off x="2933700" y="3086100"/>
            <a:ext cx="60960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59972368"/>
              </p:ext>
            </p:extLst>
          </p:nvPr>
        </p:nvGraphicFramePr>
        <p:xfrm>
          <a:off x="419100" y="1752601"/>
          <a:ext cx="7029530" cy="417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Chart" r:id="rId17" imgW="7029530" imgH="4171823" progId="MSGraph.Chart.8">
                  <p:embed followColorScheme="full"/>
                </p:oleObj>
              </mc:Choice>
              <mc:Fallback>
                <p:oleObj name="Chart" r:id="rId17" imgW="7029530" imgH="417182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9100" y="1752601"/>
                        <a:ext cx="7029530" cy="417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9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755650" y="5981700"/>
            <a:ext cx="8810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FED830D-9352-41FC-8EF0-5881928C34C5}" type="datetime'''''''''N''''''ad''''''a'''''''' ''''''''Leal''e''''''''''''s'">
              <a:rPr lang="en-US" sz="1400">
                <a:ea typeface="+mn-ea"/>
                <a:cs typeface="+mn-cs"/>
              </a:rPr>
              <a:pPr/>
              <a:t>Nada 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30" name="Text Placeholder 11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694113" y="5981700"/>
            <a:ext cx="4619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CD7601B-E6BE-413E-B705-9B2D229EB7AC}" type="datetime'''L''e''''''''''''''a''''''''''''''l''''e''''''''''s'''''''''">
              <a:rPr lang="en-US" sz="1400">
                <a:ea typeface="+mn-ea"/>
                <a:cs typeface="+mn-cs"/>
              </a:rPr>
              <a:pPr/>
              <a:t>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876800" y="5981700"/>
            <a:ext cx="828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51F271B-0416-4F46-BC15-EB7FF5401BD5}" type="datetime'''''''''''''Muy ''''''''''''Le''a''''l''''''''e''s'">
              <a:rPr lang="en-US" sz="1400">
                <a:ea typeface="+mn-ea"/>
                <a:cs typeface="+mn-cs"/>
              </a:rPr>
              <a:pPr/>
              <a:t>Muy Leales</a:t>
            </a:fld>
            <a:endParaRPr lang="es-MX" sz="1400" dirty="0"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9" name="Text Placeholder 10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132013" y="5981700"/>
            <a:ext cx="8509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2B8D898-9C28-4489-8EAE-BC9411721622}" type="datetime'''''Po''''''''''c''''''''o'' L''e''''''''a''les'''">
              <a:rPr lang="en-US" sz="1400">
                <a:ea typeface="+mn-ea"/>
                <a:cs typeface="+mn-cs"/>
              </a:rPr>
              <a:pPr/>
              <a:t>Poco 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36" name="Text Placeholder 14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086475" y="5981700"/>
            <a:ext cx="11350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3ECFCEC-8B81-4345-AD10-FFD15DA6FE35}" type="datetime'Cl''''''''ien''t''e''s'''''''''''' ''''(''1''00''''''%'')'">
              <a:rPr lang="en-US" sz="1400">
                <a:ea typeface="+mn-ea"/>
                <a:cs typeface="+mn-cs"/>
              </a:rPr>
              <a:pPr/>
              <a:t>Clientes (100%)</a:t>
            </a:fld>
            <a:endParaRPr lang="es-MX" sz="1400" dirty="0"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-507676" y="3710219"/>
            <a:ext cx="1846170" cy="369332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200" i="1" dirty="0" smtClean="0">
                <a:solidFill>
                  <a:schemeClr val="tx2"/>
                </a:solidFill>
                <a:latin typeface="+mj-lt"/>
              </a:rPr>
              <a:t>(Porcentaje del total)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3343275" y="1752601"/>
            <a:ext cx="2743200" cy="1447799"/>
          </a:xfrm>
          <a:prstGeom prst="wedgeRectCallout">
            <a:avLst>
              <a:gd name="adj1" fmla="val 35278"/>
              <a:gd name="adj2" fmla="val -85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39"/>
          <p:cNvSpPr/>
          <p:nvPr/>
        </p:nvSpPr>
        <p:spPr>
          <a:xfrm>
            <a:off x="5843727" y="989054"/>
            <a:ext cx="3688712" cy="369332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Solamente ellos están enterados de promociones y ofertas…</a:t>
            </a:r>
          </a:p>
        </p:txBody>
      </p:sp>
    </p:spTree>
    <p:extLst>
      <p:ext uri="{BB962C8B-B14F-4D97-AF65-F5344CB8AC3E}">
        <p14:creationId xmlns:p14="http://schemas.microsoft.com/office/powerpoint/2010/main" val="31089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81698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s-MX" sz="14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18" y="7541946"/>
            <a:ext cx="4840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solidFill>
                  <a:schemeClr val="bg2">
                    <a:lumMod val="50000"/>
                  </a:schemeClr>
                </a:solidFill>
              </a:rPr>
              <a:t>Fuente: Estimación APV</a:t>
            </a:r>
            <a:endParaRPr lang="es-MX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32439" y="7419201"/>
            <a:ext cx="3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8079" y="1600200"/>
            <a:ext cx="2755621" cy="369332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Distribución de los Pasivos en un Plan de Lealtad</a:t>
            </a:r>
          </a:p>
        </p:txBody>
      </p:sp>
      <p:sp>
        <p:nvSpPr>
          <p:cNvPr id="163" name="1 Título"/>
          <p:cNvSpPr txBox="1">
            <a:spLocks/>
          </p:cNvSpPr>
          <p:nvPr/>
        </p:nvSpPr>
        <p:spPr>
          <a:xfrm>
            <a:off x="0" y="230454"/>
            <a:ext cx="10032707" cy="775426"/>
          </a:xfrm>
          <a:prstGeom prst="rect">
            <a:avLst/>
          </a:prstGeom>
        </p:spPr>
        <p:txBody>
          <a:bodyPr/>
          <a:lstStyle/>
          <a:p>
            <a:pPr marL="0" marR="0" lvl="0" indent="0" defTabSz="508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Los pasivos se concentran en dónde hay más personas…</a:t>
            </a:r>
            <a:endParaRPr lang="es-MX" sz="2400" b="1" dirty="0" smtClean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-507676" y="3710219"/>
            <a:ext cx="1846170" cy="369332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200" i="1" dirty="0" smtClean="0">
                <a:solidFill>
                  <a:schemeClr val="tx2"/>
                </a:solidFill>
                <a:latin typeface="+mj-lt"/>
              </a:rPr>
              <a:t>(Porcentaje del total)</a:t>
            </a:r>
          </a:p>
        </p:txBody>
      </p:sp>
      <p:cxnSp>
        <p:nvCxnSpPr>
          <p:cNvPr id="60" name="Straight Connector 59"/>
          <p:cNvCxnSpPr/>
          <p:nvPr>
            <p:custDataLst>
              <p:tags r:id="rId4"/>
            </p:custDataLst>
          </p:nvPr>
        </p:nvCxnSpPr>
        <p:spPr bwMode="auto">
          <a:xfrm>
            <a:off x="2781300" y="2743200"/>
            <a:ext cx="76200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5"/>
            </p:custDataLst>
          </p:nvPr>
        </p:nvCxnSpPr>
        <p:spPr bwMode="auto">
          <a:xfrm flipV="1">
            <a:off x="2781300" y="4591050"/>
            <a:ext cx="762000" cy="46672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24078599"/>
              </p:ext>
            </p:extLst>
          </p:nvPr>
        </p:nvGraphicFramePr>
        <p:xfrm>
          <a:off x="1333500" y="2628900"/>
          <a:ext cx="3657699" cy="330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Chart" r:id="rId20" imgW="3657699" imgH="3305067" progId="MSGraph.Chart.8">
                  <p:embed followColorScheme="full"/>
                </p:oleObj>
              </mc:Choice>
              <mc:Fallback>
                <p:oleObj name="Chart" r:id="rId20" imgW="3657699" imgH="330506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33500" y="2628900"/>
                        <a:ext cx="3657699" cy="3305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>
            <p:custDataLst>
              <p:tags r:id="rId7"/>
            </p:custDataLst>
          </p:nvPr>
        </p:nvCxnSpPr>
        <p:spPr bwMode="auto">
          <a:xfrm>
            <a:off x="1693863" y="5646738"/>
            <a:ext cx="77788" cy="106363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8"/>
            </p:custDataLst>
          </p:nvPr>
        </p:nvCxnSpPr>
        <p:spPr bwMode="auto">
          <a:xfrm flipH="1">
            <a:off x="4556125" y="2743200"/>
            <a:ext cx="2032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3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001838" y="6021388"/>
            <a:ext cx="5889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F2472FE-C5AE-4C1B-B68B-B033C0DFE646}" type="datetime'''''''''Cl''''''''i''''''e''''''''n''t''''es'''''">
              <a:rPr lang="en-US" sz="1400">
                <a:ea typeface="+mn-ea"/>
                <a:cs typeface="+mn-cs"/>
              </a:rPr>
              <a:pPr/>
              <a:t>Clientes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53" name="Text Placeholder 44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162175" y="5646738"/>
            <a:ext cx="268288" cy="212725"/>
          </a:xfrm>
          <a:prstGeom prst="rect">
            <a:avLst/>
          </a:prstGeom>
          <a:solidFill>
            <a:srgbClr val="DFE5EF"/>
          </a:solidFill>
        </p:spPr>
        <p:txBody>
          <a:bodyPr wrap="none" lIns="25400" tIns="0" rIns="2540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65A502F-5711-4C04-95E6-F7F3403E1C41}" type="datetime'''''''''''''''''''''''''5''''''''''''''''''''''%'''''''''">
              <a:rPr lang="en-US" sz="1400">
                <a:ea typeface="+mn-ea"/>
                <a:cs typeface="+mn-cs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5%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44" name="Text Placeholder 35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00100" y="3408363"/>
            <a:ext cx="8683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A74A0D63-9AE6-4855-A603-5E31CA922118}" type="datetime'''''''''''N''a''d''''''a'' ''''''Le''''a''''''''''''les'''''''">
              <a:rPr lang="en-US" sz="1400">
                <a:ea typeface="+mn-ea"/>
                <a:cs typeface="+mn-cs"/>
              </a:rPr>
              <a:pPr/>
              <a:t>Nada 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51" name="Text Placeholder 4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754438" y="6021388"/>
            <a:ext cx="5413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C5A7EC2-0AAF-411C-8995-EC0A44A670C5}" type="datetime'''P''a''s''''''''iv''''''''''o''''''''''''''s'''''''''">
              <a:rPr lang="en-US" sz="1400"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rPr>
              <a:pPr marL="0" indent="0" algn="ctr">
                <a:spcBef>
                  <a:spcPct val="0"/>
                </a:spcBef>
                <a:buNone/>
              </a:pPr>
              <a:t>Pasivos</a:t>
            </a:fld>
            <a:endParaRPr lang="es-MX" sz="1400" dirty="0"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5" name="Text Placeholder 36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219200" y="4565650"/>
            <a:ext cx="4492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505F79B4-0549-48F2-8C91-74D8C02B0B11}" type="datetime'''L''e''''''''''al''e''''''''''s'''">
              <a:rPr lang="en-US" sz="1400">
                <a:ea typeface="+mn-ea"/>
                <a:cs typeface="+mn-cs"/>
              </a:rPr>
              <a:pPr/>
              <a:t>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46" name="Text Placeholder 37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30263" y="5260975"/>
            <a:ext cx="838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8B879B02-5A55-40A3-8D1E-12CEED8F532D}" type="datetime'Po''c''''''''''''''o ''''''L''''e''ale''''s'''''''''''''">
              <a:rPr lang="en-US" sz="1400">
                <a:ea typeface="+mn-ea"/>
                <a:cs typeface="+mn-cs"/>
              </a:rPr>
              <a:pPr/>
              <a:t>Poco 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52" name="Text Placeholder 43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852488" y="5540375"/>
            <a:ext cx="8159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B8E4664B-BC00-4CCC-B7A5-F08B42D9C588}" type="datetime'''''''''''''Mu''y L''e''''''''al''''''''''''''''''''e''s'''''">
              <a:rPr lang="en-US" sz="1400"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rPr>
              <a:pPr marL="0" indent="0" algn="r">
                <a:spcBef>
                  <a:spcPct val="0"/>
                </a:spcBef>
                <a:buNone/>
              </a:pPr>
              <a:t>Muy Leales</a:t>
            </a:fld>
            <a:endParaRPr lang="es-MX" sz="1400" dirty="0"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9" name="Text Placeholder 31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810125" y="2652713"/>
            <a:ext cx="342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1F6E2FF5-17E2-460D-8DCA-C46932BD96AE}" type="datetime'''1''''''''''''''''''''''''''''''0''''0''''''%'">
              <a:rPr lang="en-US" sz="1200">
                <a:ea typeface="+mn-ea"/>
                <a:cs typeface="+mn-cs"/>
                <a:sym typeface="+mn-lt"/>
              </a:rPr>
              <a:pPr marL="0" indent="0">
                <a:spcBef>
                  <a:spcPct val="0"/>
                </a:spcBef>
                <a:buNone/>
              </a:pPr>
              <a:t>100%</a:t>
            </a:fld>
            <a:endParaRPr lang="es-MX" sz="1200" dirty="0">
              <a:ea typeface="+mn-ea"/>
              <a:cs typeface="+mn-cs"/>
              <a:sym typeface="+mn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787525" y="2723040"/>
            <a:ext cx="2743200" cy="2334735"/>
          </a:xfrm>
          <a:prstGeom prst="wedgeRectCallout">
            <a:avLst>
              <a:gd name="adj1" fmla="val 70278"/>
              <a:gd name="adj2" fmla="val 33148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5153025" y="4318039"/>
            <a:ext cx="2152650" cy="369332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Estos clientes nunca canjean su dinero electrónico… </a:t>
            </a:r>
          </a:p>
        </p:txBody>
      </p:sp>
    </p:spTree>
    <p:extLst>
      <p:ext uri="{BB962C8B-B14F-4D97-AF65-F5344CB8AC3E}">
        <p14:creationId xmlns:p14="http://schemas.microsoft.com/office/powerpoint/2010/main" val="34230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24649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s-MX" sz="14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18" y="7541946"/>
            <a:ext cx="4840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solidFill>
                  <a:schemeClr val="bg2">
                    <a:lumMod val="50000"/>
                  </a:schemeClr>
                </a:solidFill>
              </a:rPr>
              <a:t>Fuente: Estimación APV</a:t>
            </a:r>
            <a:endParaRPr lang="es-MX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32439" y="7419201"/>
            <a:ext cx="3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8079" y="1600200"/>
            <a:ext cx="3962121" cy="469146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Distribución de los clientes sin visitas asiduas, en un plan de lealtad</a:t>
            </a:r>
          </a:p>
        </p:txBody>
      </p:sp>
      <p:sp>
        <p:nvSpPr>
          <p:cNvPr id="163" name="1 Título"/>
          <p:cNvSpPr txBox="1">
            <a:spLocks/>
          </p:cNvSpPr>
          <p:nvPr/>
        </p:nvSpPr>
        <p:spPr>
          <a:xfrm>
            <a:off x="0" y="230454"/>
            <a:ext cx="10032707" cy="775426"/>
          </a:xfrm>
          <a:prstGeom prst="rect">
            <a:avLst/>
          </a:prstGeom>
        </p:spPr>
        <p:txBody>
          <a:bodyPr/>
          <a:lstStyle/>
          <a:p>
            <a:pPr marL="0" marR="0" lvl="0" indent="0" defTabSz="508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Pero dónde generan menor valor de negocio</a:t>
            </a:r>
            <a:endParaRPr lang="es-MX" sz="2400" b="1" dirty="0" smtClean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-1337986" y="3702328"/>
            <a:ext cx="3659188" cy="369332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000" i="1" dirty="0" smtClean="0">
                <a:solidFill>
                  <a:schemeClr val="tx2"/>
                </a:solidFill>
                <a:latin typeface="+mj-lt"/>
              </a:rPr>
              <a:t>(Porcentaje del total de clientes sin visitas en 18 meses)</a:t>
            </a:r>
          </a:p>
        </p:txBody>
      </p:sp>
      <p:graphicFrame>
        <p:nvGraphicFramePr>
          <p:cNvPr id="16" name="Object 15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73907502"/>
              </p:ext>
            </p:extLst>
          </p:nvPr>
        </p:nvGraphicFramePr>
        <p:xfrm>
          <a:off x="1333499" y="2628900"/>
          <a:ext cx="1933586" cy="330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Chart" r:id="rId22" imgW="1933586" imgH="3305067" progId="MSGraph.Chart.8">
                  <p:embed followColorScheme="full"/>
                </p:oleObj>
              </mc:Choice>
              <mc:Fallback>
                <p:oleObj name="Chart" r:id="rId22" imgW="1933586" imgH="330506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333499" y="2628900"/>
                        <a:ext cx="1933586" cy="3305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"/>
          <p:cNvCxnSpPr/>
          <p:nvPr>
            <p:custDataLst>
              <p:tags r:id="rId5"/>
            </p:custDataLst>
          </p:nvPr>
        </p:nvCxnSpPr>
        <p:spPr bwMode="auto">
          <a:xfrm>
            <a:off x="1693863" y="5119688"/>
            <a:ext cx="77787" cy="24765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>
            <p:custDataLst>
              <p:tags r:id="rId6"/>
            </p:custDataLst>
          </p:nvPr>
        </p:nvCxnSpPr>
        <p:spPr bwMode="auto">
          <a:xfrm>
            <a:off x="1693863" y="5383213"/>
            <a:ext cx="77787" cy="217487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7"/>
            </p:custDataLst>
          </p:nvPr>
        </p:nvCxnSpPr>
        <p:spPr bwMode="auto">
          <a:xfrm>
            <a:off x="1693863" y="5646739"/>
            <a:ext cx="77788" cy="106363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8"/>
            </p:custDataLst>
          </p:nvPr>
        </p:nvCxnSpPr>
        <p:spPr bwMode="auto">
          <a:xfrm flipH="1">
            <a:off x="2822575" y="2743200"/>
            <a:ext cx="2032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44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916113" y="5646738"/>
            <a:ext cx="268288" cy="212725"/>
          </a:xfrm>
          <a:prstGeom prst="rect">
            <a:avLst/>
          </a:prstGeom>
          <a:solidFill>
            <a:srgbClr val="DFE5EF"/>
          </a:solidFill>
        </p:spPr>
        <p:txBody>
          <a:bodyPr wrap="none" lIns="25400" tIns="0" rIns="2540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65A502F-5711-4C04-95E6-F7F3403E1C41}" type="datetime'''''''''''''''''''''''''5''''''''''''''''''''''%'''''''''">
              <a:rPr lang="en-US" sz="1400">
                <a:ea typeface="+mn-ea"/>
                <a:cs typeface="+mn-cs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5%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27" name="Text Placeholder 47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397125" y="5494338"/>
            <a:ext cx="268288" cy="212725"/>
          </a:xfrm>
          <a:prstGeom prst="rect">
            <a:avLst/>
          </a:prstGeom>
          <a:solidFill>
            <a:srgbClr val="C3CFE1"/>
          </a:solidFill>
        </p:spPr>
        <p:txBody>
          <a:bodyPr wrap="none" lIns="25400" tIns="0" rIns="2540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65A2709-A7ED-414E-810C-656DE609345F}" type="datetime'''''''''''''''''''''''''''''5''''''''''''''%'''''''''''">
              <a:rPr lang="en-US" sz="1400">
                <a:ea typeface="+mn-ea"/>
                <a:cs typeface="+mn-cs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5%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31" name="Text Placeholder 5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111375" y="5260975"/>
            <a:ext cx="358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F867884-C0E5-4357-ABB9-188E3B78C4D8}" type="datetime'''''1''''''''''''''''''''''''''0''''%'''''''''">
              <a:rPr lang="en-US" sz="1400">
                <a:ea typeface="+mn-ea"/>
                <a:cs typeface="+mn-cs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10%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32" name="Text Placeholder 53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3870325"/>
            <a:ext cx="358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A6208C0-7300-4E6E-ACD2-D70384F907DA}" type="datetime'''''''''''''''''''''''''''''8''''''''''0''''''%'''''''''''"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rPr>
              <a:pPr marL="0" indent="0" algn="ctr">
                <a:spcBef>
                  <a:spcPct val="0"/>
                </a:spcBef>
                <a:buNone/>
              </a:pPr>
              <a:t>80%</a:t>
            </a:fld>
            <a:endParaRPr lang="es-MX" sz="14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6" name="Text Placeholder 37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830263" y="5276850"/>
            <a:ext cx="838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8B879B02-5A55-40A3-8D1E-12CEED8F532D}" type="datetime'Po''c''''''''''''''o ''''''L''''e''ale''''s'''''''''''''">
              <a:rPr lang="en-US" sz="1400">
                <a:ea typeface="+mn-ea"/>
                <a:cs typeface="+mn-cs"/>
              </a:rPr>
              <a:pPr/>
              <a:t>Poco 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41" name="Text Placeholder 3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997075" y="6021388"/>
            <a:ext cx="5889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F2472FE-C5AE-4C1B-B68B-B033C0DFE646}" type="datetime'''''''''Cl''''''''i''''''e''''''''n''t''''es'''''">
              <a:rPr lang="en-US" sz="1400">
                <a:ea typeface="+mn-ea"/>
                <a:cs typeface="+mn-cs"/>
              </a:rPr>
              <a:pPr/>
              <a:t>Clientes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52" name="Text Placeholder 43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852488" y="5540375"/>
            <a:ext cx="8159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B8E4664B-BC00-4CCC-B7A5-F08B42D9C588}" type="datetime'''''''''''''Mu''y L''e''''''''al''''''''''''''''''''e''s'''''">
              <a:rPr lang="en-US" sz="1400"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rPr>
              <a:pPr marL="0" indent="0" algn="r">
                <a:spcBef>
                  <a:spcPct val="0"/>
                </a:spcBef>
                <a:buNone/>
              </a:pPr>
              <a:t>Muy Leales</a:t>
            </a:fld>
            <a:endParaRPr lang="es-MX" sz="1400" dirty="0"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9" name="Text Placeholder 31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076575" y="2652713"/>
            <a:ext cx="342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1F6E2FF5-17E2-460D-8DCA-C46932BD96AE}" type="datetime'''1''''''''''''''''''''''''''''''0''''0''''''%'">
              <a:rPr lang="en-US" sz="1200">
                <a:ea typeface="+mn-ea"/>
                <a:cs typeface="+mn-cs"/>
                <a:sym typeface="+mn-lt"/>
              </a:rPr>
              <a:pPr marL="0" indent="0">
                <a:spcBef>
                  <a:spcPct val="0"/>
                </a:spcBef>
                <a:buNone/>
              </a:pPr>
              <a:t>100%</a:t>
            </a:fld>
            <a:endParaRPr lang="es-MX" sz="1200" dirty="0">
              <a:ea typeface="+mn-ea"/>
              <a:cs typeface="+mn-cs"/>
              <a:sym typeface="+mn-lt"/>
            </a:endParaRPr>
          </a:p>
        </p:txBody>
      </p:sp>
      <p:sp>
        <p:nvSpPr>
          <p:cNvPr id="45" name="Text Placeholder 36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219200" y="5013325"/>
            <a:ext cx="4492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505F79B4-0549-48F2-8C91-74D8C02B0B11}" type="datetime'''L''e''''''''''al''e''''''''''s'''">
              <a:rPr lang="en-US" sz="1400">
                <a:ea typeface="+mn-ea"/>
                <a:cs typeface="+mn-cs"/>
              </a:rPr>
              <a:pPr/>
              <a:t>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44" name="Text Placeholder 35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00100" y="3870325"/>
            <a:ext cx="8683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A74A0D63-9AE6-4855-A603-5E31CA922118}" type="datetime'''''''''''N''a''d''''''a'' ''''''Le''''a''''''''''''les'''''''">
              <a:rPr lang="en-US" sz="1400">
                <a:ea typeface="+mn-ea"/>
                <a:cs typeface="+mn-cs"/>
              </a:rPr>
              <a:pPr/>
              <a:t>Nada 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787525" y="2723040"/>
            <a:ext cx="1182459" cy="2771298"/>
          </a:xfrm>
          <a:prstGeom prst="wedgeRectCallout">
            <a:avLst>
              <a:gd name="adj1" fmla="val 78055"/>
              <a:gd name="adj2" fmla="val -33393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3440429" y="2948146"/>
            <a:ext cx="5236845" cy="369332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8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Aproximadamente 90% de los clientes que no vuelven a visitar el negocio o vuelven en espacios muy largos (más de 18 meses), también tienen muy poco dinero electrónico. </a:t>
            </a:r>
          </a:p>
          <a:p>
            <a:pPr marL="0" lvl="1"/>
            <a:endParaRPr lang="es-MX" sz="18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0" lvl="1"/>
            <a:r>
              <a:rPr lang="es-MX" sz="18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Representan muchos pasivos para la empresa y pocos prospectos de negocio…</a:t>
            </a:r>
          </a:p>
        </p:txBody>
      </p:sp>
    </p:spTree>
    <p:extLst>
      <p:ext uri="{BB962C8B-B14F-4D97-AF65-F5344CB8AC3E}">
        <p14:creationId xmlns:p14="http://schemas.microsoft.com/office/powerpoint/2010/main" val="20045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15191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s-MX" sz="1400"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18" y="7541946"/>
            <a:ext cx="4840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solidFill>
                  <a:schemeClr val="bg2">
                    <a:lumMod val="50000"/>
                  </a:schemeClr>
                </a:solidFill>
              </a:rPr>
              <a:t>Fuente: Estimación APV</a:t>
            </a:r>
            <a:endParaRPr lang="es-MX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32439" y="7419201"/>
            <a:ext cx="3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8079" y="1600200"/>
            <a:ext cx="3962121" cy="469146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Pasivos después de producto</a:t>
            </a:r>
          </a:p>
        </p:txBody>
      </p:sp>
      <p:sp>
        <p:nvSpPr>
          <p:cNvPr id="163" name="1 Título"/>
          <p:cNvSpPr txBox="1">
            <a:spLocks/>
          </p:cNvSpPr>
          <p:nvPr/>
        </p:nvSpPr>
        <p:spPr>
          <a:xfrm>
            <a:off x="0" y="230454"/>
            <a:ext cx="10032707" cy="775426"/>
          </a:xfrm>
          <a:prstGeom prst="rect">
            <a:avLst/>
          </a:prstGeom>
        </p:spPr>
        <p:txBody>
          <a:bodyPr/>
          <a:lstStyle/>
          <a:p>
            <a:pPr marL="0" marR="0" lvl="0" indent="0" defTabSz="508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Podemos cuidar el </a:t>
            </a:r>
            <a:r>
              <a:rPr lang="es-MX" sz="2400" i="1" dirty="0" err="1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core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del negocio y mejorar los resultados financieros al mismo tiempo…</a:t>
            </a:r>
            <a:endParaRPr lang="es-MX" sz="2400" b="1" dirty="0" smtClean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-507676" y="3710219"/>
            <a:ext cx="1846170" cy="369332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200" i="1" dirty="0" smtClean="0">
                <a:solidFill>
                  <a:schemeClr val="tx2"/>
                </a:solidFill>
                <a:latin typeface="+mj-lt"/>
              </a:rPr>
              <a:t>(Porcentaje del total)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15815" y="5200148"/>
            <a:ext cx="3889522" cy="947248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Al aplicar un cargo a la </a:t>
            </a:r>
            <a:r>
              <a:rPr lang="es-MX" sz="1400" b="1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cantidad </a:t>
            </a:r>
            <a:r>
              <a:rPr lang="es-MX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 clientes, no sobre el saldo del pasivo, afectamos desproporcionadamente al pasivo en los clientes que no son de mucho interés para el negocio….</a:t>
            </a:r>
          </a:p>
        </p:txBody>
      </p:sp>
      <p:cxnSp>
        <p:nvCxnSpPr>
          <p:cNvPr id="22" name="Straight Connector 21"/>
          <p:cNvCxnSpPr/>
          <p:nvPr>
            <p:custDataLst>
              <p:tags r:id="rId4"/>
            </p:custDataLst>
          </p:nvPr>
        </p:nvCxnSpPr>
        <p:spPr bwMode="auto">
          <a:xfrm>
            <a:off x="2943225" y="6315075"/>
            <a:ext cx="60960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5"/>
            </p:custDataLst>
          </p:nvPr>
        </p:nvCxnSpPr>
        <p:spPr bwMode="auto">
          <a:xfrm>
            <a:off x="4305300" y="4600575"/>
            <a:ext cx="60960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6"/>
            </p:custDataLst>
          </p:nvPr>
        </p:nvCxnSpPr>
        <p:spPr bwMode="auto">
          <a:xfrm>
            <a:off x="1571625" y="4162425"/>
            <a:ext cx="60960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81713334"/>
              </p:ext>
            </p:extLst>
          </p:nvPr>
        </p:nvGraphicFramePr>
        <p:xfrm>
          <a:off x="419100" y="2552700"/>
          <a:ext cx="5667409" cy="386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Chart" r:id="rId15" imgW="5667409" imgH="3867068" progId="MSGraph.Chart.8">
                  <p:embed followColorScheme="full"/>
                </p:oleObj>
              </mc:Choice>
              <mc:Fallback>
                <p:oleObj name="Chart" r:id="rId15" imgW="5667409" imgH="386706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9100" y="2552700"/>
                        <a:ext cx="5667409" cy="3867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900238" y="2292350"/>
            <a:ext cx="13255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b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B3AB38E-6CB2-42F2-88E4-7E3ABC300A22}" type="datetime'Cl''''''i''ent''''es'''''' ''''''''No ''L''''''ea''''l''es'">
              <a:rPr lang="en-US" sz="1400">
                <a:ea typeface="+mn-ea"/>
                <a:cs typeface="+mn-cs"/>
              </a:rPr>
              <a:pPr/>
              <a:t>Clientes No 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657225" y="2292350"/>
            <a:ext cx="10779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b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5424612-9189-45D7-9623-8C83DD79A050}" type="datetime'''''Cli''''''''en''''''t''''''''e''''s ''L''''''''''''eales'">
              <a:rPr lang="en-US" sz="1400">
                <a:ea typeface="+mn-ea"/>
                <a:cs typeface="+mn-cs"/>
              </a:rPr>
              <a:pPr/>
              <a:t>Clientes Leales</a:t>
            </a:fld>
            <a:endParaRPr lang="es-MX" sz="1400" dirty="0">
              <a:ea typeface="+mn-ea"/>
              <a:cs typeface="+mn-cs"/>
              <a:sym typeface="+mn-lt"/>
            </a:endParaRPr>
          </a:p>
        </p:txBody>
      </p:sp>
      <p:sp>
        <p:nvSpPr>
          <p:cNvPr id="55" name="Text Placeholder 55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806950" y="2079625"/>
            <a:ext cx="969963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b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F83D187-8B09-46DF-BE8F-AA9E9DF85BFB}" type="datetime'''Pasi''vo ''Fi''nal ''(''%'''''' ''de''l ''''ini''ci''al'')'">
              <a:rPr lang="en-US" sz="1400">
                <a:ea typeface="+mn-ea"/>
                <a:cs typeface="+mn-cs"/>
              </a:rPr>
              <a:pPr/>
              <a:t>Pasivo Final (% del inicial)</a:t>
            </a:fld>
            <a:endParaRPr lang="es-MX" sz="1400" dirty="0"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9" name="Text Placeholder 14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594100" y="2292350"/>
            <a:ext cx="6715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b" anchorCtr="0">
            <a:noAutofit/>
          </a:bodyPr>
          <a:lstStyle>
            <a:lvl1pPr marL="381000" indent="-381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ヒラギノ角ゴ Pro W3" pitchFamily="-106" charset="-128"/>
              </a:defRPr>
            </a:lvl1pPr>
            <a:lvl2pPr marL="825500" indent="-3175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2pPr>
            <a:lvl3pPr marL="1271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3pPr>
            <a:lvl4pPr marL="1779588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4pPr>
            <a:lvl5pPr marL="2289175" indent="-254000" algn="l" defTabSz="5080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ヒラギノ角ゴ Pro W3" pitchFamily="-106" charset="-128"/>
                <a:cs typeface="+mn-cs"/>
              </a:defRPr>
            </a:lvl5pPr>
            <a:lvl6pPr marL="2798750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7613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6477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5341" indent="-254432" algn="l" defTabSz="508864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4707D77-9AC9-4C9E-9CF2-793305DB1AE8}" type="datetime'''P''''r''''''''''o''d''''u''''c''''''''t''''''''''''o'''''">
              <a:rPr lang="en-US" sz="1400">
                <a:ea typeface="+mn-ea"/>
                <a:cs typeface="+mn-cs"/>
              </a:rPr>
              <a:pPr/>
              <a:t>Producto</a:t>
            </a:fld>
            <a:endParaRPr lang="es-MX" sz="1400" dirty="0"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7277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s-MX" sz="1400">
              <a:sym typeface="+mn-lt"/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6924675" y="4036786"/>
            <a:ext cx="685800" cy="611414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MX" sz="1400" dirty="0" smtClean="0"/>
              <a:t>Pasivo</a:t>
            </a:r>
            <a:endParaRPr lang="es-MX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18" y="7541946"/>
            <a:ext cx="4840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solidFill>
                  <a:schemeClr val="bg2">
                    <a:lumMod val="50000"/>
                  </a:schemeClr>
                </a:solidFill>
              </a:rPr>
              <a:t>Fuente APV</a:t>
            </a:r>
            <a:endParaRPr lang="es-MX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32439" y="7419201"/>
            <a:ext cx="3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1 Título"/>
          <p:cNvSpPr txBox="1">
            <a:spLocks/>
          </p:cNvSpPr>
          <p:nvPr/>
        </p:nvSpPr>
        <p:spPr>
          <a:xfrm>
            <a:off x="0" y="230454"/>
            <a:ext cx="10032707" cy="775426"/>
          </a:xfrm>
          <a:prstGeom prst="rect">
            <a:avLst/>
          </a:prstGeom>
        </p:spPr>
        <p:txBody>
          <a:bodyPr/>
          <a:lstStyle/>
          <a:p>
            <a:pPr marL="0" marR="0" lvl="0" indent="0" defTabSz="508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El producto de seguro es un buen vehículo para lograrlo…</a:t>
            </a:r>
            <a:endParaRPr lang="es-MX" sz="2400" b="1" dirty="0" smtClean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1285875" y="4034972"/>
            <a:ext cx="685800" cy="611414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Pasivo</a:t>
            </a:r>
            <a:endParaRPr lang="es-MX" sz="1400" dirty="0"/>
          </a:p>
        </p:txBody>
      </p:sp>
      <p:sp>
        <p:nvSpPr>
          <p:cNvPr id="20" name="Flowchart: Process 19"/>
          <p:cNvSpPr/>
          <p:nvPr/>
        </p:nvSpPr>
        <p:spPr>
          <a:xfrm>
            <a:off x="2047875" y="1782302"/>
            <a:ext cx="914400" cy="427498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</a:rPr>
              <a:t>Seguro</a:t>
            </a:r>
            <a:endParaRPr lang="es-MX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1362074" y="3244527"/>
            <a:ext cx="533400" cy="37696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2"/>
                </a:solidFill>
              </a:rPr>
              <a:t>Prima</a:t>
            </a:r>
            <a:endParaRPr lang="es-MX" sz="900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>
            <a:stCxn id="23" idx="0"/>
            <a:endCxn id="20" idx="2"/>
          </p:cNvCxnSpPr>
          <p:nvPr/>
        </p:nvCxnSpPr>
        <p:spPr>
          <a:xfrm flipV="1">
            <a:off x="1628774" y="2209800"/>
            <a:ext cx="876301" cy="1034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5172075" y="1675104"/>
            <a:ext cx="2514600" cy="641894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3">
                    <a:lumMod val="50000"/>
                  </a:schemeClr>
                </a:solidFill>
              </a:rPr>
              <a:t>Dividendos por buena siniestralidad.</a:t>
            </a:r>
            <a:endParaRPr lang="es-MX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3724275" y="1782302"/>
            <a:ext cx="533400" cy="427498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i="1" dirty="0" smtClean="0">
                <a:solidFill>
                  <a:schemeClr val="bg1">
                    <a:lumMod val="50000"/>
                  </a:schemeClr>
                </a:solidFill>
              </a:rPr>
              <a:t>Plazo</a:t>
            </a:r>
            <a:endParaRPr lang="es-MX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20" idx="3"/>
            <a:endCxn id="29" idx="1"/>
          </p:cNvCxnSpPr>
          <p:nvPr/>
        </p:nvCxnSpPr>
        <p:spPr>
          <a:xfrm>
            <a:off x="2962275" y="199605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3"/>
            <a:endCxn id="45" idx="1"/>
          </p:cNvCxnSpPr>
          <p:nvPr/>
        </p:nvCxnSpPr>
        <p:spPr>
          <a:xfrm>
            <a:off x="1971675" y="4340679"/>
            <a:ext cx="4953000" cy="1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1"/>
          </p:cNvCxnSpPr>
          <p:nvPr/>
        </p:nvCxnSpPr>
        <p:spPr>
          <a:xfrm>
            <a:off x="4257675" y="199605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62" idx="0"/>
          </p:cNvCxnSpPr>
          <p:nvPr/>
        </p:nvCxnSpPr>
        <p:spPr>
          <a:xfrm>
            <a:off x="6429375" y="2316998"/>
            <a:ext cx="838200" cy="87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" idx="0"/>
            <a:endCxn id="23" idx="2"/>
          </p:cNvCxnSpPr>
          <p:nvPr/>
        </p:nvCxnSpPr>
        <p:spPr>
          <a:xfrm flipH="1" flipV="1">
            <a:off x="1628774" y="3621496"/>
            <a:ext cx="1" cy="413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7000875" y="3194615"/>
            <a:ext cx="533400" cy="37696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2"/>
                </a:solidFill>
              </a:rPr>
              <a:t>Prima</a:t>
            </a:r>
            <a:endParaRPr lang="es-MX" sz="900" dirty="0">
              <a:solidFill>
                <a:schemeClr val="tx2"/>
              </a:solidFill>
            </a:endParaRPr>
          </a:p>
        </p:txBody>
      </p:sp>
      <p:cxnSp>
        <p:nvCxnSpPr>
          <p:cNvPr id="65" name="Straight Arrow Connector 64"/>
          <p:cNvCxnSpPr>
            <a:stCxn id="62" idx="2"/>
            <a:endCxn id="45" idx="0"/>
          </p:cNvCxnSpPr>
          <p:nvPr/>
        </p:nvCxnSpPr>
        <p:spPr>
          <a:xfrm>
            <a:off x="7267575" y="3571584"/>
            <a:ext cx="0" cy="465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67"/>
          <p:cNvSpPr/>
          <p:nvPr/>
        </p:nvSpPr>
        <p:spPr>
          <a:xfrm>
            <a:off x="7077075" y="4036786"/>
            <a:ext cx="533400" cy="376969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tx2"/>
                </a:solidFill>
              </a:rPr>
              <a:t>Activo</a:t>
            </a:r>
            <a:endParaRPr lang="es-MX" sz="900" dirty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15815" y="5200148"/>
            <a:ext cx="2308860" cy="947248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s-MX" sz="1400" b="1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¡En los casos de los clientes poco fieles, el pasivo será igual a la prima!</a:t>
            </a:r>
          </a:p>
        </p:txBody>
      </p:sp>
    </p:spTree>
    <p:extLst>
      <p:ext uri="{BB962C8B-B14F-4D97-AF65-F5344CB8AC3E}">
        <p14:creationId xmlns:p14="http://schemas.microsoft.com/office/powerpoint/2010/main" val="249686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G1NAWoykag8hhOas.L6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MRvEgQOE.RsB6cOqsd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AxaqOBVUyrUCukqqQN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eG1cgLbkW5smxilADw5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xtJfEymUuR9QHHFzNo4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Rabp9SR0uJhbRhpHix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2scKdPlU.kn3PjmYE8f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KVCoJuUutZm6gJdJ2f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TMsrGvAU.9204Li2B9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.8kwkTDkGP5eQ272yOx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51oo8b8UeiwhBJ0XhO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8TaoJWDkGgQ1qb67vkm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h6I2i6IkiFRAMf6qvrL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1TUx05e0m1SRqsW9ycZ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DueWX10EmA.isxFIas0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KFXfDt6Ei2iKDG_QySy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YBzVI_.UO8f_STis0lu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fGOUHdKE6wtCC0iy3wz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h07fzJiUyML5tIuFQd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Rabp9SR0uJhbRhpHixx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TMsrGvAU.9204Li2B9H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4kMOIVMk.fi.y.zFaKP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_k7GewG02zKI6OQ7HH4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.8kwkTDkGP5eQ272yOx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51oo8b8UeiwhBJ0XhOH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h6I2i6IkiFRAMf6qvrL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hibZlTqE.rqrpllLvD7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BoRfm5b0CgSMke0VVT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Rabp9SR0uJhbRhpHixx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cLj6TJwEmXILJiWYfIH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YBzVI_.UO8f_STis0lu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8TaoJWDkGgQ1qb67vkm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fGOUHdKE6wtCC0iy3wz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h07fzJiUyML5tIuFQdf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KFXfDt6Ei2iKDG_QySy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1TUx05e0m1SRqsW9ycZ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Rabp9SR0uJhbRhpHixx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XGGrG4UUa8UnygMS7bw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HQ90fveUS7Gwo1mRu9v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K0jN_gjEm5_bf7KkE6V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VKL9QEi0S6ci3XzqLpq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moFCRDDkqdbPfA7M02N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OmNrl4ZkqJ1nuD_ZHzx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Uooxl9d0S2MrS_mReBq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MlnIRy6UWjHFXD23bil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ZIahmtckOOLbpiiwt6d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Rabp9SR0uJhbRhpHix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j_u3ImWUyZWKZ501BD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kvvmaUPEuMzDOuqAMFv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KB9FaPy0O2dWlH3GBRG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7ClQOMvUmvqN2Bjo5Zpg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25515</TotalTime>
  <Words>356</Words>
  <Application>Microsoft Macintosh PowerPoint</Application>
  <PresentationFormat>Custom</PresentationFormat>
  <Paragraphs>87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ヒラギノ角ゴ Pro W3</vt:lpstr>
      <vt:lpstr>Tema de Office</vt:lpstr>
      <vt:lpstr>Diseño personalizado</vt:lpstr>
      <vt:lpstr>think-cell Slide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Eduardo Flores Lomas</dc:creator>
  <cp:lastModifiedBy>Eduardo Flores</cp:lastModifiedBy>
  <cp:revision>1589</cp:revision>
  <dcterms:created xsi:type="dcterms:W3CDTF">2013-08-07T23:49:03Z</dcterms:created>
  <dcterms:modified xsi:type="dcterms:W3CDTF">2015-12-29T03:24:07Z</dcterms:modified>
  <cp:contentStatus/>
</cp:coreProperties>
</file>