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Libre Franklin"/>
      <p:regular r:id="rId20"/>
      <p:bold r:id="rId21"/>
      <p:italic r:id="rId22"/>
      <p:boldItalic r:id="rId23"/>
    </p:embeddedFont>
    <p:embeddedFont>
      <p:font typeface="Franklin Gothic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regular.fntdata"/><Relationship Id="rId11" Type="http://schemas.openxmlformats.org/officeDocument/2006/relationships/slide" Target="slides/slide5.xml"/><Relationship Id="rId22" Type="http://schemas.openxmlformats.org/officeDocument/2006/relationships/font" Target="fonts/LibreFranklin-italic.fntdata"/><Relationship Id="rId10" Type="http://schemas.openxmlformats.org/officeDocument/2006/relationships/slide" Target="slides/slide4.xml"/><Relationship Id="rId21" Type="http://schemas.openxmlformats.org/officeDocument/2006/relationships/font" Target="fonts/LibreFranklin-bold.fntdata"/><Relationship Id="rId13" Type="http://schemas.openxmlformats.org/officeDocument/2006/relationships/slide" Target="slides/slide7.xml"/><Relationship Id="rId24" Type="http://schemas.openxmlformats.org/officeDocument/2006/relationships/font" Target="fonts/FranklinGothic-bold.fntdata"/><Relationship Id="rId12" Type="http://schemas.openxmlformats.org/officeDocument/2006/relationships/slide" Target="slides/slide6.xml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d55d3b96a_2_1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1d55d3b96a_2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66ef9a04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66ef9a04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66ef9a04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66ef9a04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caef48e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caef48e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66ef9a04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66ef9a04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f5fdbd0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f5fdbd0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66ef9a0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66ef9a0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66ef9a0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66ef9a0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66ef9a0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66ef9a0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66ef9a0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66ef9a0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66ef9a04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66ef9a04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66ef9a04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66ef9a04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66ef9a04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66ef9a04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/TITLE/SUBTEXT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23;p25"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title"/>
          </p:nvPr>
        </p:nvSpPr>
        <p:spPr>
          <a:xfrm>
            <a:off x="4279493" y="865960"/>
            <a:ext cx="4275423" cy="157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800"/>
              <a:buFont typeface="Franklin Gothic"/>
              <a:buNone/>
              <a:defRPr b="1" sz="3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4"/>
          <p:cNvSpPr/>
          <p:nvPr>
            <p:ph idx="2" type="pic"/>
          </p:nvPr>
        </p:nvSpPr>
        <p:spPr>
          <a:xfrm>
            <a:off x="-2" y="1229329"/>
            <a:ext cx="4448280" cy="4450503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4"/>
          <p:cNvSpPr/>
          <p:nvPr/>
        </p:nvSpPr>
        <p:spPr>
          <a:xfrm>
            <a:off x="3879358" y="972008"/>
            <a:ext cx="257325" cy="257325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59;p14"/>
          <p:cNvCxnSpPr/>
          <p:nvPr/>
        </p:nvCxnSpPr>
        <p:spPr>
          <a:xfrm rot="10800000">
            <a:off x="4210884" y="2690753"/>
            <a:ext cx="1970110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29486" y="2760782"/>
            <a:ext cx="2831035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>
            <a:off x="8941551" y="650630"/>
            <a:ext cx="202449" cy="4246681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BULLETS">
  <p:cSld name="HEADER/BULLE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/>
        </p:nvSpPr>
        <p:spPr>
          <a:xfrm>
            <a:off x="713988" y="741094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2" type="body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3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2" type="body"/>
          </p:nvPr>
        </p:nvSpPr>
        <p:spPr>
          <a:xfrm>
            <a:off x="4939500" y="724074"/>
            <a:ext cx="3837000" cy="369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hasCustomPrompt="1"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/TITLE/SUBTEXT">
  <p:cSld name="PHOTO/TITLE/SUB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4279493" y="865960"/>
            <a:ext cx="4275423" cy="157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800"/>
              <a:buFont typeface="Franklin Gothic"/>
              <a:buNone/>
              <a:defRPr b="1" sz="3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3" name="Google Shape;113;p27"/>
          <p:cNvSpPr/>
          <p:nvPr>
            <p:ph idx="2" type="pic"/>
          </p:nvPr>
        </p:nvSpPr>
        <p:spPr>
          <a:xfrm>
            <a:off x="-2" y="1229329"/>
            <a:ext cx="4448280" cy="4450503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7"/>
          <p:cNvSpPr/>
          <p:nvPr/>
        </p:nvSpPr>
        <p:spPr>
          <a:xfrm>
            <a:off x="3879358" y="972008"/>
            <a:ext cx="257325" cy="257325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27"/>
          <p:cNvCxnSpPr/>
          <p:nvPr/>
        </p:nvCxnSpPr>
        <p:spPr>
          <a:xfrm rot="10800000">
            <a:off x="4210884" y="2690753"/>
            <a:ext cx="1970110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5129486" y="2760782"/>
            <a:ext cx="2831035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27"/>
          <p:cNvSpPr/>
          <p:nvPr/>
        </p:nvSpPr>
        <p:spPr>
          <a:xfrm>
            <a:off x="8941551" y="650630"/>
            <a:ext cx="202449" cy="4246681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BULLETS">
  <p:cSld name="HEADER/BULLETS 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1" name="Google Shape;121;p28"/>
          <p:cNvSpPr/>
          <p:nvPr/>
        </p:nvSpPr>
        <p:spPr>
          <a:xfrm>
            <a:off x="713988" y="741094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PARAGRAPH">
  <p:cSld name="HEADER/PARAGRAPH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25" name="Google Shape;12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26" name="Google Shape;1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>
            <p:ph type="title"/>
          </p:nvPr>
        </p:nvSpPr>
        <p:spPr>
          <a:xfrm>
            <a:off x="1138914" y="708157"/>
            <a:ext cx="6858001" cy="675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8" name="Google Shape;128;p29"/>
          <p:cNvSpPr/>
          <p:nvPr/>
        </p:nvSpPr>
        <p:spPr>
          <a:xfrm>
            <a:off x="713988" y="734875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1138914" y="1306041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32" name="Google Shape;13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33" name="Google Shape;1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1008698" y="834120"/>
            <a:ext cx="7311109" cy="3939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CHART/CAPTION">
  <p:cSld name="HEADER/CHART/CA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37" name="Google Shape;13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38" name="Google Shape;1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1"/>
          <p:cNvSpPr txBox="1"/>
          <p:nvPr>
            <p:ph type="title"/>
          </p:nvPr>
        </p:nvSpPr>
        <p:spPr>
          <a:xfrm>
            <a:off x="1130234" y="699477"/>
            <a:ext cx="7311109" cy="463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0" name="Google Shape;140;p31"/>
          <p:cNvSpPr/>
          <p:nvPr/>
        </p:nvSpPr>
        <p:spPr>
          <a:xfrm>
            <a:off x="705308" y="726195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7296342" y="1242625"/>
            <a:ext cx="1558293" cy="3592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None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●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42" name="Google Shape;142;p31"/>
          <p:cNvCxnSpPr/>
          <p:nvPr/>
        </p:nvCxnSpPr>
        <p:spPr>
          <a:xfrm>
            <a:off x="7155301" y="1250064"/>
            <a:ext cx="2" cy="3922623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/PHOTO">
  <p:cSld name="QUOTE/PHOTO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45" name="Google Shape;14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46" name="Google Shape;1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6858000" y="2571750"/>
            <a:ext cx="2048719" cy="8420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None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●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8" name="Google Shape;148;p32"/>
          <p:cNvSpPr/>
          <p:nvPr/>
        </p:nvSpPr>
        <p:spPr>
          <a:xfrm>
            <a:off x="0" y="0"/>
            <a:ext cx="6667018" cy="5143500"/>
          </a:xfrm>
          <a:prstGeom prst="rect">
            <a:avLst/>
          </a:prstGeom>
          <a:solidFill>
            <a:srgbClr val="132E6C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2"/>
          <p:cNvSpPr txBox="1"/>
          <p:nvPr>
            <p:ph idx="2" type="body"/>
          </p:nvPr>
        </p:nvSpPr>
        <p:spPr>
          <a:xfrm>
            <a:off x="846821" y="876993"/>
            <a:ext cx="4922435" cy="3811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0" name="Google Shape;150;p32"/>
          <p:cNvSpPr/>
          <p:nvPr>
            <p:ph idx="3" type="pic"/>
          </p:nvPr>
        </p:nvSpPr>
        <p:spPr>
          <a:xfrm>
            <a:off x="5898748" y="1172479"/>
            <a:ext cx="1536542" cy="1536542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2"/>
          <p:cNvSpPr txBox="1"/>
          <p:nvPr>
            <p:ph idx="4" type="body"/>
          </p:nvPr>
        </p:nvSpPr>
        <p:spPr>
          <a:xfrm>
            <a:off x="6858000" y="3500165"/>
            <a:ext cx="2048719" cy="842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52" name="Google Shape;152;p32"/>
          <p:cNvCxnSpPr/>
          <p:nvPr/>
        </p:nvCxnSpPr>
        <p:spPr>
          <a:xfrm>
            <a:off x="6331653" y="2856052"/>
            <a:ext cx="1507303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55" name="Google Shape;15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56" name="Google Shape;1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32E6C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1041418" y="859629"/>
            <a:ext cx="6858305" cy="3811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None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53975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53975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539750" lvl="3" marL="18288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539750" lvl="4" marL="22860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2" type="body"/>
          </p:nvPr>
        </p:nvSpPr>
        <p:spPr>
          <a:xfrm>
            <a:off x="6198244" y="4116751"/>
            <a:ext cx="2048720" cy="71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60" name="Google Shape;160;p33"/>
          <p:cNvCxnSpPr/>
          <p:nvPr/>
        </p:nvCxnSpPr>
        <p:spPr>
          <a:xfrm flipH="1" rot="10800000">
            <a:off x="6043252" y="4116749"/>
            <a:ext cx="2" cy="1257017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61" name="Google Shape;161;p33"/>
          <p:cNvSpPr txBox="1"/>
          <p:nvPr>
            <p:ph idx="3" type="body"/>
          </p:nvPr>
        </p:nvSpPr>
        <p:spPr>
          <a:xfrm>
            <a:off x="2601409" y="4116751"/>
            <a:ext cx="3264063" cy="71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/SPEAKER">
  <p:cSld name="SINGLE/SPEAK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64" name="Google Shape;16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65" name="Google Shape;1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4"/>
          <p:cNvSpPr/>
          <p:nvPr/>
        </p:nvSpPr>
        <p:spPr>
          <a:xfrm>
            <a:off x="-2" y="1104366"/>
            <a:ext cx="3932503" cy="4039137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4314464" y="1345556"/>
            <a:ext cx="4535624" cy="1562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None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89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●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488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488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488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8" name="Google Shape;168;p34"/>
          <p:cNvSpPr/>
          <p:nvPr>
            <p:ph idx="2" type="pic"/>
          </p:nvPr>
        </p:nvSpPr>
        <p:spPr>
          <a:xfrm>
            <a:off x="314661" y="1251869"/>
            <a:ext cx="3429002" cy="3429002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 txBox="1"/>
          <p:nvPr>
            <p:ph type="title"/>
          </p:nvPr>
        </p:nvSpPr>
        <p:spPr>
          <a:xfrm>
            <a:off x="739586" y="429311"/>
            <a:ext cx="6858002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800"/>
              <a:buFont typeface="Franklin Gothic"/>
              <a:buNone/>
              <a:defRPr b="1" sz="1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0" name="Google Shape;170;p34"/>
          <p:cNvSpPr/>
          <p:nvPr/>
        </p:nvSpPr>
        <p:spPr>
          <a:xfrm>
            <a:off x="314661" y="394585"/>
            <a:ext cx="279699" cy="279699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4"/>
          <p:cNvSpPr/>
          <p:nvPr/>
        </p:nvSpPr>
        <p:spPr>
          <a:xfrm>
            <a:off x="3819645" y="2126845"/>
            <a:ext cx="225711" cy="225709"/>
          </a:xfrm>
          <a:prstGeom prst="ellipse">
            <a:avLst/>
          </a:prstGeom>
          <a:solidFill>
            <a:srgbClr val="E274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4"/>
          <p:cNvSpPr txBox="1"/>
          <p:nvPr>
            <p:ph idx="3" type="body"/>
          </p:nvPr>
        </p:nvSpPr>
        <p:spPr>
          <a:xfrm>
            <a:off x="4314464" y="2908138"/>
            <a:ext cx="3550535" cy="3939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73" name="Google Shape;173;p34"/>
          <p:cNvCxnSpPr/>
          <p:nvPr/>
        </p:nvCxnSpPr>
        <p:spPr>
          <a:xfrm>
            <a:off x="4045351" y="2743200"/>
            <a:ext cx="1484455" cy="0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/SPEAKERS">
  <p:cSld name="THREE/SPEAKER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76" name="Google Shape;17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77" name="Google Shape;17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5"/>
          <p:cNvSpPr/>
          <p:nvPr/>
        </p:nvSpPr>
        <p:spPr>
          <a:xfrm>
            <a:off x="314661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314661" y="3416267"/>
            <a:ext cx="2379109" cy="8818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None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00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●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4000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4000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4000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0" name="Google Shape;180;p35"/>
          <p:cNvSpPr/>
          <p:nvPr>
            <p:ph idx="2" type="pic"/>
          </p:nvPr>
        </p:nvSpPr>
        <p:spPr>
          <a:xfrm>
            <a:off x="457543" y="1275673"/>
            <a:ext cx="2057401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5"/>
          <p:cNvSpPr txBox="1"/>
          <p:nvPr>
            <p:ph idx="3" type="body"/>
          </p:nvPr>
        </p:nvSpPr>
        <p:spPr>
          <a:xfrm>
            <a:off x="314660" y="4360250"/>
            <a:ext cx="2352495" cy="687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82" name="Google Shape;182;p35"/>
          <p:cNvCxnSpPr/>
          <p:nvPr/>
        </p:nvCxnSpPr>
        <p:spPr>
          <a:xfrm flipH="1">
            <a:off x="3031819" y="1009167"/>
            <a:ext cx="2" cy="4163521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83" name="Google Shape;183;p35"/>
          <p:cNvSpPr/>
          <p:nvPr/>
        </p:nvSpPr>
        <p:spPr>
          <a:xfrm>
            <a:off x="314661" y="394585"/>
            <a:ext cx="279699" cy="279699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5"/>
          <p:cNvSpPr/>
          <p:nvPr/>
        </p:nvSpPr>
        <p:spPr>
          <a:xfrm>
            <a:off x="3322880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5"/>
          <p:cNvSpPr txBox="1"/>
          <p:nvPr>
            <p:ph idx="4" type="body"/>
          </p:nvPr>
        </p:nvSpPr>
        <p:spPr>
          <a:xfrm>
            <a:off x="3322880" y="3416267"/>
            <a:ext cx="2415353" cy="8818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6" name="Google Shape;186;p35"/>
          <p:cNvSpPr/>
          <p:nvPr>
            <p:ph idx="5" type="pic"/>
          </p:nvPr>
        </p:nvSpPr>
        <p:spPr>
          <a:xfrm>
            <a:off x="3471964" y="1275673"/>
            <a:ext cx="2057402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35"/>
          <p:cNvSpPr txBox="1"/>
          <p:nvPr>
            <p:ph idx="6" type="body"/>
          </p:nvPr>
        </p:nvSpPr>
        <p:spPr>
          <a:xfrm>
            <a:off x="3322880" y="4360250"/>
            <a:ext cx="2229981" cy="812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88" name="Google Shape;188;p35"/>
          <p:cNvCxnSpPr/>
          <p:nvPr/>
        </p:nvCxnSpPr>
        <p:spPr>
          <a:xfrm flipH="1">
            <a:off x="6096691" y="1009167"/>
            <a:ext cx="2" cy="4163521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89" name="Google Shape;189;p35"/>
          <p:cNvSpPr/>
          <p:nvPr/>
        </p:nvSpPr>
        <p:spPr>
          <a:xfrm>
            <a:off x="6461354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5"/>
          <p:cNvSpPr/>
          <p:nvPr>
            <p:ph idx="7" type="pic"/>
          </p:nvPr>
        </p:nvSpPr>
        <p:spPr>
          <a:xfrm>
            <a:off x="6604234" y="1275673"/>
            <a:ext cx="2057402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35"/>
          <p:cNvSpPr txBox="1"/>
          <p:nvPr>
            <p:ph idx="8" type="body"/>
          </p:nvPr>
        </p:nvSpPr>
        <p:spPr>
          <a:xfrm>
            <a:off x="6461354" y="4360250"/>
            <a:ext cx="2260054" cy="7832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9" type="body"/>
          </p:nvPr>
        </p:nvSpPr>
        <p:spPr>
          <a:xfrm>
            <a:off x="6461354" y="3426924"/>
            <a:ext cx="2415353" cy="8818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type="title"/>
          </p:nvPr>
        </p:nvSpPr>
        <p:spPr>
          <a:xfrm>
            <a:off x="739586" y="429311"/>
            <a:ext cx="6858002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800"/>
              <a:buFont typeface="Franklin Gothic"/>
              <a:buNone/>
              <a:defRPr b="1" sz="1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/BULLETS">
  <p:cSld name="PICTURE/BULLET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96" name="Google Shape;19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97" name="Google Shape;19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6944810" y="1077684"/>
            <a:ext cx="1905277" cy="359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►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●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9" name="Google Shape;199;p36"/>
          <p:cNvSpPr/>
          <p:nvPr>
            <p:ph idx="2" type="pic"/>
          </p:nvPr>
        </p:nvSpPr>
        <p:spPr>
          <a:xfrm>
            <a:off x="0" y="460094"/>
            <a:ext cx="6610350" cy="4392592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6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918589" y="1805090"/>
            <a:ext cx="7299608" cy="647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ranklin Gothic"/>
              <a:buNone/>
            </a:pPr>
            <a:r>
              <a:rPr b="0" lang="en" sz="1600">
                <a:solidFill>
                  <a:srgbClr val="000000"/>
                </a:solidFill>
              </a:rPr>
              <a:t>Software Skills</a:t>
            </a:r>
            <a:br>
              <a:rPr b="0" lang="en" sz="1600">
                <a:solidFill>
                  <a:srgbClr val="000000"/>
                </a:solidFill>
              </a:rPr>
            </a:br>
            <a:r>
              <a:rPr lang="en" sz="1400"/>
              <a:t>Working efficiently with software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2041799" y="2871907"/>
            <a:ext cx="4934471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Engineering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School of Data Science 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Virginia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</a:t>
            </a:r>
            <a:endParaRPr/>
          </a:p>
        </p:txBody>
      </p:sp>
      <p:sp>
        <p:nvSpPr>
          <p:cNvPr id="260" name="Google Shape;260;p46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mean by this?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build one script there is really no integration.  However, in the old days…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C++ modules had to be compiled with </a:t>
            </a:r>
            <a:r>
              <a:rPr lang="en"/>
              <a:t>other</a:t>
            </a:r>
            <a:r>
              <a:rPr lang="en"/>
              <a:t> modules built by other developers.  Thus ‘integration’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Your python module needs to run in a multi-language environment for final app/product.  Thus ‘integration’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Delivery</a:t>
            </a:r>
            <a:endParaRPr/>
          </a:p>
        </p:txBody>
      </p:sp>
      <p:sp>
        <p:nvSpPr>
          <p:cNvPr id="266" name="Google Shape;266;p47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mean by continuous delivery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Providing a finished app/product with the latest code ready to test by QA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And/Or most importantly…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Providing a finished app/product with the latest code pushed out to your end users!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old paradigm releases came every few weeks/months/years.  In CD, we could see a new version per day!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CICD typical cycle</a:t>
            </a:r>
            <a:endParaRPr/>
          </a:p>
        </p:txBody>
      </p:sp>
      <p:sp>
        <p:nvSpPr>
          <p:cNvPr id="272" name="Google Shape;272;p48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125" y="1312252"/>
            <a:ext cx="7108601" cy="37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element to `continuous`-&gt; TESTS!</a:t>
            </a:r>
            <a:endParaRPr/>
          </a:p>
        </p:txBody>
      </p:sp>
      <p:sp>
        <p:nvSpPr>
          <p:cNvPr id="279" name="Google Shape;279;p49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a good set of tests…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 shorter the time between code/testing the easier it is to catch issues.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 shorter the time between releases, the easier it is to isolate new issues.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why not just make this continuous?  In the extreme case, goal: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Git commit triggers CircleCI to run tests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If tests pass, CircleCI pushes out new version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New version triggers final QA tests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If QA tests pass, you push out a new version to users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This can happen multiple times per day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CI-CD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Meaning of the acronym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Continuous Integration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Continuous Delivery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IDEAS have been around for long time, but the tools have evolved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From simple `build` tools to all in one tools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From simple command line to cloud cluster size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Days</a:t>
            </a:r>
            <a:endParaRPr/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days programs were small, and languages were ‘compiled’ into binaries.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-&gt; Make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Part of the linux family of tools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Goal was to compile different portions of a program and `redo` only parts that were touched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It can be used as a basic ‘runner’ but…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Fully capable of running tasks in a DAG (Directec Acyclic Graph), which is what makes it powerfull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 Directed Acyclic Graph</a:t>
            </a:r>
            <a:endParaRPr/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DAGs show up everywhere, git, airflow, make, rake, most all build and ci/cd tools.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DAG is a set of nodes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Directed connections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NO LOOPS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 like a tree, but I suppose it can have multiple roots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is useful for a couple of reasons</a:t>
            </a:r>
            <a:endParaRPr/>
          </a:p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Reminds users of `what can be done` in script/program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Reminds users of `steps` in order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Compacts commands into nicknames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is built to look for ‘build files’, but we can leverage this any way we want.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almost like a recipe, being able to repeat steps that are needed if they are missing.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 it is archaic in syntax, and for larger tasks there are better tools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</a:t>
            </a:r>
            <a:endParaRPr/>
          </a:p>
        </p:txBody>
      </p:sp>
      <p:sp>
        <p:nvSpPr>
          <p:cNvPr id="236" name="Google Shape;236;p42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Installable program with LOTS of options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Can be run locally or through web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Uses web server to front UI in browser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expected…. It relies on running tasks as DAGS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Can run any language run at the command line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Great logging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Graphs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Easy to share dashboards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Matrix plugin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uses for these tools</a:t>
            </a:r>
            <a:endParaRPr/>
          </a:p>
        </p:txBody>
      </p:sp>
      <p:sp>
        <p:nvSpPr>
          <p:cNvPr id="242" name="Google Shape;242;p43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BUILD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TEST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DEPLOY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C++ type of ‘build’  - Make started with this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‘Build’ and test management - Jenkins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Web serviced, build/test/deploy - CircleCI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Data processing DAG including build/test - Airflow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 is an example of a tool that is starting to specialize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Whereas the other three can be seen as general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CircleCI</a:t>
            </a:r>
            <a:endParaRPr/>
          </a:p>
        </p:txBody>
      </p:sp>
      <p:sp>
        <p:nvSpPr>
          <p:cNvPr id="248" name="Google Shape;248;p44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Easy to configure, you use a yaml file in your git repo and it runs in the cloud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Can be used for running tests, or deploy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Common use is to use it as a `gate`, if tests don’t pass you don’t deploy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adding our package repo to CircleCI for the lab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goal of ACRONYMS CI, CD</a:t>
            </a:r>
            <a:endParaRPr/>
          </a:p>
        </p:txBody>
      </p:sp>
      <p:sp>
        <p:nvSpPr>
          <p:cNvPr id="254" name="Google Shape;254;p45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Waterfall code/test and deliver/qa were in long cycles.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pushes for shorter iterations.  In the `Extreme`, if something is good, do it all the time.  So TDD for example is a practice from Agile.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Testing, Delivery, Building… automating these to go on shorter and shorter cycles is an agile practice.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less time it takes to </a:t>
            </a:r>
            <a:r>
              <a:rPr b="1" lang="en"/>
              <a:t>catch</a:t>
            </a:r>
            <a:r>
              <a:rPr b="1" lang="en"/>
              <a:t> an issue the easier it is to fix.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