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ibre Franklin"/>
      <p:regular r:id="rId24"/>
      <p:bold r:id="rId25"/>
      <p:italic r:id="rId26"/>
      <p:boldItalic r:id="rId27"/>
    </p:embeddedFont>
    <p:embeddedFont>
      <p:font typeface="Franklin Gothic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ibreFranklin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ibreFranklin-italic.fntdata"/><Relationship Id="rId25" Type="http://schemas.openxmlformats.org/officeDocument/2006/relationships/font" Target="fonts/LibreFranklin-bold.fntdata"/><Relationship Id="rId28" Type="http://schemas.openxmlformats.org/officeDocument/2006/relationships/font" Target="fonts/FranklinGothic-bold.fntdata"/><Relationship Id="rId27" Type="http://schemas.openxmlformats.org/officeDocument/2006/relationships/font" Target="fonts/LibreFranklin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55d3b96a_2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d55d3b96a_2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a313ae77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a313ae77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a313ae7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a313ae7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a313ae7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a313ae7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a313ae77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a313ae7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a313ae77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a313ae77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a313ae77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a313ae77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a313ae7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a313ae7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a313ae7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a313ae7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f5fdbd0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f5fdbd0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03718b9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03718b9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03718b9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03718b9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03718b9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03718b9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03718b9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03718b9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a313ae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a313ae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a313ae7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a313ae7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a313ae7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a313ae7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3;p25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hasCustomPrompt="1"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>
  <p:cSld name="PHOTO/TITLE/SUB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7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7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 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28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PARAGRAPH">
  <p:cSld name="HEADER/PARAGRAPH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25" name="Google Shape;12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>
            <p:ph type="title"/>
          </p:nvPr>
        </p:nvSpPr>
        <p:spPr>
          <a:xfrm>
            <a:off x="1138914" y="708157"/>
            <a:ext cx="6858001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29"/>
          <p:cNvSpPr/>
          <p:nvPr/>
        </p:nvSpPr>
        <p:spPr>
          <a:xfrm>
            <a:off x="713988" y="73487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1138914" y="1306041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2" name="Google Shape;13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3" name="Google Shape;1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1008698" y="834120"/>
            <a:ext cx="7311109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CHART/CAPTION">
  <p:cSld name="HEADER/CHART/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7" name="Google Shape;1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8" name="Google Shape;1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type="title"/>
          </p:nvPr>
        </p:nvSpPr>
        <p:spPr>
          <a:xfrm>
            <a:off x="1130234" y="699477"/>
            <a:ext cx="7311109" cy="4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/>
        </p:nvSpPr>
        <p:spPr>
          <a:xfrm>
            <a:off x="705308" y="72619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7296342" y="1242625"/>
            <a:ext cx="1558293" cy="359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None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42" name="Google Shape;142;p31"/>
          <p:cNvCxnSpPr/>
          <p:nvPr/>
        </p:nvCxnSpPr>
        <p:spPr>
          <a:xfrm>
            <a:off x="7155301" y="1250064"/>
            <a:ext cx="2" cy="3922623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/PHOTO">
  <p:cSld name="QUOTE/PHOT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45" name="Google Shape;1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6858000" y="2571750"/>
            <a:ext cx="2048719" cy="842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None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●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8" name="Google Shape;148;p32"/>
          <p:cNvSpPr/>
          <p:nvPr/>
        </p:nvSpPr>
        <p:spPr>
          <a:xfrm>
            <a:off x="0" y="0"/>
            <a:ext cx="6667018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846821" y="876993"/>
            <a:ext cx="492243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32"/>
          <p:cNvSpPr/>
          <p:nvPr>
            <p:ph idx="3" type="pic"/>
          </p:nvPr>
        </p:nvSpPr>
        <p:spPr>
          <a:xfrm>
            <a:off x="5898748" y="1172479"/>
            <a:ext cx="1536542" cy="1536542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2"/>
          <p:cNvSpPr txBox="1"/>
          <p:nvPr>
            <p:ph idx="4" type="body"/>
          </p:nvPr>
        </p:nvSpPr>
        <p:spPr>
          <a:xfrm>
            <a:off x="6858000" y="3500165"/>
            <a:ext cx="2048719" cy="842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52" name="Google Shape;152;p32"/>
          <p:cNvCxnSpPr/>
          <p:nvPr/>
        </p:nvCxnSpPr>
        <p:spPr>
          <a:xfrm>
            <a:off x="6331653" y="2856052"/>
            <a:ext cx="1507303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55" name="Google Shape;15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56" name="Google Shape;1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1041418" y="859629"/>
            <a:ext cx="685830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None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53975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53975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53975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53975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6198244" y="4116751"/>
            <a:ext cx="2048720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60" name="Google Shape;160;p33"/>
          <p:cNvCxnSpPr/>
          <p:nvPr/>
        </p:nvCxnSpPr>
        <p:spPr>
          <a:xfrm flipH="1" rot="10800000">
            <a:off x="6043252" y="4116749"/>
            <a:ext cx="2" cy="1257017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61" name="Google Shape;161;p33"/>
          <p:cNvSpPr txBox="1"/>
          <p:nvPr>
            <p:ph idx="3" type="body"/>
          </p:nvPr>
        </p:nvSpPr>
        <p:spPr>
          <a:xfrm>
            <a:off x="2601409" y="4116751"/>
            <a:ext cx="3264063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/SPEAKER">
  <p:cSld name="SINGLE/SPEAK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64" name="Google Shape;16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/>
          <p:nvPr/>
        </p:nvSpPr>
        <p:spPr>
          <a:xfrm>
            <a:off x="-2" y="1104366"/>
            <a:ext cx="3932503" cy="4039137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4314464" y="1345556"/>
            <a:ext cx="4535624" cy="1562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None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89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●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88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88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88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8" name="Google Shape;168;p34"/>
          <p:cNvSpPr/>
          <p:nvPr>
            <p:ph idx="2" type="pic"/>
          </p:nvPr>
        </p:nvSpPr>
        <p:spPr>
          <a:xfrm>
            <a:off x="314661" y="1251869"/>
            <a:ext cx="3429002" cy="3429002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34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3819645" y="2126845"/>
            <a:ext cx="225711" cy="225709"/>
          </a:xfrm>
          <a:prstGeom prst="ellipse">
            <a:avLst/>
          </a:prstGeom>
          <a:solidFill>
            <a:srgbClr val="E274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4"/>
          <p:cNvSpPr txBox="1"/>
          <p:nvPr>
            <p:ph idx="3" type="body"/>
          </p:nvPr>
        </p:nvSpPr>
        <p:spPr>
          <a:xfrm>
            <a:off x="4314464" y="2908138"/>
            <a:ext cx="3550535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73" name="Google Shape;173;p34"/>
          <p:cNvCxnSpPr/>
          <p:nvPr/>
        </p:nvCxnSpPr>
        <p:spPr>
          <a:xfrm>
            <a:off x="4045351" y="2743200"/>
            <a:ext cx="1484455" cy="0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/SPEAKERS">
  <p:cSld name="THREE/SPEAKER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76" name="Google Shape;17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77" name="Google Shape;1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/>
          <p:nvPr/>
        </p:nvSpPr>
        <p:spPr>
          <a:xfrm>
            <a:off x="314661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4661" y="3416267"/>
            <a:ext cx="2379109" cy="8818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00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●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000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000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000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35"/>
          <p:cNvSpPr/>
          <p:nvPr>
            <p:ph idx="2" type="pic"/>
          </p:nvPr>
        </p:nvSpPr>
        <p:spPr>
          <a:xfrm>
            <a:off x="457543" y="1275673"/>
            <a:ext cx="2057401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3" type="body"/>
          </p:nvPr>
        </p:nvSpPr>
        <p:spPr>
          <a:xfrm>
            <a:off x="314660" y="4360250"/>
            <a:ext cx="2352495" cy="68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2" name="Google Shape;182;p35"/>
          <p:cNvCxnSpPr/>
          <p:nvPr/>
        </p:nvCxnSpPr>
        <p:spPr>
          <a:xfrm flipH="1">
            <a:off x="3031819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3" name="Google Shape;183;p35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3322880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5"/>
          <p:cNvSpPr txBox="1"/>
          <p:nvPr>
            <p:ph idx="4" type="body"/>
          </p:nvPr>
        </p:nvSpPr>
        <p:spPr>
          <a:xfrm>
            <a:off x="3322880" y="3416267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6" name="Google Shape;186;p35"/>
          <p:cNvSpPr/>
          <p:nvPr>
            <p:ph idx="5" type="pic"/>
          </p:nvPr>
        </p:nvSpPr>
        <p:spPr>
          <a:xfrm>
            <a:off x="347196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5"/>
          <p:cNvSpPr txBox="1"/>
          <p:nvPr>
            <p:ph idx="6" type="body"/>
          </p:nvPr>
        </p:nvSpPr>
        <p:spPr>
          <a:xfrm>
            <a:off x="3322880" y="4360250"/>
            <a:ext cx="2229981" cy="812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8" name="Google Shape;188;p35"/>
          <p:cNvCxnSpPr/>
          <p:nvPr/>
        </p:nvCxnSpPr>
        <p:spPr>
          <a:xfrm flipH="1">
            <a:off x="6096691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9" name="Google Shape;189;p35"/>
          <p:cNvSpPr/>
          <p:nvPr/>
        </p:nvSpPr>
        <p:spPr>
          <a:xfrm>
            <a:off x="6461354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5"/>
          <p:cNvSpPr/>
          <p:nvPr>
            <p:ph idx="7" type="pic"/>
          </p:nvPr>
        </p:nvSpPr>
        <p:spPr>
          <a:xfrm>
            <a:off x="660423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5"/>
          <p:cNvSpPr txBox="1"/>
          <p:nvPr>
            <p:ph idx="8" type="body"/>
          </p:nvPr>
        </p:nvSpPr>
        <p:spPr>
          <a:xfrm>
            <a:off x="6461354" y="4360250"/>
            <a:ext cx="2260054" cy="783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9" type="body"/>
          </p:nvPr>
        </p:nvSpPr>
        <p:spPr>
          <a:xfrm>
            <a:off x="6461354" y="3426924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/BULLETS">
  <p:cSld name="PICTURE/BULLE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96" name="Google Shape;19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97" name="Google Shape;1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6944810" y="1077684"/>
            <a:ext cx="1905277" cy="359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►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9" name="Google Shape;199;p36"/>
          <p:cNvSpPr/>
          <p:nvPr>
            <p:ph idx="2" type="pic"/>
          </p:nvPr>
        </p:nvSpPr>
        <p:spPr>
          <a:xfrm>
            <a:off x="0" y="460094"/>
            <a:ext cx="6610350" cy="4392592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918589" y="1805090"/>
            <a:ext cx="7299608" cy="647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rPr b="0" lang="en" sz="1600">
                <a:solidFill>
                  <a:srgbClr val="000000"/>
                </a:solidFill>
              </a:rPr>
              <a:t>Airflow</a:t>
            </a:r>
            <a:br>
              <a:rPr b="0" lang="en" sz="1600">
                <a:solidFill>
                  <a:srgbClr val="000000"/>
                </a:solidFill>
              </a:rPr>
            </a:br>
            <a:r>
              <a:rPr lang="en" sz="1400"/>
              <a:t>Data Pipeline and ETL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t/>
            </a:r>
            <a:endParaRPr sz="1400"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2041799" y="2871907"/>
            <a:ext cx="4934471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of Data Science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Virginia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425" y="1312250"/>
            <a:ext cx="6834388" cy="37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GRID View</a:t>
            </a:r>
            <a:endParaRPr/>
          </a:p>
        </p:txBody>
      </p:sp>
      <p:pic>
        <p:nvPicPr>
          <p:cNvPr id="266" name="Google Shape;2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925" y="1155575"/>
            <a:ext cx="7081051" cy="39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Graph View</a:t>
            </a:r>
            <a:endParaRPr/>
          </a:p>
        </p:txBody>
      </p:sp>
      <p:pic>
        <p:nvPicPr>
          <p:cNvPr id="272" name="Google Shape;2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00" y="1234675"/>
            <a:ext cx="6906576" cy="379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Landing Time View</a:t>
            </a: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25" y="1217550"/>
            <a:ext cx="6948424" cy="38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Calendar View</a:t>
            </a:r>
            <a:endParaRPr/>
          </a:p>
        </p:txBody>
      </p:sp>
      <p:pic>
        <p:nvPicPr>
          <p:cNvPr id="284" name="Google Shape;2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00" y="1138200"/>
            <a:ext cx="6261800" cy="38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Gantt View</a:t>
            </a:r>
            <a:endParaRPr/>
          </a:p>
        </p:txBody>
      </p:sp>
      <p:pic>
        <p:nvPicPr>
          <p:cNvPr id="290" name="Google Shape;2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0" y="1105550"/>
            <a:ext cx="8991624" cy="396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View</a:t>
            </a:r>
            <a:endParaRPr/>
          </a:p>
        </p:txBody>
      </p:sp>
      <p:pic>
        <p:nvPicPr>
          <p:cNvPr id="296" name="Google Shape;2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50" y="1125525"/>
            <a:ext cx="7132649" cy="38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Description</a:t>
            </a:r>
            <a:endParaRPr/>
          </a:p>
        </p:txBody>
      </p:sp>
      <p:sp>
        <p:nvSpPr>
          <p:cNvPr id="302" name="Google Shape;302;p5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Airflow, or more properly Apache Airflow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</a:t>
            </a:r>
            <a:r>
              <a:rPr lang="en"/>
              <a:t> is workflow automation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Open source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Programmatically author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Schedule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Monitor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basic tasks of a pipeline, ETL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Extract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Transform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Load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dependencies, logs, code, trigger and chain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details of a single pipeline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pipeline for ETL where every step uses differen tool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Extract data via an API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Load data into database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Transform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your API goes offline?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if the database access is down?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there is an error in the transform code?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allows you to manage this, and rerun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many data pipelines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set up one DAG, or sequence of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Diverge at certain tasks to create different pipelines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Run similar pipelines in parallel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Railroad analogy, you can create a central origin with many destinations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create parallel and similar tracks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advantages of using Airflow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Ubiquitous Data Pipeline tool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Open source with a large community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Uses a dynamic language… python!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Scalable to large number of tasks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Comes with a UI for monitoring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Extensible - you can write your own plugins!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Components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Scheduler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Web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Metastore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Triggerer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Executor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Queue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Worker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Airflow: Core Concepts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DAG - </a:t>
            </a:r>
            <a:r>
              <a:rPr lang="en"/>
              <a:t>no cycles permitted in our 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Operators</a:t>
            </a:r>
            <a:r>
              <a:rPr lang="en"/>
              <a:t> (Encapsulate an action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/>
              <a:t>Action</a:t>
            </a:r>
            <a:r>
              <a:rPr lang="en"/>
              <a:t> - Execute an action, function, 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Transfer</a:t>
            </a:r>
            <a:r>
              <a:rPr lang="en"/>
              <a:t> - Move data between 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Sensor</a:t>
            </a:r>
            <a:r>
              <a:rPr lang="en"/>
              <a:t> - Monitor and execute on a trigger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Airflow:  What it is not…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is meant to manage tasks, workflows, but not do the heavy lifting.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Streaming, processing should be </a:t>
            </a:r>
            <a:r>
              <a:rPr b="1" lang="en"/>
              <a:t>triggered by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But not done</a:t>
            </a:r>
            <a:r>
              <a:rPr lang="en"/>
              <a:t> by Airflow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let Airflow trigger a multi server pyspark deployment, and allow pyspark and EMR to do what they are best at.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Architectures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Single server - Runs everything, great for learning.  This is what we’ll try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Multiple server - Airflow can run on </a:t>
            </a:r>
            <a:r>
              <a:rPr lang="en"/>
              <a:t>multiple servers, with separate components.  For High Reliability we run a system of distributed servers, running systems of distributed servers!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installed Airflow docker for single server in last lab.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