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jpeg" ContentType="image/jpeg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media/image10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3;p25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879360" y="972000"/>
            <a:ext cx="255600" cy="255600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10800000">
            <a:off x="4212360" y="2687400"/>
            <a:ext cx="196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fad825"/>
            </a:solidFill>
            <a:prstDash val="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8941680" y="650520"/>
            <a:ext cx="200520" cy="4244760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800" cy="1427040"/>
          </a:xfrm>
          <a:prstGeom prst="rect">
            <a:avLst/>
          </a:prstGeom>
          <a:ln>
            <a:noFill/>
          </a:ln>
        </p:spPr>
      </p:pic>
      <p:pic>
        <p:nvPicPr>
          <p:cNvPr id="43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713880" y="741240"/>
            <a:ext cx="277920" cy="27792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800" cy="1427040"/>
          </a:xfrm>
          <a:prstGeom prst="rect">
            <a:avLst/>
          </a:prstGeom>
          <a:ln>
            <a:noFill/>
          </a:ln>
        </p:spPr>
      </p:pic>
      <p:pic>
        <p:nvPicPr>
          <p:cNvPr id="84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13880" y="741240"/>
            <a:ext cx="277920" cy="27792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800" cy="142704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13880" y="741240"/>
            <a:ext cx="277920" cy="27792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800" cy="142704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713880" y="741240"/>
            <a:ext cx="277920" cy="27792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18720" y="1805040"/>
            <a:ext cx="72979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Database Build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041920" y="2872080"/>
            <a:ext cx="4932720" cy="20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Data Engineering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Inner Join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37280" y="7315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st.name_first,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st.name_last,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st.final_exam_grade,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sp.sport_name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student as 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INNER JOIN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sports as sp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ON st.name_last = sp.name_last;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30" name="Table 3"/>
          <p:cNvGraphicFramePr/>
          <p:nvPr/>
        </p:nvGraphicFramePr>
        <p:xfrm>
          <a:off x="3903120" y="1383120"/>
          <a:ext cx="5075280" cy="29070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Consider a second table called </a:t>
                      </a:r>
                      <a:r>
                        <a:rPr b="0" i="1" lang="en-US" sz="1800" spc="-1" strike="noStrike">
                          <a:latin typeface="Arial"/>
                        </a:rPr>
                        <a:t>sports</a:t>
                      </a:r>
                      <a:r>
                        <a:rPr b="0" lang="en-US" sz="1800" spc="-1" strike="noStrike">
                          <a:latin typeface="Arial"/>
                        </a:rPr>
                        <a:t> with fields: name_first, name_last, sport_name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Requirement: join </a:t>
                      </a:r>
                      <a:r>
                        <a:rPr b="0" i="1" lang="en-US" sz="1800" spc="-1" strike="noStrike">
                          <a:latin typeface="Arial"/>
                        </a:rPr>
                        <a:t>student</a:t>
                      </a:r>
                      <a:r>
                        <a:rPr b="0" lang="en-US" sz="1800" spc="-1" strike="noStrike">
                          <a:latin typeface="Arial"/>
                        </a:rPr>
                        <a:t>, </a:t>
                      </a:r>
                      <a:r>
                        <a:rPr b="0" i="1" lang="en-US" sz="1800" spc="-1" strike="noStrike">
                          <a:latin typeface="Arial"/>
                        </a:rPr>
                        <a:t>sports</a:t>
                      </a:r>
                      <a:r>
                        <a:rPr b="0" lang="en-US" sz="1800" spc="-1" strike="noStrike">
                          <a:latin typeface="Arial"/>
                        </a:rPr>
                        <a:t> using name_last as common field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Can give table a short alias:</a:t>
                      </a:r>
                      <a:br/>
                      <a:r>
                        <a:rPr b="0" i="1" lang="en-US" sz="1800" spc="-1" strike="noStrike">
                          <a:latin typeface="Arial"/>
                        </a:rPr>
                        <a:t>student as 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When joining tables, use </a:t>
                      </a:r>
                      <a:r>
                        <a:rPr b="0" i="1" lang="en-US" sz="1800" spc="-1" strike="noStrike">
                          <a:latin typeface="Arial"/>
                        </a:rPr>
                        <a:t>table.field</a:t>
                      </a:r>
                      <a:r>
                        <a:rPr b="0" lang="en-US" sz="1800" spc="-1" strike="noStrike">
                          <a:latin typeface="Arial"/>
                        </a:rPr>
                        <a:t> to reference field names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Building Dbs with SQL Scripts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29080" y="64008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is recommended that SQL scripts are saved and checked into a repository like GitHub.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33" name="Table 3"/>
          <p:cNvGraphicFramePr/>
          <p:nvPr/>
        </p:nvGraphicFramePr>
        <p:xfrm>
          <a:off x="484920" y="3322080"/>
          <a:ext cx="8246880" cy="2907000"/>
        </p:xfrm>
        <a:graphic>
          <a:graphicData uri="http://schemas.openxmlformats.org/drawingml/2006/table">
            <a:tbl>
              <a:tblPr/>
              <a:tblGrid>
                <a:gridCol w="82468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Table of Contents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29000" y="13651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SQL</a:t>
            </a: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Building Databases with SQL Scripts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MySQL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37280" y="7315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 is a db engine. It is open source and highly popular.</a:t>
            </a: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 Workbench is a useful GUI tool supporting: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database design, query editor, running scripts, viewing schema, creating EER diagrams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 Command Line Client is a primitive text-based tool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37280" y="7315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SQL is the language for writing queries against relational dbs</a:t>
            </a: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Consists of several important keywords that select, project, write the data</a:t>
            </a: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They keywords are typically written in CAPS and structured to make it easy to read</a:t>
            </a: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What follows are several code examples. It is not exhaustive.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CREATE TABLE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37280" y="7315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36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CREATE TABLE student (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name_first VARCHAR(20) NOT NULL,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name_last VARCHAR(30) NOT NULL,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final_exam_grade INT,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PRIMARY KEY (name_first, name_last)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914400" y="3474720"/>
            <a:ext cx="74977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Each field consists of name, data type, and optional constraints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primary key uses two fields. It’s called a composite key. </a:t>
            </a:r>
            <a:br/>
            <a:r>
              <a:rPr b="0" lang="en-US" sz="1800" spc="-1" strike="noStrike">
                <a:latin typeface="Arial"/>
              </a:rPr>
              <a:t>Its component fields cannot be null.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SELECT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737280" y="7315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* from student;          // select all data from table: student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* FROM student       // select all fields, select records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WHERE name_last = ‘Woo’;  // matching a condition</a:t>
            </a:r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name_last, count(*) // this query does an aggregation: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FROM student                       // select the last name field,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 BY name_last;         // count the number of records with each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//  last name,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// display each last name, count of each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HAVING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32080" y="2834640"/>
            <a:ext cx="740628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name_last, count(*)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FROM student                   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 BY name_last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HAVING COUNT(name_last) &gt; 1;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21" name="Table 3"/>
          <p:cNvGraphicFramePr/>
          <p:nvPr/>
        </p:nvGraphicFramePr>
        <p:xfrm>
          <a:off x="479520" y="1488600"/>
          <a:ext cx="5388840" cy="1115280"/>
        </p:xfrm>
        <a:graphic>
          <a:graphicData uri="http://schemas.openxmlformats.org/drawingml/2006/table">
            <a:tbl>
              <a:tblPr/>
              <a:tblGrid>
                <a:gridCol w="538920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HAVING can be used as a filter in a GROUP BY aggregation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It takes the place of a WHERE in the aggregation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INSERT, ALTER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37280" y="7315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// insert record into table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INSERT INTO student VALUES (‘Johnny’,’Danger’,95);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// add column to table; this is a schema change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ALTER TABLE student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ADD midterm_grade INT;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20640" y="3840480"/>
            <a:ext cx="7497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ALTER can also be used to drop column, modify column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131120" y="690480"/>
            <a:ext cx="73094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Table Joins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737280" y="731520"/>
            <a:ext cx="73090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often want to combine information from multiple tables based on one or more fields. JOINS support this.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There are several kinds of joins: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INNER JOIN – records must be in both tables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OUTER JOIN (full join) – either table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LEFT JOIN – records from left table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RIGHT JOIN – records from right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5531760" y="2743200"/>
            <a:ext cx="3429000" cy="191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2022-04-26T08:02:12Z</dcterms:modified>
  <cp:revision>55</cp:revision>
  <dc:subject/>
  <dc:title/>
</cp:coreProperties>
</file>