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Franklin Gothic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Franklin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-bold.fntdata"/><Relationship Id="rId15" Type="http://schemas.openxmlformats.org/officeDocument/2006/relationships/slide" Target="slides/slide9.xml"/><Relationship Id="rId37" Type="http://schemas.openxmlformats.org/officeDocument/2006/relationships/font" Target="fonts/FranklinGothic-bold.fntdata"/><Relationship Id="rId14" Type="http://schemas.openxmlformats.org/officeDocument/2006/relationships/slide" Target="slides/slide8.xml"/><Relationship Id="rId36" Type="http://schemas.openxmlformats.org/officeDocument/2006/relationships/font" Target="fonts/LibreFranklin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55d3b96a_2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1d55d3b96a_2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0827ccd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0827ccd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f5fdbd0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f5fdbd0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f5fdbd0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f5fdbd0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f5fdbd0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f5fdbd0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f5fdbd0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f5fdbd0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f5fdbd0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1f5fdbd0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f5fdbd0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f5fdbd0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f5fdbd04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f5fdbd04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f5fdbd0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1f5fdbd0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f5fdbd04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f5fdbd04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5fdbd0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f5fdbd0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f5fdbd0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f5fdbd0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f5fdbd0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f5fdbd0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f5fdbd0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f5fdbd0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f5fdbd0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f5fdbd0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f5fdbd04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f5fdbd04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f5fdbd04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f5fdbd04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0827ccd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0827ccd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5fdbd0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5fdbd0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f5fdbd0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f5fdbd0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827cc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827cc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0827cc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0827cc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827ccd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827ccd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827ccd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827ccd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f5fdbd0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f5fdbd0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123;p25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hasCustomPrompt="1" type="title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/TITLE/SUBTEXT">
  <p:cSld name="PHOTO/TITLE/SUB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279493" y="865960"/>
            <a:ext cx="4275423" cy="157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800"/>
              <a:buFont typeface="Franklin Gothic"/>
              <a:buNone/>
              <a:defRPr b="1" sz="3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27"/>
          <p:cNvSpPr/>
          <p:nvPr>
            <p:ph idx="2" type="pic"/>
          </p:nvPr>
        </p:nvSpPr>
        <p:spPr>
          <a:xfrm>
            <a:off x="-2" y="1229329"/>
            <a:ext cx="4448280" cy="4450503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/>
          <p:nvPr/>
        </p:nvSpPr>
        <p:spPr>
          <a:xfrm>
            <a:off x="3879358" y="972008"/>
            <a:ext cx="257325" cy="257325"/>
          </a:xfrm>
          <a:prstGeom prst="ellipse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7"/>
          <p:cNvCxnSpPr/>
          <p:nvPr/>
        </p:nvCxnSpPr>
        <p:spPr>
          <a:xfrm rot="10800000">
            <a:off x="4210884" y="2690753"/>
            <a:ext cx="1970110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5129486" y="2760782"/>
            <a:ext cx="2831035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7"/>
          <p:cNvSpPr/>
          <p:nvPr/>
        </p:nvSpPr>
        <p:spPr>
          <a:xfrm>
            <a:off x="8941551" y="650630"/>
            <a:ext cx="202449" cy="4246681"/>
          </a:xfrm>
          <a:prstGeom prst="rect">
            <a:avLst/>
          </a:prstGeom>
          <a:solidFill>
            <a:srgbClr val="132E6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BULLETS">
  <p:cSld name="HEADER/BULLETS 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1138914" y="714375"/>
            <a:ext cx="7311109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28"/>
          <p:cNvSpPr/>
          <p:nvPr/>
        </p:nvSpPr>
        <p:spPr>
          <a:xfrm>
            <a:off x="713988" y="741094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1138914" y="1312257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PARAGRAPH">
  <p:cSld name="HEADER/PARAGRAPH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25" name="Google Shape;12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26" name="Google Shape;1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9"/>
          <p:cNvSpPr txBox="1"/>
          <p:nvPr>
            <p:ph type="title"/>
          </p:nvPr>
        </p:nvSpPr>
        <p:spPr>
          <a:xfrm>
            <a:off x="1138914" y="708157"/>
            <a:ext cx="6858001" cy="675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29"/>
          <p:cNvSpPr/>
          <p:nvPr/>
        </p:nvSpPr>
        <p:spPr>
          <a:xfrm>
            <a:off x="713988" y="73487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1138914" y="1306041"/>
            <a:ext cx="7311109" cy="3528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None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100"/>
              <a:buFont typeface="Libre Franklin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2" name="Google Shape;1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1008698" y="834120"/>
            <a:ext cx="7311109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6195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►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61950" lvl="1" marL="9144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●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61950" lvl="2" marL="1371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61950" lvl="3" marL="18288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61950" lvl="4" marL="22860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2100"/>
              <a:buFont typeface="Helvetica Neue"/>
              <a:buChar char="•"/>
              <a:defRPr sz="21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CHART/CAPTION">
  <p:cSld name="HEADER/CHART/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37" name="Google Shape;1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type="title"/>
          </p:nvPr>
        </p:nvSpPr>
        <p:spPr>
          <a:xfrm>
            <a:off x="1130234" y="699477"/>
            <a:ext cx="7311109" cy="4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3000"/>
              <a:buFont typeface="Franklin Gothic"/>
              <a:buNone/>
              <a:defRPr b="1" sz="30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/>
        </p:nvSpPr>
        <p:spPr>
          <a:xfrm>
            <a:off x="705308" y="726195"/>
            <a:ext cx="279700" cy="279700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7296342" y="1242625"/>
            <a:ext cx="1558293" cy="359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None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Libre Franklin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42" name="Google Shape;142;p31"/>
          <p:cNvCxnSpPr/>
          <p:nvPr/>
        </p:nvCxnSpPr>
        <p:spPr>
          <a:xfrm>
            <a:off x="7155301" y="1250064"/>
            <a:ext cx="2" cy="3922623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/PHOTO">
  <p:cSld name="QUOTE/PHOTO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45" name="Google Shape;1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6858000" y="2571750"/>
            <a:ext cx="2048719" cy="8420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None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●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700"/>
              <a:buFont typeface="Franklin Gothic"/>
              <a:buChar char="•"/>
              <a:defRPr b="1" sz="1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8" name="Google Shape;148;p32"/>
          <p:cNvSpPr/>
          <p:nvPr/>
        </p:nvSpPr>
        <p:spPr>
          <a:xfrm>
            <a:off x="0" y="0"/>
            <a:ext cx="6667018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2"/>
          <p:cNvSpPr txBox="1"/>
          <p:nvPr>
            <p:ph idx="2" type="body"/>
          </p:nvPr>
        </p:nvSpPr>
        <p:spPr>
          <a:xfrm>
            <a:off x="846821" y="876993"/>
            <a:ext cx="492243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32"/>
          <p:cNvSpPr/>
          <p:nvPr>
            <p:ph idx="3" type="pic"/>
          </p:nvPr>
        </p:nvSpPr>
        <p:spPr>
          <a:xfrm>
            <a:off x="5898748" y="1172479"/>
            <a:ext cx="1536542" cy="153654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2"/>
          <p:cNvSpPr txBox="1"/>
          <p:nvPr>
            <p:ph idx="4" type="body"/>
          </p:nvPr>
        </p:nvSpPr>
        <p:spPr>
          <a:xfrm>
            <a:off x="6858000" y="3500165"/>
            <a:ext cx="2048719" cy="84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52" name="Google Shape;152;p32"/>
          <p:cNvCxnSpPr/>
          <p:nvPr/>
        </p:nvCxnSpPr>
        <p:spPr>
          <a:xfrm>
            <a:off x="6331653" y="2856052"/>
            <a:ext cx="1507303" cy="2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55" name="Google Shape;15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32E6C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1041418" y="859629"/>
            <a:ext cx="6858305" cy="38111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None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53975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53975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53975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53975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EC8D1"/>
              </a:buClr>
              <a:buSzPts val="4900"/>
              <a:buFont typeface="Franklin Gothic"/>
              <a:buChar char="•"/>
              <a:defRPr b="1" sz="4900">
                <a:solidFill>
                  <a:srgbClr val="4EC8D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198244" y="4116751"/>
            <a:ext cx="2048720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60" name="Google Shape;160;p33"/>
          <p:cNvCxnSpPr/>
          <p:nvPr/>
        </p:nvCxnSpPr>
        <p:spPr>
          <a:xfrm flipH="1" rot="10800000">
            <a:off x="6043252" y="4116749"/>
            <a:ext cx="2" cy="1257017"/>
          </a:xfrm>
          <a:prstGeom prst="straightConnector1">
            <a:avLst/>
          </a:prstGeom>
          <a:noFill/>
          <a:ln cap="flat" cmpd="sng" w="28575">
            <a:solidFill>
              <a:srgbClr val="FAD825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33"/>
          <p:cNvSpPr txBox="1"/>
          <p:nvPr>
            <p:ph idx="3" type="body"/>
          </p:nvPr>
        </p:nvSpPr>
        <p:spPr>
          <a:xfrm>
            <a:off x="2601409" y="4116751"/>
            <a:ext cx="3264063" cy="718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/SPEAKER">
  <p:cSld name="SINGLE/SPEAK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64" name="Google Shape;16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/>
          <p:nvPr/>
        </p:nvSpPr>
        <p:spPr>
          <a:xfrm>
            <a:off x="-2" y="1104366"/>
            <a:ext cx="3932503" cy="4039137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4314464" y="1345556"/>
            <a:ext cx="4535624" cy="1562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None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889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●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889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889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889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4100"/>
              <a:buFont typeface="Franklin Gothic"/>
              <a:buChar char="•"/>
              <a:defRPr b="1" sz="41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8" name="Google Shape;168;p34"/>
          <p:cNvSpPr/>
          <p:nvPr>
            <p:ph idx="2" type="pic"/>
          </p:nvPr>
        </p:nvSpPr>
        <p:spPr>
          <a:xfrm>
            <a:off x="314661" y="1251869"/>
            <a:ext cx="3429002" cy="3429002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4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3819645" y="2126845"/>
            <a:ext cx="225711" cy="225709"/>
          </a:xfrm>
          <a:prstGeom prst="ellipse">
            <a:avLst/>
          </a:prstGeom>
          <a:solidFill>
            <a:srgbClr val="E274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4"/>
          <p:cNvSpPr txBox="1"/>
          <p:nvPr>
            <p:ph idx="3" type="body"/>
          </p:nvPr>
        </p:nvSpPr>
        <p:spPr>
          <a:xfrm>
            <a:off x="4314464" y="2908138"/>
            <a:ext cx="3550535" cy="393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3" name="Google Shape;173;p34"/>
          <p:cNvCxnSpPr/>
          <p:nvPr/>
        </p:nvCxnSpPr>
        <p:spPr>
          <a:xfrm>
            <a:off x="4045351" y="2743200"/>
            <a:ext cx="1484455" cy="0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/SPEAKERS">
  <p:cSld name="THREE/SPEAKER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76" name="Google Shape;1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77" name="Google Shape;17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/>
          <p:nvPr/>
        </p:nvSpPr>
        <p:spPr>
          <a:xfrm>
            <a:off x="314661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14661" y="3416267"/>
            <a:ext cx="2379109" cy="8818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None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4000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●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indent="-4000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indent="-4000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indent="-4000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2700"/>
              <a:buFont typeface="Franklin Gothic"/>
              <a:buChar char="•"/>
              <a:defRPr b="1" sz="27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2" type="pic"/>
          </p:nvPr>
        </p:nvSpPr>
        <p:spPr>
          <a:xfrm>
            <a:off x="457543" y="1275673"/>
            <a:ext cx="2057401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3" type="body"/>
          </p:nvPr>
        </p:nvSpPr>
        <p:spPr>
          <a:xfrm>
            <a:off x="314660" y="4360250"/>
            <a:ext cx="2352495" cy="68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flipH="1">
            <a:off x="3031819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3" name="Google Shape;183;p35"/>
          <p:cNvSpPr/>
          <p:nvPr/>
        </p:nvSpPr>
        <p:spPr>
          <a:xfrm>
            <a:off x="314661" y="394585"/>
            <a:ext cx="279699" cy="279699"/>
          </a:xfrm>
          <a:prstGeom prst="rect">
            <a:avLst/>
          </a:prstGeom>
          <a:solidFill>
            <a:srgbClr val="FAD82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5"/>
          <p:cNvSpPr/>
          <p:nvPr/>
        </p:nvSpPr>
        <p:spPr>
          <a:xfrm>
            <a:off x="3322880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5"/>
          <p:cNvSpPr txBox="1"/>
          <p:nvPr>
            <p:ph idx="4" type="body"/>
          </p:nvPr>
        </p:nvSpPr>
        <p:spPr>
          <a:xfrm>
            <a:off x="3322880" y="3416267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6" name="Google Shape;186;p35"/>
          <p:cNvSpPr/>
          <p:nvPr>
            <p:ph idx="5" type="pic"/>
          </p:nvPr>
        </p:nvSpPr>
        <p:spPr>
          <a:xfrm>
            <a:off x="347196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5"/>
          <p:cNvSpPr txBox="1"/>
          <p:nvPr>
            <p:ph idx="6" type="body"/>
          </p:nvPr>
        </p:nvSpPr>
        <p:spPr>
          <a:xfrm>
            <a:off x="3322880" y="4360250"/>
            <a:ext cx="2229981" cy="81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flipH="1">
            <a:off x="6096691" y="1009167"/>
            <a:ext cx="2" cy="4163521"/>
          </a:xfrm>
          <a:prstGeom prst="straightConnector1">
            <a:avLst/>
          </a:prstGeom>
          <a:noFill/>
          <a:ln cap="flat" cmpd="sng" w="28575">
            <a:solidFill>
              <a:srgbClr val="4EC8D1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189" name="Google Shape;189;p35"/>
          <p:cNvSpPr/>
          <p:nvPr/>
        </p:nvSpPr>
        <p:spPr>
          <a:xfrm>
            <a:off x="6461354" y="1009167"/>
            <a:ext cx="2402946" cy="2407102"/>
          </a:xfrm>
          <a:prstGeom prst="rect">
            <a:avLst/>
          </a:prstGeom>
          <a:solidFill>
            <a:srgbClr val="4EC8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>
            <p:ph idx="7" type="pic"/>
          </p:nvPr>
        </p:nvSpPr>
        <p:spPr>
          <a:xfrm>
            <a:off x="6604234" y="1275673"/>
            <a:ext cx="2057402" cy="2057401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idx="8" type="body"/>
          </p:nvPr>
        </p:nvSpPr>
        <p:spPr>
          <a:xfrm>
            <a:off x="6461354" y="4360250"/>
            <a:ext cx="2260054" cy="783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9" type="body"/>
          </p:nvPr>
        </p:nvSpPr>
        <p:spPr>
          <a:xfrm>
            <a:off x="6461354" y="3426924"/>
            <a:ext cx="2415353" cy="88180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39586" y="429311"/>
            <a:ext cx="6858002" cy="67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E6C"/>
              </a:buClr>
              <a:buSzPts val="1800"/>
              <a:buFont typeface="Franklin Gothic"/>
              <a:buNone/>
              <a:defRPr b="1" sz="1800">
                <a:solidFill>
                  <a:srgbClr val="132E6C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/BULLETS">
  <p:cSld name="PICTURE/BULLE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62;p15" id="196" name="Google Shape;19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05233" y="1373281"/>
            <a:ext cx="22860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63;p15" id="197" name="Google Shape;1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6944810" y="1077684"/>
            <a:ext cx="1905277" cy="359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►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●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7431"/>
              </a:buClr>
              <a:buSzPts val="1700"/>
              <a:buFont typeface="Helvetica Neue"/>
              <a:buChar char="•"/>
              <a:defRPr sz="1700">
                <a:solidFill>
                  <a:srgbClr val="132E6C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9" name="Google Shape;199;p36"/>
          <p:cNvSpPr/>
          <p:nvPr>
            <p:ph idx="2" type="pic"/>
          </p:nvPr>
        </p:nvSpPr>
        <p:spPr>
          <a:xfrm>
            <a:off x="0" y="460094"/>
            <a:ext cx="6610350" cy="4392592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918589" y="1805090"/>
            <a:ext cx="7299608" cy="647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ranklin Gothic"/>
              <a:buNone/>
            </a:pPr>
            <a:r>
              <a:rPr b="0" lang="en" sz="1600">
                <a:solidFill>
                  <a:srgbClr val="000000"/>
                </a:solidFill>
              </a:rPr>
              <a:t>Software Skills</a:t>
            </a:r>
            <a:br>
              <a:rPr b="0" lang="en" sz="1600">
                <a:solidFill>
                  <a:srgbClr val="000000"/>
                </a:solidFill>
              </a:rPr>
            </a:br>
            <a:r>
              <a:rPr lang="en" sz="1400"/>
              <a:t>Working efficiently with software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2041799" y="2871907"/>
            <a:ext cx="4934471" cy="20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of Data Science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i="1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as documentation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How do I use your library? Function? Package?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Look at the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Documentation gets out of date.  Easier to keep tests ‘green’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Think of a tests as a communication language.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at the coding level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functions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programmer expectations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Control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after </a:t>
            </a:r>
            <a:r>
              <a:rPr lang="en"/>
              <a:t>software</a:t>
            </a:r>
            <a:r>
              <a:rPr lang="en"/>
              <a:t> is done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Integration testing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End to End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the activity of the Quality Team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Tools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Gherkin example from book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Pytest - A powerful tool, can be used at all levels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Has lots of useful plugins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Skill:  Automate Testing</a:t>
            </a:r>
            <a:endParaRPr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you add a test?  Wrong question…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so easy to add one, and invert the question, when would you ‘not’ add a test.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a habit to set up default testing so that it is nearly effortless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techniques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to test - </a:t>
            </a:r>
            <a:r>
              <a:rPr lang="en"/>
              <a:t>during</a:t>
            </a:r>
            <a:r>
              <a:rPr lang="en"/>
              <a:t> development: test what will slow you down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Usual Suspects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Extremes 0, max number, large number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Types, pass a string where expected an int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Non sensical values (the unexpected)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Testing the `invariants`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Divide and conquer - ddmin algorithm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- A branching point</a:t>
            </a:r>
            <a:endParaRPr/>
          </a:p>
        </p:txBody>
      </p:sp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has a lot of similarities, but has it’s own unique challenges.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Focus is on testing the output of processing steps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 the concept of ‘invariants’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data is unique, required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format should be enforced (zip code for example)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data is private, and should be hashed, obfuscated.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Data - DBT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Completely </a:t>
            </a:r>
            <a:r>
              <a:rPr lang="en"/>
              <a:t>different</a:t>
            </a:r>
            <a:r>
              <a:rPr lang="en"/>
              <a:t> approach than writing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still focus on the invariants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DBT = Data Build Tool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Focuses on SQL as the testing language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You use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YAML configuration files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Python code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SQL templates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To output ‘compiled’ SQL.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Than</a:t>
            </a:r>
            <a:r>
              <a:rPr lang="en"/>
              <a:t> the SQL is deployed against a platform like pyspark, where it is executed to ‘validate’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to DBT</a:t>
            </a:r>
            <a:endParaRPr/>
          </a:p>
        </p:txBody>
      </p:sp>
      <p:sp>
        <p:nvSpPr>
          <p:cNvPr id="308" name="Google Shape;308;p5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Saves you time by templatizing SQL.  Write once and reuse on many </a:t>
            </a:r>
            <a:r>
              <a:rPr lang="en"/>
              <a:t>similar</a:t>
            </a:r>
            <a:r>
              <a:rPr lang="en"/>
              <a:t> cases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Configuration and templates can be versioned in git as code.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Has command line interface, or web interface.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Connects to data storage platforms, so it can run in snowflake, or any environment where the SQL can be executed.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test</a:t>
            </a:r>
            <a:endParaRPr/>
          </a:p>
        </p:txBody>
      </p:sp>
      <p:sp>
        <p:nvSpPr>
          <p:cNvPr id="314" name="Google Shape;314;p5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Tests should put you ‘on rails’ to move forward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 anything you usually manually test - change your habit from ‘manual test check…’ to ‘always run automated test’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Build up test suite (fast running tests)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Tests function output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Important to test complex items like regex’ - </a:t>
            </a:r>
            <a:r>
              <a:rPr b="1" lang="en"/>
              <a:t>I can’t stress this case enough</a:t>
            </a:r>
            <a:endParaRPr b="1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Another good reason to wrap regex in functions and not comments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Testing and coding are like Yin/Yan, not separate activities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shares the same goal as the other practices:  To improve efficiency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is not confined to the coding activity, but happens </a:t>
            </a:r>
            <a:r>
              <a:rPr lang="en"/>
              <a:t>before</a:t>
            </a:r>
            <a:r>
              <a:rPr lang="en"/>
              <a:t>, during, and after.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From a business perspective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Cost increases the </a:t>
            </a:r>
            <a:r>
              <a:rPr lang="en"/>
              <a:t>further</a:t>
            </a:r>
            <a:r>
              <a:rPr lang="en"/>
              <a:t> along a bug goes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Difficulty to fix increases the with time as well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Exceptions</a:t>
            </a:r>
            <a:endParaRPr/>
          </a:p>
        </p:txBody>
      </p:sp>
      <p:sp>
        <p:nvSpPr>
          <p:cNvPr id="320" name="Google Shape;320;p56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as quick to set up as Asserts, but give you lots more functionality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try/except blocks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key:  Efficiency will be based on the `message` you return.  </a:t>
            </a:r>
            <a:r>
              <a:rPr b="1" lang="en"/>
              <a:t>How much time does the message save you in the future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Randomness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Randomness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series of values is `random` if you can NOT predict the </a:t>
            </a:r>
            <a:r>
              <a:rPr lang="en"/>
              <a:t>next value given all the previous values up to present.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That definition does say anything about repeatable (example of automata)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It also does not say anything about the `distribution` of randomness (think slot machines)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we approach randomness</a:t>
            </a:r>
            <a:endParaRPr/>
          </a:p>
        </p:txBody>
      </p:sp>
      <p:sp>
        <p:nvSpPr>
          <p:cNvPr id="332" name="Google Shape;332;p58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Set the `seed` or start time of a random sequence.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The series will be repeatable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Set the distribution of a random series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This will give you repeatable results over a large series of samples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Jupyter Notebooks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are very convenient for exploration, not so much for testing.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functions are the reverse.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the two approaches.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 functions and push them off to files, then import them.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Run unit/pytests on those functions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Reusable library of tested functions is the goal here.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and specify environment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Standardize by </a:t>
            </a:r>
            <a:r>
              <a:rPr lang="en"/>
              <a:t>automating environment with configuration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version of Python? (True story of bug….)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What version of packages.  Use `pip freeze`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 for Pull Requests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setup of the environment and run ALL the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Pull Review technique that helped us catch lots of setup bugs, and reduce lost time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Reviewer should start with a clean environment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Git pull branch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Run setup automation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Run tests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books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development : Kent beck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Testing with Pytest: Okken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Cucumber for Java Book: Carter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Driven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Programs Fail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efficiency as the ultimate goal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What and how much to test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Types of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Behavioral - Capture with Gherkin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Unit level tests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End to End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Quality Control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Special Nuances for Data Science/Data Engineering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Testing Randomness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Testing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to testing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Traditional waterfall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Quality Assurance - before work begins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Software unit/module tests - during work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Quality Control - post coding, end-to-end-testing (acceptance testing)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TDD = Test Driven Development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Write tests before and during testing.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Let the tests drive the coding instead of the other way around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or Test Driven Design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Practice of tightly knit, looped three activities: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Coding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Refactoring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Write the tests that will pass when you’re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Red Green Refactor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Write a test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Watch it go RED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Write some code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Watch it go GREEN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"/>
              <a:t>REFACTOR until code is clean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guide you as you develop SW</a:t>
            </a:r>
            <a:endParaRPr/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Maxim from SW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Make it work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Make it right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Make it 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implies that after getting it to work you refactor to make it right.  Protect working code with tests.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are the ‘rails’ that keep the code working through the phases.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‘refactoring’</a:t>
            </a:r>
            <a:endParaRPr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Refactoring is </a:t>
            </a:r>
            <a:r>
              <a:rPr lang="en"/>
              <a:t>particularly focused on writing code to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Improve readability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Adding safe guards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Object orientating code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Restructuring for better design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 contrast to `coding` it doesn’t lead to new functionality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 tests should pass as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Main goal, again, is to make future work efficient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There are entire books written on just this subject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 Behavior Driven Development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TDD works by having developers write tests around code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 works by having the expectations tested by clearly defined expectations.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They are practiced in </a:t>
            </a:r>
            <a:r>
              <a:rPr lang="en"/>
              <a:t>overlapping</a:t>
            </a:r>
            <a:r>
              <a:rPr lang="en"/>
              <a:t> phases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BDD can be driven by external holders with an adequate ‘test’ language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1138914" y="714375"/>
            <a:ext cx="7311000" cy="6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Gherkin type testing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1138914" y="1312257"/>
            <a:ext cx="7311000" cy="3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type of testing relies on a scripted series of questions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Great way to capture high level behavior/expecations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Given…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Then…</a:t>
            </a:r>
            <a:endParaRPr b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/>
              <a:t>When…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to provide language to non-programmers and build code to convert these to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