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Libre Franklin"/>
      <p:regular r:id="rId23"/>
      <p:bold r:id="rId24"/>
      <p:italic r:id="rId25"/>
      <p:boldItalic r:id="rId26"/>
    </p:embeddedFont>
    <p:embeddedFont>
      <p:font typeface="Franklin Gothic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LibreFranklin-bold.fntdata"/><Relationship Id="rId23" Type="http://schemas.openxmlformats.org/officeDocument/2006/relationships/font" Target="fonts/LibreFranklin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ibreFranklin-boldItalic.fntdata"/><Relationship Id="rId25" Type="http://schemas.openxmlformats.org/officeDocument/2006/relationships/font" Target="fonts/LibreFranklin-italic.fntdata"/><Relationship Id="rId27" Type="http://schemas.openxmlformats.org/officeDocument/2006/relationships/font" Target="fonts/FranklinGothic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d55d3b96a_2_1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1d55d3b96a_2_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d55d3b96a_2_1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11d55d3b96a_2_1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e013a2df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e013a2d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e013a2df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e013a2d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d55d3b96a_2_1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1d55d3b96a_2_1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d55d3b96a_2_2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1d55d3b96a_2_2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d55d3b96a_2_2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1d55d3b96a_2_2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d55d3b96a_2_2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11d55d3b96a_2_2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d55d3b96a_2_1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1d55d3b96a_2_1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d55d3b96a_2_1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1d55d3b96a_2_1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d55d3b96a_2_1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1d55d3b96a_2_1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d55d3b96a_2_1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1d55d3b96a_2_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d55d3b96a_2_1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1d55d3b96a_2_1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d55d3b96a_2_1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1d55d3b96a_2_1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d55d3b96a_2_1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1d55d3b96a_2_1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e013a2d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e013a2d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4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5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3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3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3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3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/TITLE/SUBTEXT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23;p25"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type="title"/>
          </p:nvPr>
        </p:nvSpPr>
        <p:spPr>
          <a:xfrm>
            <a:off x="4279493" y="865960"/>
            <a:ext cx="4275423" cy="157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800"/>
              <a:buFont typeface="Franklin Gothic"/>
              <a:buNone/>
              <a:defRPr b="1" sz="3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14"/>
          <p:cNvSpPr/>
          <p:nvPr>
            <p:ph idx="2" type="pic"/>
          </p:nvPr>
        </p:nvSpPr>
        <p:spPr>
          <a:xfrm>
            <a:off x="-2" y="1229329"/>
            <a:ext cx="4448280" cy="4450503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4"/>
          <p:cNvSpPr/>
          <p:nvPr/>
        </p:nvSpPr>
        <p:spPr>
          <a:xfrm>
            <a:off x="3879358" y="972008"/>
            <a:ext cx="257325" cy="257325"/>
          </a:xfrm>
          <a:prstGeom prst="ellipse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" name="Google Shape;59;p14"/>
          <p:cNvCxnSpPr/>
          <p:nvPr/>
        </p:nvCxnSpPr>
        <p:spPr>
          <a:xfrm rot="10800000">
            <a:off x="4210884" y="2690753"/>
            <a:ext cx="1970110" cy="2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129486" y="2760782"/>
            <a:ext cx="2831035" cy="2073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14"/>
          <p:cNvSpPr/>
          <p:nvPr/>
        </p:nvSpPr>
        <p:spPr>
          <a:xfrm>
            <a:off x="8941551" y="650630"/>
            <a:ext cx="202449" cy="4246681"/>
          </a:xfrm>
          <a:prstGeom prst="rect">
            <a:avLst/>
          </a:prstGeom>
          <a:solidFill>
            <a:srgbClr val="132E6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BULLETS">
  <p:cSld name="HEADER/BULLE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65" name="Google Shape;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type="title"/>
          </p:nvPr>
        </p:nvSpPr>
        <p:spPr>
          <a:xfrm>
            <a:off x="1138914" y="714375"/>
            <a:ext cx="7311109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/>
        </p:nvSpPr>
        <p:spPr>
          <a:xfrm>
            <a:off x="713988" y="741094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61950" lvl="1" marL="9144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●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2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2" type="body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3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2" type="body"/>
          </p:nvPr>
        </p:nvSpPr>
        <p:spPr>
          <a:xfrm>
            <a:off x="4939500" y="724074"/>
            <a:ext cx="3837000" cy="3695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hasCustomPrompt="1" type="title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/TITLE/SUBTEXT">
  <p:cSld name="PHOTO/TITLE/SUB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4279493" y="865960"/>
            <a:ext cx="4275423" cy="157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800"/>
              <a:buFont typeface="Franklin Gothic"/>
              <a:buNone/>
              <a:defRPr b="1" sz="3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3" name="Google Shape;113;p27"/>
          <p:cNvSpPr/>
          <p:nvPr>
            <p:ph idx="2" type="pic"/>
          </p:nvPr>
        </p:nvSpPr>
        <p:spPr>
          <a:xfrm>
            <a:off x="-2" y="1229329"/>
            <a:ext cx="4448280" cy="4450503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7"/>
          <p:cNvSpPr/>
          <p:nvPr/>
        </p:nvSpPr>
        <p:spPr>
          <a:xfrm>
            <a:off x="3879358" y="972008"/>
            <a:ext cx="257325" cy="257325"/>
          </a:xfrm>
          <a:prstGeom prst="ellipse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27"/>
          <p:cNvCxnSpPr/>
          <p:nvPr/>
        </p:nvCxnSpPr>
        <p:spPr>
          <a:xfrm rot="10800000">
            <a:off x="4210884" y="2690753"/>
            <a:ext cx="1970110" cy="2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5129486" y="2760782"/>
            <a:ext cx="2831035" cy="2073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7" name="Google Shape;117;p27"/>
          <p:cNvSpPr/>
          <p:nvPr/>
        </p:nvSpPr>
        <p:spPr>
          <a:xfrm>
            <a:off x="8941551" y="650630"/>
            <a:ext cx="202449" cy="4246681"/>
          </a:xfrm>
          <a:prstGeom prst="rect">
            <a:avLst/>
          </a:prstGeom>
          <a:solidFill>
            <a:srgbClr val="132E6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BULLETS">
  <p:cSld name="HEADER/BULLETS 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1138914" y="714375"/>
            <a:ext cx="7311109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1" name="Google Shape;121;p28"/>
          <p:cNvSpPr/>
          <p:nvPr/>
        </p:nvSpPr>
        <p:spPr>
          <a:xfrm>
            <a:off x="713988" y="741094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61950" lvl="1" marL="9144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●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PARAGRAPH">
  <p:cSld name="HEADER/PARAGRAPH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25" name="Google Shape;12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26" name="Google Shape;12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>
            <p:ph type="title"/>
          </p:nvPr>
        </p:nvSpPr>
        <p:spPr>
          <a:xfrm>
            <a:off x="1138914" y="708157"/>
            <a:ext cx="6858001" cy="6750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8" name="Google Shape;128;p29"/>
          <p:cNvSpPr/>
          <p:nvPr/>
        </p:nvSpPr>
        <p:spPr>
          <a:xfrm>
            <a:off x="713988" y="734875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1138914" y="1306041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32" name="Google Shape;13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33" name="Google Shape;13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0"/>
          <p:cNvSpPr txBox="1"/>
          <p:nvPr>
            <p:ph idx="1" type="body"/>
          </p:nvPr>
        </p:nvSpPr>
        <p:spPr>
          <a:xfrm>
            <a:off x="1008698" y="834120"/>
            <a:ext cx="7311109" cy="3939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61950" lvl="1" marL="9144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●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CHART/CAPTION">
  <p:cSld name="HEADER/CHART/CA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37" name="Google Shape;13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38" name="Google Shape;13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1"/>
          <p:cNvSpPr txBox="1"/>
          <p:nvPr>
            <p:ph type="title"/>
          </p:nvPr>
        </p:nvSpPr>
        <p:spPr>
          <a:xfrm>
            <a:off x="1130234" y="699477"/>
            <a:ext cx="7311109" cy="463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0" name="Google Shape;140;p31"/>
          <p:cNvSpPr/>
          <p:nvPr/>
        </p:nvSpPr>
        <p:spPr>
          <a:xfrm>
            <a:off x="705308" y="726195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7296342" y="1242625"/>
            <a:ext cx="1558293" cy="3592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None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●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42" name="Google Shape;142;p31"/>
          <p:cNvCxnSpPr/>
          <p:nvPr/>
        </p:nvCxnSpPr>
        <p:spPr>
          <a:xfrm>
            <a:off x="7155301" y="1250064"/>
            <a:ext cx="2" cy="3922623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43" name="Google Shape;143;p31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/PHOTO">
  <p:cSld name="QUOTE/PHOTO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45" name="Google Shape;14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46" name="Google Shape;14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2"/>
          <p:cNvSpPr txBox="1"/>
          <p:nvPr>
            <p:ph idx="1" type="body"/>
          </p:nvPr>
        </p:nvSpPr>
        <p:spPr>
          <a:xfrm>
            <a:off x="6858000" y="2571750"/>
            <a:ext cx="2048719" cy="8420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None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●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•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•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•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8" name="Google Shape;148;p32"/>
          <p:cNvSpPr/>
          <p:nvPr/>
        </p:nvSpPr>
        <p:spPr>
          <a:xfrm>
            <a:off x="0" y="0"/>
            <a:ext cx="6667018" cy="5143500"/>
          </a:xfrm>
          <a:prstGeom prst="rect">
            <a:avLst/>
          </a:prstGeom>
          <a:solidFill>
            <a:srgbClr val="132E6C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2"/>
          <p:cNvSpPr txBox="1"/>
          <p:nvPr>
            <p:ph idx="2" type="body"/>
          </p:nvPr>
        </p:nvSpPr>
        <p:spPr>
          <a:xfrm>
            <a:off x="846821" y="876993"/>
            <a:ext cx="4922435" cy="38111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0" name="Google Shape;150;p32"/>
          <p:cNvSpPr/>
          <p:nvPr>
            <p:ph idx="3" type="pic"/>
          </p:nvPr>
        </p:nvSpPr>
        <p:spPr>
          <a:xfrm>
            <a:off x="5898748" y="1172479"/>
            <a:ext cx="1536542" cy="1536542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2"/>
          <p:cNvSpPr txBox="1"/>
          <p:nvPr>
            <p:ph idx="4" type="body"/>
          </p:nvPr>
        </p:nvSpPr>
        <p:spPr>
          <a:xfrm>
            <a:off x="6858000" y="3500165"/>
            <a:ext cx="2048719" cy="8420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52" name="Google Shape;152;p32"/>
          <p:cNvCxnSpPr/>
          <p:nvPr/>
        </p:nvCxnSpPr>
        <p:spPr>
          <a:xfrm>
            <a:off x="6331653" y="2856052"/>
            <a:ext cx="1507303" cy="2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53" name="Google Shape;153;p32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55" name="Google Shape;15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56" name="Google Shape;15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32E6C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1041418" y="859629"/>
            <a:ext cx="6858305" cy="38111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None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53975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53975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539750" lvl="3" marL="18288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539750" lvl="4" marL="22860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9" name="Google Shape;159;p33"/>
          <p:cNvSpPr txBox="1"/>
          <p:nvPr>
            <p:ph idx="2" type="body"/>
          </p:nvPr>
        </p:nvSpPr>
        <p:spPr>
          <a:xfrm>
            <a:off x="6198244" y="4116751"/>
            <a:ext cx="2048720" cy="718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60" name="Google Shape;160;p33"/>
          <p:cNvCxnSpPr/>
          <p:nvPr/>
        </p:nvCxnSpPr>
        <p:spPr>
          <a:xfrm flipH="1" rot="10800000">
            <a:off x="6043252" y="4116749"/>
            <a:ext cx="2" cy="1257017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61" name="Google Shape;161;p33"/>
          <p:cNvSpPr txBox="1"/>
          <p:nvPr>
            <p:ph idx="3" type="body"/>
          </p:nvPr>
        </p:nvSpPr>
        <p:spPr>
          <a:xfrm>
            <a:off x="2601409" y="4116751"/>
            <a:ext cx="3264063" cy="718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2" name="Google Shape;162;p33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/SPEAKER">
  <p:cSld name="SINGLE/SPEAKER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64" name="Google Shape;16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65" name="Google Shape;16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4"/>
          <p:cNvSpPr/>
          <p:nvPr/>
        </p:nvSpPr>
        <p:spPr>
          <a:xfrm>
            <a:off x="-2" y="1104366"/>
            <a:ext cx="3932503" cy="4039137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4"/>
          <p:cNvSpPr txBox="1"/>
          <p:nvPr>
            <p:ph idx="1" type="body"/>
          </p:nvPr>
        </p:nvSpPr>
        <p:spPr>
          <a:xfrm>
            <a:off x="4314464" y="1345556"/>
            <a:ext cx="4535624" cy="1562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None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89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●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4889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•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488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•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4889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•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8" name="Google Shape;168;p34"/>
          <p:cNvSpPr/>
          <p:nvPr>
            <p:ph idx="2" type="pic"/>
          </p:nvPr>
        </p:nvSpPr>
        <p:spPr>
          <a:xfrm>
            <a:off x="314661" y="1251869"/>
            <a:ext cx="3429002" cy="3429002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 txBox="1"/>
          <p:nvPr>
            <p:ph type="title"/>
          </p:nvPr>
        </p:nvSpPr>
        <p:spPr>
          <a:xfrm>
            <a:off x="739586" y="429311"/>
            <a:ext cx="6858002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800"/>
              <a:buFont typeface="Franklin Gothic"/>
              <a:buNone/>
              <a:defRPr b="1" sz="1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0" name="Google Shape;170;p34"/>
          <p:cNvSpPr/>
          <p:nvPr/>
        </p:nvSpPr>
        <p:spPr>
          <a:xfrm>
            <a:off x="314661" y="394585"/>
            <a:ext cx="279699" cy="279699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4"/>
          <p:cNvSpPr/>
          <p:nvPr/>
        </p:nvSpPr>
        <p:spPr>
          <a:xfrm>
            <a:off x="3819645" y="2126845"/>
            <a:ext cx="225711" cy="225709"/>
          </a:xfrm>
          <a:prstGeom prst="ellipse">
            <a:avLst/>
          </a:prstGeom>
          <a:solidFill>
            <a:srgbClr val="E274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4"/>
          <p:cNvSpPr txBox="1"/>
          <p:nvPr>
            <p:ph idx="3" type="body"/>
          </p:nvPr>
        </p:nvSpPr>
        <p:spPr>
          <a:xfrm>
            <a:off x="4314464" y="2908138"/>
            <a:ext cx="3550535" cy="3939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73" name="Google Shape;173;p34"/>
          <p:cNvCxnSpPr/>
          <p:nvPr/>
        </p:nvCxnSpPr>
        <p:spPr>
          <a:xfrm>
            <a:off x="4045351" y="2743200"/>
            <a:ext cx="1484455" cy="0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/SPEAKERS">
  <p:cSld name="THREE/SPEAKER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76" name="Google Shape;176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77" name="Google Shape;17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5"/>
          <p:cNvSpPr/>
          <p:nvPr/>
        </p:nvSpPr>
        <p:spPr>
          <a:xfrm>
            <a:off x="314661" y="1009167"/>
            <a:ext cx="2402946" cy="2407102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5"/>
          <p:cNvSpPr txBox="1"/>
          <p:nvPr>
            <p:ph idx="1" type="body"/>
          </p:nvPr>
        </p:nvSpPr>
        <p:spPr>
          <a:xfrm>
            <a:off x="314661" y="3416267"/>
            <a:ext cx="2379109" cy="8818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None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000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●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4000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•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4000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•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4000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•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0" name="Google Shape;180;p35"/>
          <p:cNvSpPr/>
          <p:nvPr>
            <p:ph idx="2" type="pic"/>
          </p:nvPr>
        </p:nvSpPr>
        <p:spPr>
          <a:xfrm>
            <a:off x="457543" y="1275673"/>
            <a:ext cx="2057401" cy="2057401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5"/>
          <p:cNvSpPr txBox="1"/>
          <p:nvPr>
            <p:ph idx="3" type="body"/>
          </p:nvPr>
        </p:nvSpPr>
        <p:spPr>
          <a:xfrm>
            <a:off x="314660" y="4360250"/>
            <a:ext cx="2352495" cy="687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82" name="Google Shape;182;p35"/>
          <p:cNvCxnSpPr/>
          <p:nvPr/>
        </p:nvCxnSpPr>
        <p:spPr>
          <a:xfrm flipH="1">
            <a:off x="3031819" y="1009167"/>
            <a:ext cx="2" cy="4163521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83" name="Google Shape;183;p35"/>
          <p:cNvSpPr/>
          <p:nvPr/>
        </p:nvSpPr>
        <p:spPr>
          <a:xfrm>
            <a:off x="314661" y="394585"/>
            <a:ext cx="279699" cy="279699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5"/>
          <p:cNvSpPr/>
          <p:nvPr/>
        </p:nvSpPr>
        <p:spPr>
          <a:xfrm>
            <a:off x="3322880" y="1009167"/>
            <a:ext cx="2402946" cy="2407102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5"/>
          <p:cNvSpPr txBox="1"/>
          <p:nvPr>
            <p:ph idx="4" type="body"/>
          </p:nvPr>
        </p:nvSpPr>
        <p:spPr>
          <a:xfrm>
            <a:off x="3322880" y="3416267"/>
            <a:ext cx="2415353" cy="8818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6" name="Google Shape;186;p35"/>
          <p:cNvSpPr/>
          <p:nvPr>
            <p:ph idx="5" type="pic"/>
          </p:nvPr>
        </p:nvSpPr>
        <p:spPr>
          <a:xfrm>
            <a:off x="3471964" y="1275673"/>
            <a:ext cx="2057402" cy="2057401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35"/>
          <p:cNvSpPr txBox="1"/>
          <p:nvPr>
            <p:ph idx="6" type="body"/>
          </p:nvPr>
        </p:nvSpPr>
        <p:spPr>
          <a:xfrm>
            <a:off x="3322880" y="4360250"/>
            <a:ext cx="2229981" cy="812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88" name="Google Shape;188;p35"/>
          <p:cNvCxnSpPr/>
          <p:nvPr/>
        </p:nvCxnSpPr>
        <p:spPr>
          <a:xfrm flipH="1">
            <a:off x="6096691" y="1009167"/>
            <a:ext cx="2" cy="4163521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89" name="Google Shape;189;p35"/>
          <p:cNvSpPr/>
          <p:nvPr/>
        </p:nvSpPr>
        <p:spPr>
          <a:xfrm>
            <a:off x="6461354" y="1009167"/>
            <a:ext cx="2402946" cy="2407102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5"/>
          <p:cNvSpPr/>
          <p:nvPr>
            <p:ph idx="7" type="pic"/>
          </p:nvPr>
        </p:nvSpPr>
        <p:spPr>
          <a:xfrm>
            <a:off x="6604234" y="1275673"/>
            <a:ext cx="2057402" cy="2057401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35"/>
          <p:cNvSpPr txBox="1"/>
          <p:nvPr>
            <p:ph idx="8" type="body"/>
          </p:nvPr>
        </p:nvSpPr>
        <p:spPr>
          <a:xfrm>
            <a:off x="6461354" y="4360250"/>
            <a:ext cx="2260054" cy="7832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idx="9" type="body"/>
          </p:nvPr>
        </p:nvSpPr>
        <p:spPr>
          <a:xfrm>
            <a:off x="6461354" y="3426924"/>
            <a:ext cx="2415353" cy="8818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type="title"/>
          </p:nvPr>
        </p:nvSpPr>
        <p:spPr>
          <a:xfrm>
            <a:off x="739586" y="429311"/>
            <a:ext cx="6858002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800"/>
              <a:buFont typeface="Franklin Gothic"/>
              <a:buNone/>
              <a:defRPr b="1" sz="1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4" name="Google Shape;194;p35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/BULLETS">
  <p:cSld name="PICTURE/BULLETS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96" name="Google Shape;19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97" name="Google Shape;19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6944810" y="1077684"/>
            <a:ext cx="1905277" cy="359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365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►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●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9" name="Google Shape;199;p36"/>
          <p:cNvSpPr/>
          <p:nvPr>
            <p:ph idx="2" type="pic"/>
          </p:nvPr>
        </p:nvSpPr>
        <p:spPr>
          <a:xfrm>
            <a:off x="0" y="460094"/>
            <a:ext cx="6610350" cy="4392592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36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918589" y="1805090"/>
            <a:ext cx="7299608" cy="6474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ranklin Gothic"/>
              <a:buNone/>
            </a:pPr>
            <a:r>
              <a:rPr b="0" lang="en" sz="1600">
                <a:solidFill>
                  <a:srgbClr val="000000"/>
                </a:solidFill>
              </a:rPr>
              <a:t>Software Skills</a:t>
            </a:r>
            <a:br>
              <a:rPr b="0" lang="en" sz="1600">
                <a:solidFill>
                  <a:srgbClr val="000000"/>
                </a:solidFill>
              </a:rPr>
            </a:br>
            <a:r>
              <a:rPr lang="en" sz="1400"/>
              <a:t>Working efficiently with software</a:t>
            </a:r>
            <a:endParaRPr/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2041799" y="2871907"/>
            <a:ext cx="4934471" cy="2073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Engineering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School of Data Science 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University of Virginia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/>
          <p:nvPr>
            <p:ph type="title"/>
          </p:nvPr>
        </p:nvSpPr>
        <p:spPr>
          <a:xfrm>
            <a:off x="1138914" y="714374"/>
            <a:ext cx="7311109" cy="6750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</a:pPr>
            <a:r>
              <a:rPr b="1" lang="en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Encapsulation - Divide and conquer</a:t>
            </a:r>
            <a:endParaRPr/>
          </a:p>
        </p:txBody>
      </p:sp>
      <p:sp>
        <p:nvSpPr>
          <p:cNvPr id="260" name="Google Shape;260;p46"/>
          <p:cNvSpPr txBox="1"/>
          <p:nvPr>
            <p:ph idx="1" type="body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Reduce cognitive load by writing code in smaller pieces</a:t>
            </a:r>
            <a:endParaRPr/>
          </a:p>
          <a:p>
            <a:pPr indent="-234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rgbClr val="132E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Reuse code, keep your code *DRY* (Do not Repeat Yourself)</a:t>
            </a:r>
            <a:endParaRPr/>
          </a:p>
          <a:p>
            <a:pPr indent="-234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rgbClr val="132E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combination with asserts, write once and move forward.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Decorators (in python, not the design pattern)</a:t>
            </a:r>
            <a:endParaRPr/>
          </a:p>
        </p:txBody>
      </p:sp>
      <p:sp>
        <p:nvSpPr>
          <p:cNvPr id="266" name="Google Shape;266;p47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`Wrapper` function to …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Log execution of functions (TODO: example of getting called function)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Call functions before and after the wrapped function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Catch exceptions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and Writing CSVs</a:t>
            </a:r>
            <a:endParaRPr/>
          </a:p>
        </p:txBody>
      </p:sp>
      <p:sp>
        <p:nvSpPr>
          <p:cNvPr id="272" name="Google Shape;272;p48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format is a common point of errors if not approached right.  Thus it is usually avoided by developers because it’s appears to be unreliable format.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CSV is a solid format IF you use the right functions to parse and generate it.  Do not edit by hand.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It is a </a:t>
            </a:r>
            <a:r>
              <a:rPr lang="en"/>
              <a:t>ubiquitous</a:t>
            </a:r>
            <a:r>
              <a:rPr lang="en"/>
              <a:t> format for data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It works great as a cheap UI for configuration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Also great for generating reports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**** Avoid the headaches, do not edit by hand.  Learn to stick to `</a:t>
            </a:r>
            <a:r>
              <a:rPr b="1" lang="en"/>
              <a:t>csv</a:t>
            </a:r>
            <a:r>
              <a:rPr lang="en"/>
              <a:t>` </a:t>
            </a:r>
            <a:r>
              <a:rPr b="1" lang="en"/>
              <a:t>package</a:t>
            </a:r>
            <a:r>
              <a:rPr lang="en"/>
              <a:t> and lean on </a:t>
            </a:r>
            <a:r>
              <a:rPr b="1" lang="en"/>
              <a:t>DictReader</a:t>
            </a:r>
            <a:r>
              <a:rPr lang="en"/>
              <a:t> ****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/>
          <p:nvPr>
            <p:ph type="title"/>
          </p:nvPr>
        </p:nvSpPr>
        <p:spPr>
          <a:xfrm>
            <a:off x="1138914" y="714375"/>
            <a:ext cx="7311109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</a:pPr>
            <a:r>
              <a:rPr b="1" lang="en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Objects versus functions</a:t>
            </a:r>
            <a:endParaRPr/>
          </a:p>
        </p:txBody>
      </p:sp>
      <p:sp>
        <p:nvSpPr>
          <p:cNvPr id="278" name="Google Shape;278;p49"/>
          <p:cNvSpPr txBox="1"/>
          <p:nvPr>
            <p:ph idx="1" type="body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OOP is naturally geared for encapsulation.</a:t>
            </a:r>
            <a:endParaRPr/>
          </a:p>
          <a:p>
            <a:pPr indent="-368300" lvl="1" marL="9461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Hide data</a:t>
            </a:r>
            <a:endParaRPr/>
          </a:p>
          <a:p>
            <a:pPr indent="-368300" lvl="1" marL="9461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Hide utility methods</a:t>
            </a:r>
            <a:endParaRPr/>
          </a:p>
          <a:p>
            <a:pPr indent="-368300" lvl="1" marL="9461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Expose only public methods</a:t>
            </a:r>
            <a:endParaRPr/>
          </a:p>
          <a:p>
            <a:pPr indent="-234950" lvl="1" marL="9461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rgbClr val="132E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But functions can do something similar with inner methods.</a:t>
            </a:r>
            <a:endParaRPr/>
          </a:p>
          <a:p>
            <a:pPr indent="-368300" lvl="1" marL="9461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 inner method is defined ‘inside’ another function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0"/>
          <p:cNvSpPr txBox="1"/>
          <p:nvPr>
            <p:ph type="title"/>
          </p:nvPr>
        </p:nvSpPr>
        <p:spPr>
          <a:xfrm>
            <a:off x="1138914" y="714374"/>
            <a:ext cx="7311109" cy="6750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</a:pPr>
            <a:r>
              <a:rPr b="1" lang="en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Use Logging to save time debugging</a:t>
            </a:r>
            <a:endParaRPr/>
          </a:p>
        </p:txBody>
      </p:sp>
      <p:sp>
        <p:nvSpPr>
          <p:cNvPr id="284" name="Google Shape;284;p50"/>
          <p:cNvSpPr txBox="1"/>
          <p:nvPr>
            <p:ph idx="1" type="body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Divide your output into</a:t>
            </a:r>
            <a:endParaRPr/>
          </a:p>
          <a:p>
            <a:pPr indent="-368300" lvl="1" marL="9461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High level status output</a:t>
            </a:r>
            <a:endParaRPr/>
          </a:p>
          <a:p>
            <a:pPr indent="-368300" lvl="1" marL="9461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Low level details</a:t>
            </a:r>
            <a:endParaRPr/>
          </a:p>
          <a:p>
            <a:pPr indent="-234950" lvl="1" marL="9461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rgbClr val="132E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Setting up logging is easy with python</a:t>
            </a:r>
            <a:endParaRPr/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 print for high level output</a:t>
            </a:r>
            <a:endParaRPr/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 logging or logging levels to a file</a:t>
            </a:r>
            <a:endParaRPr/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You can always use `tail -f &lt;logname&gt;` to watch in real time</a:t>
            </a:r>
            <a:endParaRPr/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Get as detailed as you need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1"/>
          <p:cNvSpPr txBox="1"/>
          <p:nvPr>
            <p:ph type="title"/>
          </p:nvPr>
        </p:nvSpPr>
        <p:spPr>
          <a:xfrm>
            <a:off x="1138914" y="714374"/>
            <a:ext cx="7311109" cy="6750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</a:pPr>
            <a:r>
              <a:rPr b="1" lang="en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On a larger scale, partition your code</a:t>
            </a:r>
            <a:endParaRPr/>
          </a:p>
        </p:txBody>
      </p:sp>
      <p:sp>
        <p:nvSpPr>
          <p:cNvPr id="290" name="Google Shape;290;p51"/>
          <p:cNvSpPr txBox="1"/>
          <p:nvPr>
            <p:ph idx="1" type="body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Organizing your code at a larger scale with directories and modules</a:t>
            </a:r>
            <a:endParaRPr/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Typical linux setup:</a:t>
            </a:r>
            <a:endParaRPr/>
          </a:p>
          <a:p>
            <a:pPr indent="-368300" lvl="1" marL="9461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bin - for ‘binary’, or executable functions, features</a:t>
            </a:r>
            <a:endParaRPr/>
          </a:p>
          <a:p>
            <a:pPr indent="-368300" lvl="1" marL="9461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lib - for `library`, or modules</a:t>
            </a:r>
            <a:endParaRPr/>
          </a:p>
          <a:p>
            <a:pPr indent="-368300" lvl="1" marL="9461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util - for shared `utilities`</a:t>
            </a:r>
            <a:endParaRPr/>
          </a:p>
          <a:p>
            <a:pPr indent="-368300" lvl="1" marL="9461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vendor - for external packages, (env is an example)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2"/>
          <p:cNvSpPr txBox="1"/>
          <p:nvPr>
            <p:ph type="title"/>
          </p:nvPr>
        </p:nvSpPr>
        <p:spPr>
          <a:xfrm>
            <a:off x="1138914" y="714375"/>
            <a:ext cx="7311109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</a:pPr>
            <a:r>
              <a:rPr b="1" lang="en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Other topics</a:t>
            </a:r>
            <a:endParaRPr/>
          </a:p>
        </p:txBody>
      </p:sp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Makefiles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1130976" y="690562"/>
            <a:ext cx="7311109" cy="675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Ultimate goal is efficiency</a:t>
            </a:r>
            <a:endParaRPr/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729100" y="1369881"/>
            <a:ext cx="7311000" cy="35994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4998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thread in practices: forward movement by avoiding doing anything more than once. </a:t>
            </a:r>
            <a:endParaRPr/>
          </a:p>
          <a:p>
            <a:pPr indent="-193039" lvl="0" marL="260604" rtl="0" algn="l">
              <a:lnSpc>
                <a:spcPct val="114998"/>
              </a:lnSpc>
              <a:spcBef>
                <a:spcPts val="6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Readability</a:t>
            </a:r>
            <a:endParaRPr/>
          </a:p>
          <a:p>
            <a:pPr indent="-193038" lvl="1" marL="632205" rtl="0" algn="l">
              <a:lnSpc>
                <a:spcPct val="114998"/>
              </a:lnSpc>
              <a:spcBef>
                <a:spcPts val="6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six month rule</a:t>
            </a:r>
            <a:endParaRPr/>
          </a:p>
          <a:p>
            <a:pPr indent="-193038" lvl="1" marL="632205" rtl="0" algn="l">
              <a:lnSpc>
                <a:spcPct val="114998"/>
              </a:lnSpc>
              <a:spcBef>
                <a:spcPts val="6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readable variable names</a:t>
            </a:r>
            <a:endParaRPr/>
          </a:p>
          <a:p>
            <a:pPr indent="-193038" lvl="1" marL="632205" rtl="0" algn="l">
              <a:lnSpc>
                <a:spcPct val="114998"/>
              </a:lnSpc>
              <a:spcBef>
                <a:spcPts val="6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functions instead of comments</a:t>
            </a:r>
            <a:endParaRPr/>
          </a:p>
          <a:p>
            <a:pPr indent="-193039" lvl="0" marL="260604" rtl="0" algn="l">
              <a:lnSpc>
                <a:spcPct val="114998"/>
              </a:lnSpc>
              <a:spcBef>
                <a:spcPts val="6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asserts to help you check state</a:t>
            </a:r>
            <a:endParaRPr/>
          </a:p>
          <a:p>
            <a:pPr indent="-193039" lvl="0" marL="260604" rtl="0" algn="l">
              <a:lnSpc>
                <a:spcPct val="114998"/>
              </a:lnSpc>
              <a:spcBef>
                <a:spcPts val="6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Encapsulation</a:t>
            </a:r>
            <a:endParaRPr/>
          </a:p>
          <a:p>
            <a:pPr indent="-193039" lvl="0" marL="260604" rtl="0" algn="l">
              <a:lnSpc>
                <a:spcPct val="114998"/>
              </a:lnSpc>
              <a:spcBef>
                <a:spcPts val="6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logging to save time debugging</a:t>
            </a:r>
            <a:endParaRPr/>
          </a:p>
          <a:p>
            <a:pPr indent="-193039" lvl="0" marL="260604" rtl="0" algn="l">
              <a:lnSpc>
                <a:spcPct val="114998"/>
              </a:lnSpc>
              <a:spcBef>
                <a:spcPts val="6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organization the linux way</a:t>
            </a:r>
            <a:endParaRPr/>
          </a:p>
          <a:p>
            <a:pPr indent="-193039" lvl="0" marL="260604" rtl="0" algn="l">
              <a:lnSpc>
                <a:spcPct val="114998"/>
              </a:lnSpc>
              <a:spcBef>
                <a:spcPts val="6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SOLID principles</a:t>
            </a:r>
            <a:endParaRPr/>
          </a:p>
          <a:p>
            <a:pPr indent="-193039" lvl="0" marL="260604" rtl="0" algn="l">
              <a:lnSpc>
                <a:spcPct val="114998"/>
              </a:lnSpc>
              <a:spcBef>
                <a:spcPts val="6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patterns</a:t>
            </a:r>
            <a:endParaRPr/>
          </a:p>
          <a:p>
            <a:pPr indent="-193038" lvl="1" marL="632205" rtl="0" algn="l">
              <a:lnSpc>
                <a:spcPct val="114998"/>
              </a:lnSpc>
              <a:spcBef>
                <a:spcPts val="6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Template pattern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1138914" y="714374"/>
            <a:ext cx="7311109" cy="6750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</a:pPr>
            <a:r>
              <a:rPr b="1" lang="en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Eagleson's Law: </a:t>
            </a:r>
            <a:endParaRPr/>
          </a:p>
        </p:txBody>
      </p:sp>
      <p:sp>
        <p:nvSpPr>
          <p:cNvPr id="218" name="Google Shape;218;p39"/>
          <p:cNvSpPr txBox="1"/>
          <p:nvPr>
            <p:ph idx="1" type="body"/>
          </p:nvPr>
        </p:nvSpPr>
        <p:spPr>
          <a:xfrm>
            <a:off x="1138914" y="1221723"/>
            <a:ext cx="7311109" cy="35281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Any Code Of Your Own That You Haven't Looked At For Six Or More Months, Might As Well Have Been Written By Someone Else.</a:t>
            </a:r>
            <a:endParaRPr/>
          </a:p>
          <a:p>
            <a:pPr indent="-234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rgbClr val="132E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This is the long term 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type="title"/>
          </p:nvPr>
        </p:nvSpPr>
        <p:spPr>
          <a:xfrm>
            <a:off x="1138914" y="714375"/>
            <a:ext cx="7311109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</a:pPr>
            <a:r>
              <a:rPr b="1" lang="en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Cognitive Load</a:t>
            </a:r>
            <a:endParaRPr/>
          </a:p>
        </p:txBody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Relates to the amount of information that working memory can hold at one time</a:t>
            </a:r>
            <a:endParaRPr/>
          </a:p>
          <a:p>
            <a:pPr indent="-234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rgbClr val="132E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This is the ‘in the moment view’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>
            <p:ph type="title"/>
          </p:nvPr>
        </p:nvSpPr>
        <p:spPr>
          <a:xfrm>
            <a:off x="1138914" y="714374"/>
            <a:ext cx="7311109" cy="6750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500"/>
              <a:buFont typeface="Franklin Gothic"/>
              <a:buNone/>
            </a:pPr>
            <a:r>
              <a:rPr lang="en" sz="2500"/>
              <a:t>Avoid single character names as in `for k,v in d`</a:t>
            </a:r>
            <a:endParaRPr/>
          </a:p>
        </p:txBody>
      </p:sp>
      <p:sp>
        <p:nvSpPr>
          <p:cNvPr id="230" name="Google Shape;230;p41"/>
          <p:cNvSpPr txBox="1"/>
          <p:nvPr>
            <p:ph idx="1" type="body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Searching for a variable is easier.  </a:t>
            </a:r>
            <a:endParaRPr/>
          </a:p>
          <a:p>
            <a:pPr indent="-234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rgbClr val="132E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34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rgbClr val="132E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34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rgbClr val="132E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34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rgbClr val="132E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34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rgbClr val="132E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Single character gives no hint of intent.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/>
          <p:nvPr>
            <p:ph type="title"/>
          </p:nvPr>
        </p:nvSpPr>
        <p:spPr>
          <a:xfrm>
            <a:off x="1138914" y="714374"/>
            <a:ext cx="7311109" cy="6750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</a:pPr>
            <a:r>
              <a:rPr b="1" lang="en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Use function names over comments</a:t>
            </a:r>
            <a:endParaRPr/>
          </a:p>
        </p:txBody>
      </p:sp>
      <p:sp>
        <p:nvSpPr>
          <p:cNvPr id="236" name="Google Shape;236;p42"/>
          <p:cNvSpPr txBox="1"/>
          <p:nvPr>
            <p:ph idx="1" type="body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regex wrapped in a proper function name is better for readability</a:t>
            </a:r>
            <a:endParaRPr/>
          </a:p>
          <a:p>
            <a:pPr indent="-234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rgbClr val="132E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Cognitive load, remove the regex from visibility</a:t>
            </a:r>
            <a:endParaRPr/>
          </a:p>
          <a:p>
            <a:pPr indent="-234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rgbClr val="132E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Comments means you have to think about *2* places for meaning</a:t>
            </a:r>
            <a:endParaRPr/>
          </a:p>
          <a:p>
            <a:pPr indent="-234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rgbClr val="132E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Easier to test if you wrap in a function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/>
          <p:nvPr>
            <p:ph type="title"/>
          </p:nvPr>
        </p:nvSpPr>
        <p:spPr>
          <a:xfrm>
            <a:off x="1138914" y="714374"/>
            <a:ext cx="7311109" cy="6750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</a:pPr>
            <a:r>
              <a:rPr b="1" lang="en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Asserts aren’t just small tests…</a:t>
            </a:r>
            <a:endParaRPr/>
          </a:p>
        </p:txBody>
      </p:sp>
      <p:sp>
        <p:nvSpPr>
          <p:cNvPr id="242" name="Google Shape;242;p43"/>
          <p:cNvSpPr txBox="1"/>
          <p:nvPr>
            <p:ph idx="1" type="body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34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rgbClr val="132E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Documenting inputs and checking at the same time</a:t>
            </a:r>
            <a:endParaRPr/>
          </a:p>
          <a:p>
            <a:pPr indent="-234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rgbClr val="132E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Asserting invariants (any condition that remains true/false)</a:t>
            </a:r>
            <a:endParaRPr/>
          </a:p>
          <a:p>
            <a:pPr indent="-234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rgbClr val="132E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Documenting outputs and checking at the same time</a:t>
            </a:r>
            <a:endParaRPr/>
          </a:p>
          <a:p>
            <a:pPr indent="-234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rgbClr val="132E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Reduce time debugging</a:t>
            </a:r>
            <a:endParaRPr/>
          </a:p>
          <a:p>
            <a:pPr indent="-234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rgbClr val="132E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Challenge yourself to use comments as last resort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/>
          <p:nvPr>
            <p:ph type="title"/>
          </p:nvPr>
        </p:nvSpPr>
        <p:spPr>
          <a:xfrm>
            <a:off x="1138914" y="714375"/>
            <a:ext cx="7311109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</a:pPr>
            <a:r>
              <a:rPr b="1" lang="en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Assert versus Exception</a:t>
            </a:r>
            <a:endParaRPr/>
          </a:p>
        </p:txBody>
      </p:sp>
      <p:sp>
        <p:nvSpPr>
          <p:cNvPr id="248" name="Google Shape;248;p44"/>
          <p:cNvSpPr txBox="1"/>
          <p:nvPr>
            <p:ph idx="1" type="body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 assert halts a program on failure.</a:t>
            </a:r>
            <a:endParaRPr/>
          </a:p>
          <a:p>
            <a:pPr indent="-234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rgbClr val="132E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you want to recover, use a try/except block with an Exception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Memoization</a:t>
            </a:r>
            <a:endParaRPr/>
          </a:p>
        </p:txBody>
      </p:sp>
      <p:sp>
        <p:nvSpPr>
          <p:cNvPr id="254" name="Google Shape;254;p45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resources and execution time by not repeating duplicate operations.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my experience, this is a common pitfal.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Memoizing saves results of a function for a given set of inputs.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related technique is to wrap functions around reusable operations.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