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hape 2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/TITLE/SUB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Google Shape;52;p13"/>
          <p:cNvSpPr/>
          <p:nvPr>
            <p:ph type="pic" idx="21"/>
          </p:nvPr>
        </p:nvSpPr>
        <p:spPr>
          <a:xfrm>
            <a:off x="-2" y="1229329"/>
            <a:ext cx="4448280" cy="44505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9" name="Google Shape;53;p13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" name="Google Shape;54;p13"/>
          <p:cNvSpPr/>
          <p:nvPr/>
        </p:nvSpPr>
        <p:spPr>
          <a:xfrm flipH="1" flipV="1">
            <a:off x="4210884" y="2690753"/>
            <a:ext cx="1970110" cy="2"/>
          </a:xfrm>
          <a:prstGeom prst="line">
            <a:avLst/>
          </a:prstGeom>
          <a:ln w="28575">
            <a:solidFill>
              <a:srgbClr val="FAD825"/>
            </a:solidFill>
            <a:prstDash val="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indent="2286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501138" indent="-453388">
              <a:lnSpc>
                <a:spcPct val="10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987550" indent="-476250">
              <a:lnSpc>
                <a:spcPct val="10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444750" indent="-476250">
              <a:lnSpc>
                <a:spcPct val="10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Google Shape;56;p13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" name="Google Shape;59;p14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" name="Body Level One…"/>
          <p:cNvSpPr txBox="1"/>
          <p:nvPr>
            <p:ph type="body" idx="1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</p:spPr>
        <p:txBody>
          <a:bodyPr lIns="0" tIns="0" rIns="0" bIns="0"/>
          <a:lstStyle>
            <a:lvl1pPr indent="-36830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93587" indent="-415737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501138" indent="-453388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987550" indent="-47625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444750" indent="-47625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2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itle Text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3" name="Google Shape;66;p16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4" name="Body Level One…"/>
          <p:cNvSpPr txBox="1"/>
          <p:nvPr>
            <p:ph type="body" idx="1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</p:spPr>
        <p:txBody>
          <a:bodyPr lIns="0" tIns="0" rIns="0" bIns="0"/>
          <a:lstStyle>
            <a:lvl1pPr indent="-36830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93587" indent="-415737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501138" indent="-453388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987550" indent="-47625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444750" indent="-47625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ADER/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2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itle Text"/>
          <p:cNvSpPr txBox="1"/>
          <p:nvPr>
            <p:ph type="title"/>
          </p:nvPr>
        </p:nvSpPr>
        <p:spPr>
          <a:xfrm>
            <a:off x="1138914" y="708157"/>
            <a:ext cx="6858001" cy="67505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" name="Google Shape;70;p17"/>
          <p:cNvSpPr/>
          <p:nvPr/>
        </p:nvSpPr>
        <p:spPr>
          <a:xfrm>
            <a:off x="713988" y="734875"/>
            <a:ext cx="279700" cy="279700"/>
          </a:xfrm>
          <a:prstGeom prst="rect">
            <a:avLst/>
          </a:prstGeom>
          <a:solidFill>
            <a:srgbClr val="FAD82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1138914" y="1306041"/>
            <a:ext cx="7311109" cy="3528152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lnSpc>
                <a:spcPct val="140000"/>
              </a:lnSpc>
              <a:buClrTx/>
              <a:buSzTx/>
              <a:buFontTx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indent="228600">
              <a:lnSpc>
                <a:spcPct val="140000"/>
              </a:lnSpc>
              <a:buClrTx/>
              <a:buSzTx/>
              <a:buFontTx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501138" indent="-453388">
              <a:lnSpc>
                <a:spcPct val="14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987550" indent="-476250">
              <a:lnSpc>
                <a:spcPct val="14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444750" indent="-476250">
              <a:lnSpc>
                <a:spcPct val="14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2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Body Level One…"/>
          <p:cNvSpPr txBox="1"/>
          <p:nvPr>
            <p:ph type="body" idx="1"/>
          </p:nvPr>
        </p:nvSpPr>
        <p:spPr>
          <a:xfrm>
            <a:off x="1008698" y="834120"/>
            <a:ext cx="7311109" cy="3939303"/>
          </a:xfrm>
          <a:prstGeom prst="rect">
            <a:avLst/>
          </a:prstGeom>
        </p:spPr>
        <p:txBody>
          <a:bodyPr lIns="0" tIns="0" rIns="0" bIns="0"/>
          <a:lstStyle>
            <a:lvl1pPr indent="-36830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93587" indent="-415737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501138" indent="-453388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987550" indent="-47625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444750" indent="-47625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ADER/CHART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2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Text"/>
          <p:cNvSpPr txBox="1"/>
          <p:nvPr>
            <p:ph type="title"/>
          </p:nvPr>
        </p:nvSpPr>
        <p:spPr>
          <a:xfrm>
            <a:off x="1130234" y="699477"/>
            <a:ext cx="7311109" cy="46378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7" name="Google Shape;76;p19"/>
          <p:cNvSpPr/>
          <p:nvPr/>
        </p:nvSpPr>
        <p:spPr>
          <a:xfrm>
            <a:off x="705308" y="726195"/>
            <a:ext cx="279700" cy="279700"/>
          </a:xfrm>
          <a:prstGeom prst="rect">
            <a:avLst/>
          </a:prstGeom>
          <a:solidFill>
            <a:srgbClr val="FAD82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8" name="Body Level One…"/>
          <p:cNvSpPr txBox="1"/>
          <p:nvPr>
            <p:ph type="body" sz="quarter" idx="1"/>
          </p:nvPr>
        </p:nvSpPr>
        <p:spPr>
          <a:xfrm>
            <a:off x="7296342" y="1242625"/>
            <a:ext cx="1558293" cy="3592701"/>
          </a:xfrm>
          <a:prstGeom prst="rect">
            <a:avLst/>
          </a:prstGeom>
        </p:spPr>
        <p:txBody>
          <a:bodyPr lIns="0" tIns="0" rIns="0" bIns="0"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indent="-336550">
              <a:lnSpc>
                <a:spcPct val="100000"/>
              </a:lnSpc>
              <a:buClrTx/>
              <a:buSzPts val="1700"/>
              <a:buFontTx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414780" indent="-367030">
              <a:lnSpc>
                <a:spcPct val="100000"/>
              </a:lnSpc>
              <a:buClrTx/>
              <a:buSzPts val="1700"/>
              <a:buFontTx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96834" indent="-385534">
              <a:lnSpc>
                <a:spcPct val="100000"/>
              </a:lnSpc>
              <a:buClrTx/>
              <a:buSzPts val="1700"/>
              <a:buFontTx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354034" indent="-385534">
              <a:lnSpc>
                <a:spcPct val="100000"/>
              </a:lnSpc>
              <a:buClrTx/>
              <a:buSzPts val="1700"/>
              <a:buFontTx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Google Shape;79;p19"/>
          <p:cNvSpPr/>
          <p:nvPr/>
        </p:nvSpPr>
        <p:spPr>
          <a:xfrm>
            <a:off x="7155301" y="1250064"/>
            <a:ext cx="2" cy="3922623"/>
          </a:xfrm>
          <a:prstGeom prst="line">
            <a:avLst/>
          </a:prstGeom>
          <a:ln w="28575">
            <a:solidFill>
              <a:srgbClr val="4EC8D1"/>
            </a:solidFill>
            <a:prstDash val="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2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Body Level One…"/>
          <p:cNvSpPr txBox="1"/>
          <p:nvPr>
            <p:ph type="body" sz="quarter" idx="1"/>
          </p:nvPr>
        </p:nvSpPr>
        <p:spPr>
          <a:xfrm>
            <a:off x="6858000" y="2571750"/>
            <a:ext cx="2048719" cy="842059"/>
          </a:xfrm>
          <a:prstGeom prst="rect">
            <a:avLst/>
          </a:prstGeom>
        </p:spPr>
        <p:txBody>
          <a:bodyPr lIns="0" tIns="0" rIns="0" bIns="0" anchor="b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indent="-336550">
              <a:lnSpc>
                <a:spcPct val="100000"/>
              </a:lnSpc>
              <a:buClrTx/>
              <a:buSzPts val="1700"/>
              <a:buFontTx/>
              <a:buChar char="●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414780" indent="-367030">
              <a:lnSpc>
                <a:spcPct val="100000"/>
              </a:lnSpc>
              <a:buClrTx/>
              <a:buSzPts val="1700"/>
              <a:buFontTx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96834" indent="-385534">
              <a:lnSpc>
                <a:spcPct val="100000"/>
              </a:lnSpc>
              <a:buClrTx/>
              <a:buSzPts val="1700"/>
              <a:buFontTx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354034" indent="-385534">
              <a:lnSpc>
                <a:spcPct val="100000"/>
              </a:lnSpc>
              <a:buClrTx/>
              <a:buSzPts val="1700"/>
              <a:buFontTx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Google Shape;82;p20"/>
          <p:cNvSpPr/>
          <p:nvPr/>
        </p:nvSpPr>
        <p:spPr>
          <a:xfrm>
            <a:off x="0" y="0"/>
            <a:ext cx="6667018" cy="5143500"/>
          </a:xfrm>
          <a:prstGeom prst="rect">
            <a:avLst/>
          </a:prstGeom>
          <a:solidFill>
            <a:srgbClr val="132E6C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" name="Google Shape;83;p20"/>
          <p:cNvSpPr txBox="1"/>
          <p:nvPr>
            <p:ph type="body" sz="half" idx="21"/>
          </p:nvPr>
        </p:nvSpPr>
        <p:spPr>
          <a:xfrm>
            <a:off x="846821" y="876993"/>
            <a:ext cx="4922435" cy="3811194"/>
          </a:xfrm>
          <a:prstGeom prst="rect">
            <a:avLst/>
          </a:prstGeom>
        </p:spPr>
        <p:txBody>
          <a:bodyPr lIns="34275" tIns="34275" rIns="34275" bIns="34275"/>
          <a:lstStyle/>
          <a:p>
            <a:pPr/>
          </a:p>
        </p:txBody>
      </p:sp>
      <p:sp>
        <p:nvSpPr>
          <p:cNvPr id="182" name="Google Shape;84;p20"/>
          <p:cNvSpPr/>
          <p:nvPr>
            <p:ph type="pic" sz="quarter" idx="22"/>
          </p:nvPr>
        </p:nvSpPr>
        <p:spPr>
          <a:xfrm>
            <a:off x="5898748" y="1172479"/>
            <a:ext cx="1536542" cy="15365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3" name="Google Shape;85;p20"/>
          <p:cNvSpPr txBox="1"/>
          <p:nvPr>
            <p:ph type="body" sz="quarter" idx="23"/>
          </p:nvPr>
        </p:nvSpPr>
        <p:spPr>
          <a:xfrm>
            <a:off x="6858000" y="3500165"/>
            <a:ext cx="2048719" cy="842061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184" name="Google Shape;86;p20"/>
          <p:cNvSpPr/>
          <p:nvPr/>
        </p:nvSpPr>
        <p:spPr>
          <a:xfrm>
            <a:off x="6331653" y="2856052"/>
            <a:ext cx="1507303" cy="2"/>
          </a:xfrm>
          <a:prstGeom prst="line">
            <a:avLst/>
          </a:prstGeom>
          <a:ln w="28575">
            <a:solidFill>
              <a:srgbClr val="FAD825"/>
            </a:solidFill>
            <a:prstDash val="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2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Google Shape;8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2E6C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" name="Body Level One…"/>
          <p:cNvSpPr txBox="1"/>
          <p:nvPr>
            <p:ph type="body" idx="1"/>
          </p:nvPr>
        </p:nvSpPr>
        <p:spPr>
          <a:xfrm>
            <a:off x="1041418" y="859629"/>
            <a:ext cx="6858305" cy="3811194"/>
          </a:xfrm>
          <a:prstGeom prst="rect">
            <a:avLst/>
          </a:prstGeom>
        </p:spPr>
        <p:txBody>
          <a:bodyPr lIns="34275" tIns="34275" rIns="34275" bIns="34275"/>
          <a:lstStyle>
            <a:lvl1pPr marL="0" indent="228600" algn="ctr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1504950" indent="-933450" algn="ctr">
              <a:lnSpc>
                <a:spcPct val="90000"/>
              </a:lnSpc>
              <a:spcBef>
                <a:spcPts val="800"/>
              </a:spcBef>
              <a:buClrTx/>
              <a:buSzPts val="4900"/>
              <a:buFontTx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2105660" indent="-1057910" algn="ctr">
              <a:lnSpc>
                <a:spcPct val="90000"/>
              </a:lnSpc>
              <a:spcBef>
                <a:spcPts val="800"/>
              </a:spcBef>
              <a:buClrTx/>
              <a:buSzPts val="4900"/>
              <a:buFontTx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2622550" indent="-1111250" algn="ctr">
              <a:lnSpc>
                <a:spcPct val="90000"/>
              </a:lnSpc>
              <a:spcBef>
                <a:spcPts val="800"/>
              </a:spcBef>
              <a:buClrTx/>
              <a:buSzPts val="4900"/>
              <a:buFontTx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3079750" indent="-1111250" algn="ctr">
              <a:lnSpc>
                <a:spcPct val="90000"/>
              </a:lnSpc>
              <a:spcBef>
                <a:spcPts val="800"/>
              </a:spcBef>
              <a:buClrTx/>
              <a:buSzPts val="4900"/>
              <a:buFontTx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Google Shape;90;p21"/>
          <p:cNvSpPr txBox="1"/>
          <p:nvPr>
            <p:ph type="body" sz="quarter" idx="21"/>
          </p:nvPr>
        </p:nvSpPr>
        <p:spPr>
          <a:xfrm>
            <a:off x="6198244" y="4116751"/>
            <a:ext cx="2048720" cy="718576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</a:p>
        </p:txBody>
      </p:sp>
      <p:sp>
        <p:nvSpPr>
          <p:cNvPr id="197" name="Google Shape;91;p21"/>
          <p:cNvSpPr/>
          <p:nvPr/>
        </p:nvSpPr>
        <p:spPr>
          <a:xfrm flipV="1">
            <a:off x="6043252" y="4116749"/>
            <a:ext cx="2" cy="1257017"/>
          </a:xfrm>
          <a:prstGeom prst="line">
            <a:avLst/>
          </a:prstGeom>
          <a:ln w="28575">
            <a:solidFill>
              <a:srgbClr val="FAD825"/>
            </a:solidFill>
            <a:prstDash val="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Google Shape;92;p21"/>
          <p:cNvSpPr txBox="1"/>
          <p:nvPr>
            <p:ph type="body" sz="quarter" idx="22"/>
          </p:nvPr>
        </p:nvSpPr>
        <p:spPr>
          <a:xfrm>
            <a:off x="2601409" y="4116751"/>
            <a:ext cx="3264063" cy="718576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NGLE/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2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Google Shape;94;p22"/>
          <p:cNvSpPr/>
          <p:nvPr/>
        </p:nvSpPr>
        <p:spPr>
          <a:xfrm>
            <a:off x="-2" y="1104366"/>
            <a:ext cx="3932503" cy="4039137"/>
          </a:xfrm>
          <a:prstGeom prst="rect">
            <a:avLst/>
          </a:prstGeom>
          <a:solidFill>
            <a:srgbClr val="4EC8D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" name="Body Level One…"/>
          <p:cNvSpPr txBox="1"/>
          <p:nvPr>
            <p:ph type="body" sz="quarter" idx="1"/>
          </p:nvPr>
        </p:nvSpPr>
        <p:spPr>
          <a:xfrm>
            <a:off x="4314464" y="1345556"/>
            <a:ext cx="4535624" cy="1562584"/>
          </a:xfrm>
          <a:prstGeom prst="rect">
            <a:avLst/>
          </a:prstGeom>
        </p:spPr>
        <p:txBody>
          <a:bodyPr lIns="0" tIns="0" rIns="0" bIns="0" anchor="b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1389529" indent="-811678">
              <a:lnSpc>
                <a:spcPct val="100000"/>
              </a:lnSpc>
              <a:buClrTx/>
              <a:buSzPts val="4100"/>
              <a:buFontTx/>
              <a:buChar char="●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932939" indent="-885189">
              <a:lnSpc>
                <a:spcPct val="100000"/>
              </a:lnSpc>
              <a:buClrTx/>
              <a:buSzPts val="4100"/>
              <a:buFontTx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2441120" indent="-929820">
              <a:lnSpc>
                <a:spcPct val="100000"/>
              </a:lnSpc>
              <a:buClrTx/>
              <a:buSzPts val="4100"/>
              <a:buFontTx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898320" indent="-929820">
              <a:lnSpc>
                <a:spcPct val="100000"/>
              </a:lnSpc>
              <a:buClrTx/>
              <a:buSzPts val="4100"/>
              <a:buFontTx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Google Shape;96;p22"/>
          <p:cNvSpPr/>
          <p:nvPr>
            <p:ph type="pic" sz="half" idx="21"/>
          </p:nvPr>
        </p:nvSpPr>
        <p:spPr>
          <a:xfrm>
            <a:off x="314661" y="1251869"/>
            <a:ext cx="3429002" cy="3429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1" name="Title Text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2" name="Google Shape;98;p22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" name="Google Shape;99;p22"/>
          <p:cNvSpPr/>
          <p:nvPr/>
        </p:nvSpPr>
        <p:spPr>
          <a:xfrm>
            <a:off x="3819645" y="2126845"/>
            <a:ext cx="225711" cy="225709"/>
          </a:xfrm>
          <a:prstGeom prst="ellipse">
            <a:avLst/>
          </a:prstGeom>
          <a:solidFill>
            <a:srgbClr val="E2742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4" name="Google Shape;100;p22"/>
          <p:cNvSpPr txBox="1"/>
          <p:nvPr>
            <p:ph type="body" sz="half" idx="22"/>
          </p:nvPr>
        </p:nvSpPr>
        <p:spPr>
          <a:xfrm>
            <a:off x="4314464" y="2908138"/>
            <a:ext cx="3550535" cy="393930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15" name="Google Shape;101;p22"/>
          <p:cNvSpPr/>
          <p:nvPr/>
        </p:nvSpPr>
        <p:spPr>
          <a:xfrm>
            <a:off x="4045351" y="2743200"/>
            <a:ext cx="1484455" cy="0"/>
          </a:xfrm>
          <a:prstGeom prst="line">
            <a:avLst/>
          </a:prstGeom>
          <a:ln w="28575">
            <a:solidFill>
              <a:srgbClr val="4EC8D1"/>
            </a:solidFill>
            <a:prstDash val="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/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2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Google Shape;103;p23"/>
          <p:cNvSpPr/>
          <p:nvPr/>
        </p:nvSpPr>
        <p:spPr>
          <a:xfrm>
            <a:off x="314661" y="1009167"/>
            <a:ext cx="2402946" cy="2407102"/>
          </a:xfrm>
          <a:prstGeom prst="rect">
            <a:avLst/>
          </a:prstGeom>
          <a:solidFill>
            <a:srgbClr val="4EC8D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314661" y="3416267"/>
            <a:ext cx="2379109" cy="881807"/>
          </a:xfrm>
          <a:prstGeom prst="rect">
            <a:avLst/>
          </a:prstGeom>
        </p:spPr>
        <p:txBody>
          <a:bodyPr lIns="0" tIns="0" rIns="0" bIns="0" anchor="b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1112369" indent="-534519">
              <a:lnSpc>
                <a:spcPct val="100000"/>
              </a:lnSpc>
              <a:buClrTx/>
              <a:buSzPts val="2700"/>
              <a:buFontTx/>
              <a:buChar char="●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630678" indent="-582928">
              <a:lnSpc>
                <a:spcPct val="100000"/>
              </a:lnSpc>
              <a:buClrTx/>
              <a:buSzPts val="2700"/>
              <a:buFontTx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2123620" indent="-612320">
              <a:lnSpc>
                <a:spcPct val="100000"/>
              </a:lnSpc>
              <a:buClrTx/>
              <a:buSzPts val="2700"/>
              <a:buFontTx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580820" indent="-612320">
              <a:lnSpc>
                <a:spcPct val="100000"/>
              </a:lnSpc>
              <a:buClrTx/>
              <a:buSzPts val="2700"/>
              <a:buFontTx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Google Shape;105;p23"/>
          <p:cNvSpPr/>
          <p:nvPr>
            <p:ph type="pic" sz="quarter" idx="21"/>
          </p:nvPr>
        </p:nvSpPr>
        <p:spPr>
          <a:xfrm>
            <a:off x="457543" y="1275673"/>
            <a:ext cx="2057401" cy="2057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8" name="Google Shape;106;p23"/>
          <p:cNvSpPr txBox="1"/>
          <p:nvPr>
            <p:ph type="body" sz="quarter" idx="22"/>
          </p:nvPr>
        </p:nvSpPr>
        <p:spPr>
          <a:xfrm>
            <a:off x="314660" y="4360250"/>
            <a:ext cx="2352495" cy="687146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29" name="Google Shape;107;p23"/>
          <p:cNvSpPr/>
          <p:nvPr/>
        </p:nvSpPr>
        <p:spPr>
          <a:xfrm flipH="1">
            <a:off x="3031819" y="1009167"/>
            <a:ext cx="2" cy="4163521"/>
          </a:xfrm>
          <a:prstGeom prst="line">
            <a:avLst/>
          </a:prstGeom>
          <a:ln w="28575">
            <a:solidFill>
              <a:srgbClr val="4EC8D1"/>
            </a:solidFill>
            <a:prstDash val="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0" name="Google Shape;108;p23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" name="Google Shape;109;p23"/>
          <p:cNvSpPr/>
          <p:nvPr/>
        </p:nvSpPr>
        <p:spPr>
          <a:xfrm>
            <a:off x="3322880" y="1009167"/>
            <a:ext cx="2402946" cy="2407102"/>
          </a:xfrm>
          <a:prstGeom prst="rect">
            <a:avLst/>
          </a:prstGeom>
          <a:solidFill>
            <a:srgbClr val="4EC8D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" name="Google Shape;110;p23"/>
          <p:cNvSpPr txBox="1"/>
          <p:nvPr>
            <p:ph type="body" sz="quarter" idx="23"/>
          </p:nvPr>
        </p:nvSpPr>
        <p:spPr>
          <a:xfrm>
            <a:off x="3322880" y="3416267"/>
            <a:ext cx="2415353" cy="881806"/>
          </a:xfrm>
          <a:prstGeom prst="rect">
            <a:avLst/>
          </a:prstGeom>
        </p:spPr>
        <p:txBody>
          <a:bodyPr lIns="0" tIns="0" rIns="0" bIns="0" anchor="b"/>
          <a:lstStyle/>
          <a:p>
            <a:pPr/>
          </a:p>
        </p:txBody>
      </p:sp>
      <p:sp>
        <p:nvSpPr>
          <p:cNvPr id="233" name="Google Shape;111;p23"/>
          <p:cNvSpPr/>
          <p:nvPr>
            <p:ph type="pic" sz="quarter" idx="24"/>
          </p:nvPr>
        </p:nvSpPr>
        <p:spPr>
          <a:xfrm>
            <a:off x="3471964" y="1275673"/>
            <a:ext cx="2057402" cy="2057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4" name="Google Shape;112;p23"/>
          <p:cNvSpPr txBox="1"/>
          <p:nvPr>
            <p:ph type="body" sz="quarter" idx="25"/>
          </p:nvPr>
        </p:nvSpPr>
        <p:spPr>
          <a:xfrm>
            <a:off x="3322880" y="4360250"/>
            <a:ext cx="2229981" cy="812438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35" name="Google Shape;113;p23"/>
          <p:cNvSpPr/>
          <p:nvPr/>
        </p:nvSpPr>
        <p:spPr>
          <a:xfrm flipH="1">
            <a:off x="6096691" y="1009167"/>
            <a:ext cx="2" cy="4163521"/>
          </a:xfrm>
          <a:prstGeom prst="line">
            <a:avLst/>
          </a:prstGeom>
          <a:ln w="28575">
            <a:solidFill>
              <a:srgbClr val="4EC8D1"/>
            </a:solidFill>
            <a:prstDash val="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Google Shape;114;p23"/>
          <p:cNvSpPr/>
          <p:nvPr/>
        </p:nvSpPr>
        <p:spPr>
          <a:xfrm>
            <a:off x="6461354" y="1009167"/>
            <a:ext cx="2402946" cy="2407102"/>
          </a:xfrm>
          <a:prstGeom prst="rect">
            <a:avLst/>
          </a:prstGeom>
          <a:solidFill>
            <a:srgbClr val="4EC8D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" name="Google Shape;115;p23"/>
          <p:cNvSpPr/>
          <p:nvPr>
            <p:ph type="pic" sz="quarter" idx="26"/>
          </p:nvPr>
        </p:nvSpPr>
        <p:spPr>
          <a:xfrm>
            <a:off x="6604234" y="1275673"/>
            <a:ext cx="2057402" cy="2057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8" name="Google Shape;116;p23"/>
          <p:cNvSpPr txBox="1"/>
          <p:nvPr>
            <p:ph type="body" sz="quarter" idx="27"/>
          </p:nvPr>
        </p:nvSpPr>
        <p:spPr>
          <a:xfrm>
            <a:off x="6461354" y="4360250"/>
            <a:ext cx="2260054" cy="783252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39" name="Google Shape;117;p23"/>
          <p:cNvSpPr txBox="1"/>
          <p:nvPr>
            <p:ph type="body" sz="quarter" idx="28"/>
          </p:nvPr>
        </p:nvSpPr>
        <p:spPr>
          <a:xfrm>
            <a:off x="6461354" y="3426924"/>
            <a:ext cx="2415353" cy="881806"/>
          </a:xfrm>
          <a:prstGeom prst="rect">
            <a:avLst/>
          </a:prstGeom>
        </p:spPr>
        <p:txBody>
          <a:bodyPr lIns="0" tIns="0" rIns="0" bIns="0" anchor="b"/>
          <a:lstStyle/>
          <a:p>
            <a:pPr/>
          </a:p>
        </p:txBody>
      </p:sp>
      <p:sp>
        <p:nvSpPr>
          <p:cNvPr id="240" name="Title Text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2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Body Level One…"/>
          <p:cNvSpPr txBox="1"/>
          <p:nvPr>
            <p:ph type="body" sz="quarter" idx="1"/>
          </p:nvPr>
        </p:nvSpPr>
        <p:spPr>
          <a:xfrm>
            <a:off x="6944810" y="1077684"/>
            <a:ext cx="1905277" cy="359270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buClr>
                <a:srgbClr val="E27431"/>
              </a:buClr>
              <a:buSzPts val="1700"/>
              <a:buFont typeface="Helvetica"/>
              <a:buChar char="►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indent="-336550">
              <a:lnSpc>
                <a:spcPct val="100000"/>
              </a:lnSpc>
              <a:buClr>
                <a:srgbClr val="E27431"/>
              </a:buClr>
              <a:buSzPts val="1700"/>
              <a:buFont typeface="Helvetica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414780" indent="-367030">
              <a:lnSpc>
                <a:spcPct val="100000"/>
              </a:lnSpc>
              <a:buClr>
                <a:srgbClr val="E27431"/>
              </a:buClr>
              <a:buSzPts val="1700"/>
              <a:buFont typeface="Helvetica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96834" indent="-385534">
              <a:lnSpc>
                <a:spcPct val="100000"/>
              </a:lnSpc>
              <a:buClr>
                <a:srgbClr val="E27431"/>
              </a:buClr>
              <a:buSzPts val="1700"/>
              <a:buFont typeface="Helvetica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354034" indent="-385534">
              <a:lnSpc>
                <a:spcPct val="100000"/>
              </a:lnSpc>
              <a:buClr>
                <a:srgbClr val="E27431"/>
              </a:buClr>
              <a:buSzPts val="1700"/>
              <a:buFont typeface="Helvetica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Google Shape;121;p24"/>
          <p:cNvSpPr/>
          <p:nvPr>
            <p:ph type="pic" idx="21"/>
          </p:nvPr>
        </p:nvSpPr>
        <p:spPr>
          <a:xfrm>
            <a:off x="0" y="460094"/>
            <a:ext cx="6610350" cy="43925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/TITLE/SUB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123;p25" descr="Google Shape;123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Title Text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1" name="Google Shape;126;p26"/>
          <p:cNvSpPr/>
          <p:nvPr>
            <p:ph type="pic" idx="21"/>
          </p:nvPr>
        </p:nvSpPr>
        <p:spPr>
          <a:xfrm>
            <a:off x="-2" y="1229329"/>
            <a:ext cx="4448280" cy="44505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2" name="Google Shape;127;p26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3" name="Google Shape;128;p26"/>
          <p:cNvSpPr/>
          <p:nvPr/>
        </p:nvSpPr>
        <p:spPr>
          <a:xfrm flipH="1" flipV="1">
            <a:off x="4210884" y="2690753"/>
            <a:ext cx="1970110" cy="2"/>
          </a:xfrm>
          <a:prstGeom prst="line">
            <a:avLst/>
          </a:prstGeom>
          <a:ln w="28575">
            <a:solidFill>
              <a:srgbClr val="FAD825"/>
            </a:solidFill>
            <a:prstDash val="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4" name="Body Level One…"/>
          <p:cNvSpPr txBox="1"/>
          <p:nvPr>
            <p:ph type="body" sz="quarter" idx="1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indent="2286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501138" indent="-453388">
              <a:lnSpc>
                <a:spcPct val="10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987550" indent="-476250">
              <a:lnSpc>
                <a:spcPct val="10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444750" indent="-476250">
              <a:lnSpc>
                <a:spcPct val="10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Google Shape;130;p26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585858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135;p27"/>
          <p:cNvSpPr txBox="1"/>
          <p:nvPr>
            <p:ph type="title"/>
          </p:nvPr>
        </p:nvSpPr>
        <p:spPr>
          <a:xfrm>
            <a:off x="918589" y="1805090"/>
            <a:ext cx="7299608" cy="647427"/>
          </a:xfrm>
          <a:prstGeom prst="rect">
            <a:avLst/>
          </a:prstGeom>
        </p:spPr>
        <p:txBody>
          <a:bodyPr/>
          <a:lstStyle/>
          <a:p>
            <a:pPr algn="ctr" defTabSz="502919">
              <a:defRPr b="0" sz="1600">
                <a:solidFill>
                  <a:srgbClr val="000000"/>
                </a:solidFill>
              </a:defRPr>
            </a:pPr>
            <a:r>
              <a:t>Software Skills</a:t>
            </a:r>
            <a:br/>
            <a:r>
              <a:rPr sz="1400"/>
              <a:t>Working efficiently with software</a:t>
            </a:r>
          </a:p>
        </p:txBody>
      </p:sp>
      <p:sp>
        <p:nvSpPr>
          <p:cNvPr id="276" name="Google Shape;136;p27"/>
          <p:cNvSpPr txBox="1"/>
          <p:nvPr>
            <p:ph type="body" sz="half" idx="1"/>
          </p:nvPr>
        </p:nvSpPr>
        <p:spPr>
          <a:xfrm>
            <a:off x="2041799" y="2871907"/>
            <a:ext cx="4934471" cy="2073112"/>
          </a:xfrm>
          <a:prstGeom prst="rect">
            <a:avLst/>
          </a:prstGeom>
        </p:spPr>
        <p:txBody>
          <a:bodyPr/>
          <a:lstStyle/>
          <a:p>
            <a:pPr indent="0" algn="ctr">
              <a:lnSpc>
                <a:spcPct val="90000"/>
              </a:lnSpc>
              <a:defRPr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Data Engineering</a:t>
            </a:r>
          </a:p>
          <a:p>
            <a:pPr indent="0" algn="ctr">
              <a:lnSpc>
                <a:spcPct val="90000"/>
              </a:lnSpc>
              <a:defRPr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School of Data Science </a:t>
            </a:r>
          </a:p>
          <a:p>
            <a:pPr indent="0" algn="ctr">
              <a:lnSpc>
                <a:spcPct val="90000"/>
              </a:lnSpc>
              <a:defRPr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University of Virginia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Objects versus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Objects versus functions</a:t>
            </a:r>
          </a:p>
        </p:txBody>
      </p:sp>
      <p:sp>
        <p:nvSpPr>
          <p:cNvPr id="303" name="OOP is naturally geared for encapsul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OOP is naturally geared for encapsulation.</a:t>
            </a:r>
          </a:p>
          <a:p>
            <a:pPr lvl="1" marL="946150" indent="-368300">
              <a:buChar char="►"/>
            </a:pPr>
            <a:r>
              <a:t>Hide data</a:t>
            </a:r>
          </a:p>
          <a:p>
            <a:pPr lvl="1" marL="946150" indent="-368300">
              <a:buChar char="►"/>
            </a:pPr>
            <a:r>
              <a:t>Hide utility methods</a:t>
            </a:r>
          </a:p>
          <a:p>
            <a:pPr lvl="1" marL="946150" indent="-368300">
              <a:buChar char="►"/>
            </a:pPr>
            <a:r>
              <a:t>Expose only public methods</a:t>
            </a:r>
          </a:p>
          <a:p>
            <a:pPr lvl="1" marL="946150" indent="-368300">
              <a:buChar char="►"/>
            </a:pPr>
          </a:p>
          <a:p>
            <a:pPr/>
            <a:r>
              <a:t>But functions can do something similar with inner methods.</a:t>
            </a:r>
          </a:p>
          <a:p>
            <a:pPr lvl="1" marL="946150" indent="-368300">
              <a:buChar char="►"/>
            </a:pPr>
            <a:r>
              <a:t>An inner method is defined ‘inside’ another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Use Logging to save time debugging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</p:spPr>
        <p:txBody>
          <a:bodyPr/>
          <a:lstStyle/>
          <a:p>
            <a:pPr/>
            <a:r>
              <a:t>Use Logging to save time debugging</a:t>
            </a:r>
          </a:p>
        </p:txBody>
      </p:sp>
      <p:sp>
        <p:nvSpPr>
          <p:cNvPr id="306" name="Divide your output into…"/>
          <p:cNvSpPr txBox="1"/>
          <p:nvPr>
            <p:ph type="body" idx="1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</p:spPr>
        <p:txBody>
          <a:bodyPr/>
          <a:lstStyle/>
          <a:p>
            <a:pPr/>
            <a:r>
              <a:t>Divide your output into</a:t>
            </a:r>
          </a:p>
          <a:p>
            <a:pPr lvl="1" marL="946150" indent="-368300">
              <a:buChar char="►"/>
            </a:pPr>
            <a:r>
              <a:t>High level status output</a:t>
            </a:r>
          </a:p>
          <a:p>
            <a:pPr lvl="1" marL="946150" indent="-368300">
              <a:buChar char="►"/>
            </a:pPr>
            <a:r>
              <a:t>Low level details</a:t>
            </a:r>
          </a:p>
          <a:p>
            <a:pPr lvl="1" marL="946150" indent="-368300">
              <a:buChar char="►"/>
            </a:pPr>
          </a:p>
          <a:p>
            <a:pPr/>
            <a:r>
              <a:t>Setting up logging is easy with python</a:t>
            </a:r>
          </a:p>
          <a:p>
            <a:pPr/>
            <a:r>
              <a:t>Use print for high level output</a:t>
            </a:r>
          </a:p>
          <a:p>
            <a:pPr/>
            <a:r>
              <a:t>Use logging or logging levels to a file</a:t>
            </a:r>
          </a:p>
          <a:p>
            <a:pPr/>
            <a:r>
              <a:t>You can always use `tail -f &lt;logname&gt;` to watch in real time</a:t>
            </a:r>
          </a:p>
          <a:p>
            <a:pPr/>
            <a:r>
              <a:t>Get as detailed as you need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On a larger scale, partition your code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</p:spPr>
        <p:txBody>
          <a:bodyPr/>
          <a:lstStyle/>
          <a:p>
            <a:pPr/>
            <a:r>
              <a:t>On a larger scale, partition your code</a:t>
            </a:r>
          </a:p>
        </p:txBody>
      </p:sp>
      <p:sp>
        <p:nvSpPr>
          <p:cNvPr id="309" name="Organizing your code at a larger scale with directories and modules…"/>
          <p:cNvSpPr txBox="1"/>
          <p:nvPr>
            <p:ph type="body" idx="1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</p:spPr>
        <p:txBody>
          <a:bodyPr/>
          <a:lstStyle/>
          <a:p>
            <a:pPr/>
            <a:r>
              <a:t>Organizing your code at a larger scale with directories and modules</a:t>
            </a:r>
          </a:p>
          <a:p>
            <a:pPr/>
            <a:r>
              <a:t>Typical linux setup:</a:t>
            </a:r>
          </a:p>
          <a:p>
            <a:pPr lvl="1" marL="946150" indent="-368300">
              <a:buChar char="►"/>
            </a:pPr>
            <a:r>
              <a:t>bin - for ‘binary’, or executable functions, features</a:t>
            </a:r>
          </a:p>
          <a:p>
            <a:pPr lvl="1" marL="946150" indent="-368300">
              <a:buChar char="►"/>
            </a:pPr>
            <a:r>
              <a:t>lib - for `library`, or modules</a:t>
            </a:r>
          </a:p>
          <a:p>
            <a:pPr lvl="1" marL="946150" indent="-368300">
              <a:buChar char="►"/>
            </a:pPr>
            <a:r>
              <a:t>util - for shared `utilities`</a:t>
            </a:r>
          </a:p>
          <a:p>
            <a:pPr lvl="1" marL="946150" indent="-368300">
              <a:buChar char="►"/>
            </a:pPr>
            <a:r>
              <a:t>vendor - for external packages, (env is an example)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OLID principles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</p:spPr>
        <p:txBody>
          <a:bodyPr/>
          <a:lstStyle/>
          <a:p>
            <a:pPr/>
            <a:r>
              <a:t>SOLID principles</a:t>
            </a:r>
          </a:p>
        </p:txBody>
      </p:sp>
      <p:sp>
        <p:nvSpPr>
          <p:cNvPr id="312" name="These follow from some of the previous points…"/>
          <p:cNvSpPr txBox="1"/>
          <p:nvPr>
            <p:ph type="body" idx="1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</p:spPr>
        <p:txBody>
          <a:bodyPr/>
          <a:lstStyle/>
          <a:p>
            <a:pPr/>
            <a:r>
              <a:t>These follow from some of the previous points</a:t>
            </a:r>
          </a:p>
          <a:p>
            <a:pPr/>
          </a:p>
          <a:p>
            <a:pPr/>
            <a:r>
              <a:t>Single Responsibility principle</a:t>
            </a:r>
          </a:p>
          <a:p>
            <a:pPr/>
          </a:p>
          <a:p>
            <a:pPr/>
            <a:r>
              <a:t>Open for Extension, Closed for Modification</a:t>
            </a:r>
          </a:p>
          <a:p>
            <a:pPr/>
          </a:p>
          <a:p>
            <a:pPr/>
            <a:r>
              <a:t>Lipskov Subsitution Principle</a:t>
            </a:r>
          </a:p>
          <a:p>
            <a:pPr/>
          </a:p>
          <a:p>
            <a:pPr/>
            <a:r>
              <a:t>Interface Segregation</a:t>
            </a:r>
          </a:p>
          <a:p>
            <a:pPr/>
          </a:p>
          <a:p>
            <a:pPr/>
            <a:r>
              <a:t>Dependency Inversion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Design Patterns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</p:spPr>
        <p:txBody>
          <a:bodyPr/>
          <a:lstStyle/>
          <a:p>
            <a:pPr/>
            <a:r>
              <a:t>Design Patterns</a:t>
            </a:r>
          </a:p>
        </p:txBody>
      </p:sp>
      <p:sp>
        <p:nvSpPr>
          <p:cNvPr id="315" name="What is a design pattern…"/>
          <p:cNvSpPr txBox="1"/>
          <p:nvPr>
            <p:ph type="body" idx="1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</p:spPr>
        <p:txBody>
          <a:bodyPr/>
          <a:lstStyle/>
          <a:p>
            <a:pPr/>
            <a:r>
              <a:t>What is a design pattern</a:t>
            </a:r>
          </a:p>
          <a:p>
            <a:pPr lvl="1" marL="946150" indent="-368300">
              <a:buChar char="►"/>
            </a:pPr>
            <a:r>
              <a:t>It is NOT always inheritance</a:t>
            </a:r>
          </a:p>
          <a:p>
            <a:pPr lvl="1" marL="946150" indent="-368300">
              <a:buChar char="►"/>
            </a:pPr>
            <a:r>
              <a:t>It’s a reusable solution</a:t>
            </a:r>
          </a:p>
          <a:p>
            <a:pPr/>
            <a:r>
              <a:t>Example from biology</a:t>
            </a:r>
          </a:p>
          <a:p>
            <a:pPr lvl="1" marL="946150" indent="-368300">
              <a:buChar char="►"/>
            </a:pPr>
            <a:r>
              <a:t>Birds have wings just like their dinosaur ancestors did, so it CAN be related to inheritance</a:t>
            </a:r>
          </a:p>
          <a:p>
            <a:pPr lvl="1" marL="946150" indent="-368300">
              <a:buChar char="►"/>
            </a:pPr>
            <a:r>
              <a:t>BUT, a much clearer example, </a:t>
            </a:r>
            <a:r>
              <a:rPr b="1"/>
              <a:t>why do both bats and birds have wings!?  </a:t>
            </a:r>
            <a:endParaRPr b="1"/>
          </a:p>
          <a:p>
            <a:pPr lvl="1" marL="946150" indent="-368300">
              <a:buChar char="►"/>
            </a:pPr>
            <a:endParaRPr b="1"/>
          </a:p>
          <a:p>
            <a:pPr/>
            <a:r>
              <a:t>It is NOT a cookie cutter approach though.  You must adapt a solution to the context.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30 foot overview of Design Pattern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</p:spPr>
        <p:txBody>
          <a:bodyPr/>
          <a:lstStyle/>
          <a:p>
            <a:pPr/>
            <a:r>
              <a:t>30 foot overview of Design Pattern</a:t>
            </a:r>
          </a:p>
        </p:txBody>
      </p:sp>
      <p:sp>
        <p:nvSpPr>
          <p:cNvPr id="318" name="Template: You have a sequence of steps to apply, but the details vary per type of processing/calculation…"/>
          <p:cNvSpPr txBox="1"/>
          <p:nvPr>
            <p:ph type="body" idx="1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</p:spPr>
        <p:txBody>
          <a:bodyPr/>
          <a:lstStyle/>
          <a:p>
            <a:pPr/>
            <a:r>
              <a:t>Template: You have a sequence of steps to apply, but the details vary per type of processing/calculation</a:t>
            </a:r>
          </a:p>
          <a:p>
            <a:pPr/>
          </a:p>
          <a:p>
            <a:pPr/>
            <a:r>
              <a:t>Singleton: When you only want ONE of something, like a database connection</a:t>
            </a:r>
          </a:p>
          <a:p>
            <a:pPr/>
          </a:p>
          <a:p>
            <a:pPr/>
            <a:r>
              <a:t>Proxy: When you want to replace an object whose internals vary wildly but it’s interface is the same, like a classifier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ther top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topics</a:t>
            </a:r>
          </a:p>
        </p:txBody>
      </p:sp>
      <p:sp>
        <p:nvSpPr>
          <p:cNvPr id="321" name="Makefil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141;p28"/>
          <p:cNvSpPr txBox="1"/>
          <p:nvPr>
            <p:ph type="title"/>
          </p:nvPr>
        </p:nvSpPr>
        <p:spPr>
          <a:xfrm>
            <a:off x="1130976" y="690562"/>
            <a:ext cx="7311109" cy="6750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Ultimate goal is efficiency</a:t>
            </a:r>
          </a:p>
        </p:txBody>
      </p:sp>
      <p:sp>
        <p:nvSpPr>
          <p:cNvPr id="279" name="Google Shape;142;p28"/>
          <p:cNvSpPr txBox="1"/>
          <p:nvPr>
            <p:ph type="body" idx="1"/>
          </p:nvPr>
        </p:nvSpPr>
        <p:spPr>
          <a:xfrm>
            <a:off x="729100" y="1369881"/>
            <a:ext cx="7311000" cy="3599403"/>
          </a:xfrm>
          <a:prstGeom prst="rect">
            <a:avLst/>
          </a:prstGeom>
        </p:spPr>
        <p:txBody>
          <a:bodyPr/>
          <a:lstStyle/>
          <a:p>
            <a:pPr marL="0" indent="0" defTabSz="694944">
              <a:lnSpc>
                <a:spcPct val="114998"/>
              </a:lnSpc>
              <a:buSzTx/>
              <a:buNone/>
              <a:defRPr sz="13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Common thread in practices: forward movement by avoiding doing anything more than once. </a:t>
            </a:r>
          </a:p>
          <a:p>
            <a:pPr marL="260604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buChar char="●"/>
              <a:defRPr sz="13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Readability</a:t>
            </a:r>
          </a:p>
          <a:p>
            <a:pPr lvl="1" marL="632205" indent="-193038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defRPr sz="13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The six month rule</a:t>
            </a:r>
          </a:p>
          <a:p>
            <a:pPr lvl="1" marL="632205" indent="-193038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defRPr sz="13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Use readable variable names</a:t>
            </a:r>
          </a:p>
          <a:p>
            <a:pPr lvl="1" marL="632205" indent="-193038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defRPr sz="13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Use functions instead of comments</a:t>
            </a:r>
          </a:p>
          <a:p>
            <a:pPr marL="260604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buChar char="●"/>
              <a:defRPr sz="13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Use asserts to help you check state</a:t>
            </a:r>
          </a:p>
          <a:p>
            <a:pPr marL="260604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buChar char="●"/>
              <a:defRPr sz="13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Encapsulation</a:t>
            </a:r>
          </a:p>
          <a:p>
            <a:pPr marL="260604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buChar char="●"/>
              <a:defRPr sz="13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Use logging to save time debugging</a:t>
            </a:r>
          </a:p>
          <a:p>
            <a:pPr marL="260604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buChar char="●"/>
              <a:defRPr sz="13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File organization the linux way</a:t>
            </a:r>
          </a:p>
          <a:p>
            <a:pPr marL="260604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buChar char="●"/>
              <a:defRPr sz="13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SOLID principles</a:t>
            </a:r>
          </a:p>
          <a:p>
            <a:pPr marL="260604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buChar char="●"/>
              <a:defRPr sz="13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Design patterns</a:t>
            </a:r>
          </a:p>
          <a:p>
            <a:pPr lvl="1" marL="632205" indent="-193038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defRPr sz="13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Template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Eagleson's Law: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</p:spPr>
        <p:txBody>
          <a:bodyPr/>
          <a:lstStyle/>
          <a:p>
            <a:pPr/>
            <a:r>
              <a:t>Eagleson's Law: </a:t>
            </a:r>
          </a:p>
        </p:txBody>
      </p:sp>
      <p:sp>
        <p:nvSpPr>
          <p:cNvPr id="282" name="Any Code Of Your Own That You Haven't Looked At For Six Or More Months, Might As Well Have Been Written By Someone Else."/>
          <p:cNvSpPr txBox="1"/>
          <p:nvPr>
            <p:ph type="body" idx="1"/>
          </p:nvPr>
        </p:nvSpPr>
        <p:spPr>
          <a:xfrm>
            <a:off x="1138914" y="1221723"/>
            <a:ext cx="7311109" cy="3528151"/>
          </a:xfrm>
          <a:prstGeom prst="rect">
            <a:avLst/>
          </a:prstGeom>
        </p:spPr>
        <p:txBody>
          <a:bodyPr/>
          <a:lstStyle/>
          <a:p>
            <a:pPr/>
            <a:r>
              <a:t>Any Code Of Your Own That You Haven't Looked At For Six Or More Months, Might As Well Have Been Written By Someone Else.</a:t>
            </a:r>
          </a:p>
          <a:p>
            <a:pPr/>
          </a:p>
          <a:p>
            <a:pPr/>
            <a:r>
              <a:t>This is the long term 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ognitive Lo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Cognitive Load</a:t>
            </a:r>
          </a:p>
        </p:txBody>
      </p:sp>
      <p:sp>
        <p:nvSpPr>
          <p:cNvPr id="285" name="Relates to the amount of information that working memory can hold at one 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Relates to the amount of information that working memory can hold at one time</a:t>
            </a:r>
          </a:p>
          <a:p>
            <a:pPr/>
          </a:p>
          <a:p>
            <a:pPr/>
            <a:r>
              <a:t>This is the ‘in the moment view’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Avoid single character names as in `for k,v in d`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</p:spPr>
        <p:txBody>
          <a:bodyPr/>
          <a:lstStyle>
            <a:lvl1pPr defTabSz="768094">
              <a:defRPr sz="2500"/>
            </a:lvl1pPr>
          </a:lstStyle>
          <a:p>
            <a:pPr/>
            <a:r>
              <a:t>Avoid single character names as in `for k,v in d`</a:t>
            </a:r>
          </a:p>
        </p:txBody>
      </p:sp>
      <p:sp>
        <p:nvSpPr>
          <p:cNvPr id="288" name="Searching for a variable is easier.…"/>
          <p:cNvSpPr txBox="1"/>
          <p:nvPr>
            <p:ph type="body" idx="1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</p:spPr>
        <p:txBody>
          <a:bodyPr/>
          <a:lstStyle/>
          <a:p>
            <a:pPr/>
            <a:r>
              <a:t>Searching for a variable is easier.  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Single character gives no hint of intent.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Use function names over comments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</p:spPr>
        <p:txBody>
          <a:bodyPr/>
          <a:lstStyle/>
          <a:p>
            <a:pPr/>
            <a:r>
              <a:t>Use function names over comments</a:t>
            </a:r>
          </a:p>
        </p:txBody>
      </p:sp>
      <p:sp>
        <p:nvSpPr>
          <p:cNvPr id="291" name="A regex wrapped in a proper function name is better for readability…"/>
          <p:cNvSpPr txBox="1"/>
          <p:nvPr>
            <p:ph type="body" idx="1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</p:spPr>
        <p:txBody>
          <a:bodyPr/>
          <a:lstStyle/>
          <a:p>
            <a:pPr/>
            <a:r>
              <a:t>A regex wrapped in a proper function name is better for readability</a:t>
            </a:r>
          </a:p>
          <a:p>
            <a:pPr/>
          </a:p>
          <a:p>
            <a:pPr/>
            <a:r>
              <a:t>Cognitive load, remove the regex from visibility</a:t>
            </a:r>
          </a:p>
          <a:p>
            <a:pPr/>
          </a:p>
          <a:p>
            <a:pPr/>
            <a:r>
              <a:t>Comments means you have to think about *2* places for meaning</a:t>
            </a:r>
          </a:p>
          <a:p>
            <a:pPr/>
          </a:p>
          <a:p>
            <a:pPr/>
            <a:r>
              <a:t>Easier to test if you wrap in a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Asserts aren’t just small tests…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</p:spPr>
        <p:txBody>
          <a:bodyPr/>
          <a:lstStyle/>
          <a:p>
            <a:pPr/>
            <a:r>
              <a:t>Asserts aren’t just small tests…</a:t>
            </a:r>
          </a:p>
        </p:txBody>
      </p:sp>
      <p:sp>
        <p:nvSpPr>
          <p:cNvPr id="294" name="Documenting inputs and checking at the same time…"/>
          <p:cNvSpPr txBox="1"/>
          <p:nvPr>
            <p:ph type="body" idx="1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Documenting inputs and checking at the same time</a:t>
            </a:r>
          </a:p>
          <a:p>
            <a:pPr/>
          </a:p>
          <a:p>
            <a:pPr/>
            <a:r>
              <a:t>Asserting invariants (any condition that remains true/false)</a:t>
            </a:r>
          </a:p>
          <a:p>
            <a:pPr/>
          </a:p>
          <a:p>
            <a:pPr/>
            <a:r>
              <a:t>Documenting outputs and checking at the same time</a:t>
            </a:r>
          </a:p>
          <a:p>
            <a:pPr/>
          </a:p>
          <a:p>
            <a:pPr/>
            <a:r>
              <a:t>Reduce time debugging</a:t>
            </a:r>
          </a:p>
          <a:p>
            <a:pPr/>
          </a:p>
          <a:p>
            <a:pPr/>
            <a:r>
              <a:t>Challenge yourself to use comments as last resort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Assert versus Exce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Assert versus Exception</a:t>
            </a:r>
          </a:p>
        </p:txBody>
      </p:sp>
      <p:sp>
        <p:nvSpPr>
          <p:cNvPr id="297" name="An assert halts a program on failu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assert halts a program on failure.</a:t>
            </a:r>
          </a:p>
          <a:p>
            <a:pPr/>
          </a:p>
          <a:p>
            <a:pPr/>
            <a:r>
              <a:t>If you want to recover, use a try/except block with an Exception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Encapsulation - Divide and conquer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</p:spPr>
        <p:txBody>
          <a:bodyPr/>
          <a:lstStyle/>
          <a:p>
            <a:pPr/>
            <a:r>
              <a:t>Encapsulation - Divide and conquer</a:t>
            </a:r>
          </a:p>
        </p:txBody>
      </p:sp>
      <p:sp>
        <p:nvSpPr>
          <p:cNvPr id="300" name="Reduce cognitive load by writing code in smaller pieces…"/>
          <p:cNvSpPr txBox="1"/>
          <p:nvPr>
            <p:ph type="body" idx="1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</p:spPr>
        <p:txBody>
          <a:bodyPr/>
          <a:lstStyle/>
          <a:p>
            <a:pPr/>
            <a:r>
              <a:t>Reduce cognitive load by writing code in smaller pieces</a:t>
            </a:r>
          </a:p>
          <a:p>
            <a:pPr/>
          </a:p>
          <a:p>
            <a:pPr/>
            <a:r>
              <a:t>Reuse code, keep your code *DRY* (Do not Repeat Yourself)</a:t>
            </a:r>
          </a:p>
          <a:p>
            <a:pPr/>
          </a:p>
          <a:p>
            <a:pPr/>
            <a:r>
              <a:t>In combination with asserts, write once and move forward.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