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Libre Franklin"/>
      <p:regular r:id="rId20"/>
      <p:bold r:id="rId21"/>
      <p:italic r:id="rId22"/>
      <p:boldItalic r:id="rId23"/>
    </p:embeddedFont>
    <p:embeddedFont>
      <p:font typeface="Franklin Gothic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regular.fntdata"/><Relationship Id="rId11" Type="http://schemas.openxmlformats.org/officeDocument/2006/relationships/slide" Target="slides/slide5.xml"/><Relationship Id="rId22" Type="http://schemas.openxmlformats.org/officeDocument/2006/relationships/font" Target="fonts/LibreFranklin-italic.fntdata"/><Relationship Id="rId10" Type="http://schemas.openxmlformats.org/officeDocument/2006/relationships/slide" Target="slides/slide4.xml"/><Relationship Id="rId21" Type="http://schemas.openxmlformats.org/officeDocument/2006/relationships/font" Target="fonts/LibreFranklin-bold.fntdata"/><Relationship Id="rId13" Type="http://schemas.openxmlformats.org/officeDocument/2006/relationships/slide" Target="slides/slide7.xml"/><Relationship Id="rId24" Type="http://schemas.openxmlformats.org/officeDocument/2006/relationships/font" Target="fonts/FranklinGothic-bold.fntdata"/><Relationship Id="rId12" Type="http://schemas.openxmlformats.org/officeDocument/2006/relationships/slide" Target="slides/slide6.xml"/><Relationship Id="rId23" Type="http://schemas.openxmlformats.org/officeDocument/2006/relationships/font" Target="fonts/LibreFranklin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d55d3b96a_2_1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1d55d3b96a_2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255658d0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3255658d0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255658d0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3255658d0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255658d0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3255658d0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255658d0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255658d0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f5fdbd0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f5fdbd0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255658d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255658d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255658d0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255658d0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255658d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255658d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255658d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255658d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255658d0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255658d0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255658d0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255658d0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255658d0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3255658d0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5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6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6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6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6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/TITLE/SUBTEXT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23;p25"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title"/>
          </p:nvPr>
        </p:nvSpPr>
        <p:spPr>
          <a:xfrm>
            <a:off x="4279493" y="865960"/>
            <a:ext cx="4275423" cy="157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800"/>
              <a:buFont typeface="Franklin Gothic"/>
              <a:buNone/>
              <a:defRPr b="1" sz="3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4"/>
          <p:cNvSpPr/>
          <p:nvPr>
            <p:ph idx="2" type="pic"/>
          </p:nvPr>
        </p:nvSpPr>
        <p:spPr>
          <a:xfrm>
            <a:off x="-2" y="1229329"/>
            <a:ext cx="4448280" cy="4450503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4"/>
          <p:cNvSpPr/>
          <p:nvPr/>
        </p:nvSpPr>
        <p:spPr>
          <a:xfrm>
            <a:off x="3879358" y="972008"/>
            <a:ext cx="257325" cy="257325"/>
          </a:xfrm>
          <a:prstGeom prst="ellipse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Google Shape;59;p14"/>
          <p:cNvCxnSpPr/>
          <p:nvPr/>
        </p:nvCxnSpPr>
        <p:spPr>
          <a:xfrm rot="10800000">
            <a:off x="4210884" y="2690753"/>
            <a:ext cx="1970110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29486" y="2760782"/>
            <a:ext cx="2831035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4"/>
          <p:cNvSpPr/>
          <p:nvPr/>
        </p:nvSpPr>
        <p:spPr>
          <a:xfrm>
            <a:off x="8941551" y="650630"/>
            <a:ext cx="202449" cy="4246681"/>
          </a:xfrm>
          <a:prstGeom prst="rect">
            <a:avLst/>
          </a:prstGeom>
          <a:solidFill>
            <a:srgbClr val="132E6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BULLETS">
  <p:cSld name="HEADER/BULLE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type="title"/>
          </p:nvPr>
        </p:nvSpPr>
        <p:spPr>
          <a:xfrm>
            <a:off x="1138914" y="714375"/>
            <a:ext cx="7311109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/>
        </p:nvSpPr>
        <p:spPr>
          <a:xfrm>
            <a:off x="713988" y="741094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2" type="body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3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2" type="body"/>
          </p:nvPr>
        </p:nvSpPr>
        <p:spPr>
          <a:xfrm>
            <a:off x="4939500" y="724074"/>
            <a:ext cx="3837000" cy="3695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hasCustomPrompt="1"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/TITLE/SUBTEXT">
  <p:cSld name="PHOTO/TITLE/SUB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4279493" y="865960"/>
            <a:ext cx="4275423" cy="157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800"/>
              <a:buFont typeface="Franklin Gothic"/>
              <a:buNone/>
              <a:defRPr b="1" sz="3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3" name="Google Shape;113;p27"/>
          <p:cNvSpPr/>
          <p:nvPr>
            <p:ph idx="2" type="pic"/>
          </p:nvPr>
        </p:nvSpPr>
        <p:spPr>
          <a:xfrm>
            <a:off x="-2" y="1229329"/>
            <a:ext cx="4448280" cy="4450503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7"/>
          <p:cNvSpPr/>
          <p:nvPr/>
        </p:nvSpPr>
        <p:spPr>
          <a:xfrm>
            <a:off x="3879358" y="972008"/>
            <a:ext cx="257325" cy="257325"/>
          </a:xfrm>
          <a:prstGeom prst="ellipse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27"/>
          <p:cNvCxnSpPr/>
          <p:nvPr/>
        </p:nvCxnSpPr>
        <p:spPr>
          <a:xfrm rot="10800000">
            <a:off x="4210884" y="2690753"/>
            <a:ext cx="1970110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5129486" y="2760782"/>
            <a:ext cx="2831035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27"/>
          <p:cNvSpPr/>
          <p:nvPr/>
        </p:nvSpPr>
        <p:spPr>
          <a:xfrm>
            <a:off x="8941551" y="650630"/>
            <a:ext cx="202449" cy="4246681"/>
          </a:xfrm>
          <a:prstGeom prst="rect">
            <a:avLst/>
          </a:prstGeom>
          <a:solidFill>
            <a:srgbClr val="132E6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BULLETS">
  <p:cSld name="HEADER/BULLETS 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1138914" y="714375"/>
            <a:ext cx="7311109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1" name="Google Shape;121;p28"/>
          <p:cNvSpPr/>
          <p:nvPr/>
        </p:nvSpPr>
        <p:spPr>
          <a:xfrm>
            <a:off x="713988" y="741094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PARAGRAPH">
  <p:cSld name="HEADER/PARAGRAPH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25" name="Google Shape;12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26" name="Google Shape;1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>
            <p:ph type="title"/>
          </p:nvPr>
        </p:nvSpPr>
        <p:spPr>
          <a:xfrm>
            <a:off x="1138914" y="708157"/>
            <a:ext cx="6858001" cy="675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8" name="Google Shape;128;p29"/>
          <p:cNvSpPr/>
          <p:nvPr/>
        </p:nvSpPr>
        <p:spPr>
          <a:xfrm>
            <a:off x="713988" y="734875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1138914" y="1306041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32" name="Google Shape;13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33" name="Google Shape;13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1008698" y="834120"/>
            <a:ext cx="7311109" cy="3939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CHART/CAPTION">
  <p:cSld name="HEADER/CHART/CA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37" name="Google Shape;13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38" name="Google Shape;1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1"/>
          <p:cNvSpPr txBox="1"/>
          <p:nvPr>
            <p:ph type="title"/>
          </p:nvPr>
        </p:nvSpPr>
        <p:spPr>
          <a:xfrm>
            <a:off x="1130234" y="699477"/>
            <a:ext cx="7311109" cy="463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0" name="Google Shape;140;p31"/>
          <p:cNvSpPr/>
          <p:nvPr/>
        </p:nvSpPr>
        <p:spPr>
          <a:xfrm>
            <a:off x="705308" y="726195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7296342" y="1242625"/>
            <a:ext cx="1558293" cy="3592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None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●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42" name="Google Shape;142;p31"/>
          <p:cNvCxnSpPr/>
          <p:nvPr/>
        </p:nvCxnSpPr>
        <p:spPr>
          <a:xfrm>
            <a:off x="7155301" y="1250064"/>
            <a:ext cx="2" cy="3922623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43" name="Google Shape;143;p31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/PHOTO">
  <p:cSld name="QUOTE/PHOTO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45" name="Google Shape;14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46" name="Google Shape;1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6858000" y="2571750"/>
            <a:ext cx="2048719" cy="8420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None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●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8" name="Google Shape;148;p32"/>
          <p:cNvSpPr/>
          <p:nvPr/>
        </p:nvSpPr>
        <p:spPr>
          <a:xfrm>
            <a:off x="0" y="0"/>
            <a:ext cx="6667018" cy="5143500"/>
          </a:xfrm>
          <a:prstGeom prst="rect">
            <a:avLst/>
          </a:prstGeom>
          <a:solidFill>
            <a:srgbClr val="132E6C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2"/>
          <p:cNvSpPr txBox="1"/>
          <p:nvPr>
            <p:ph idx="2" type="body"/>
          </p:nvPr>
        </p:nvSpPr>
        <p:spPr>
          <a:xfrm>
            <a:off x="846821" y="876993"/>
            <a:ext cx="4922435" cy="38111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0" name="Google Shape;150;p32"/>
          <p:cNvSpPr/>
          <p:nvPr>
            <p:ph idx="3" type="pic"/>
          </p:nvPr>
        </p:nvSpPr>
        <p:spPr>
          <a:xfrm>
            <a:off x="5898748" y="1172479"/>
            <a:ext cx="1536542" cy="1536542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2"/>
          <p:cNvSpPr txBox="1"/>
          <p:nvPr>
            <p:ph idx="4" type="body"/>
          </p:nvPr>
        </p:nvSpPr>
        <p:spPr>
          <a:xfrm>
            <a:off x="6858000" y="3500165"/>
            <a:ext cx="2048719" cy="8420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52" name="Google Shape;152;p32"/>
          <p:cNvCxnSpPr/>
          <p:nvPr/>
        </p:nvCxnSpPr>
        <p:spPr>
          <a:xfrm>
            <a:off x="6331653" y="2856052"/>
            <a:ext cx="1507303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53" name="Google Shape;153;p32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55" name="Google Shape;15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56" name="Google Shape;15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32E6C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1041418" y="859629"/>
            <a:ext cx="6858305" cy="38111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None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53975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53975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539750" lvl="3" marL="18288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539750" lvl="4" marL="22860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2" type="body"/>
          </p:nvPr>
        </p:nvSpPr>
        <p:spPr>
          <a:xfrm>
            <a:off x="6198244" y="4116751"/>
            <a:ext cx="2048720" cy="718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60" name="Google Shape;160;p33"/>
          <p:cNvCxnSpPr/>
          <p:nvPr/>
        </p:nvCxnSpPr>
        <p:spPr>
          <a:xfrm flipH="1" rot="10800000">
            <a:off x="6043252" y="4116749"/>
            <a:ext cx="2" cy="1257017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61" name="Google Shape;161;p33"/>
          <p:cNvSpPr txBox="1"/>
          <p:nvPr>
            <p:ph idx="3" type="body"/>
          </p:nvPr>
        </p:nvSpPr>
        <p:spPr>
          <a:xfrm>
            <a:off x="2601409" y="4116751"/>
            <a:ext cx="3264063" cy="718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/SPEAKER">
  <p:cSld name="SINGLE/SPEAKER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64" name="Google Shape;16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65" name="Google Shape;16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4"/>
          <p:cNvSpPr/>
          <p:nvPr/>
        </p:nvSpPr>
        <p:spPr>
          <a:xfrm>
            <a:off x="-2" y="1104366"/>
            <a:ext cx="3932503" cy="4039137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4314464" y="1345556"/>
            <a:ext cx="4535624" cy="1562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None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89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●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488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488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488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8" name="Google Shape;168;p34"/>
          <p:cNvSpPr/>
          <p:nvPr>
            <p:ph idx="2" type="pic"/>
          </p:nvPr>
        </p:nvSpPr>
        <p:spPr>
          <a:xfrm>
            <a:off x="314661" y="1251869"/>
            <a:ext cx="3429002" cy="3429002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 txBox="1"/>
          <p:nvPr>
            <p:ph type="title"/>
          </p:nvPr>
        </p:nvSpPr>
        <p:spPr>
          <a:xfrm>
            <a:off x="739586" y="429311"/>
            <a:ext cx="6858002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800"/>
              <a:buFont typeface="Franklin Gothic"/>
              <a:buNone/>
              <a:defRPr b="1" sz="1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0" name="Google Shape;170;p34"/>
          <p:cNvSpPr/>
          <p:nvPr/>
        </p:nvSpPr>
        <p:spPr>
          <a:xfrm>
            <a:off x="314661" y="394585"/>
            <a:ext cx="279699" cy="279699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4"/>
          <p:cNvSpPr/>
          <p:nvPr/>
        </p:nvSpPr>
        <p:spPr>
          <a:xfrm>
            <a:off x="3819645" y="2126845"/>
            <a:ext cx="225711" cy="225709"/>
          </a:xfrm>
          <a:prstGeom prst="ellipse">
            <a:avLst/>
          </a:prstGeom>
          <a:solidFill>
            <a:srgbClr val="E274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4"/>
          <p:cNvSpPr txBox="1"/>
          <p:nvPr>
            <p:ph idx="3" type="body"/>
          </p:nvPr>
        </p:nvSpPr>
        <p:spPr>
          <a:xfrm>
            <a:off x="4314464" y="2908138"/>
            <a:ext cx="3550535" cy="3939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73" name="Google Shape;173;p34"/>
          <p:cNvCxnSpPr/>
          <p:nvPr/>
        </p:nvCxnSpPr>
        <p:spPr>
          <a:xfrm>
            <a:off x="4045351" y="2743200"/>
            <a:ext cx="1484455" cy="0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/SPEAKERS">
  <p:cSld name="THREE/SPEAKER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76" name="Google Shape;17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77" name="Google Shape;17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5"/>
          <p:cNvSpPr/>
          <p:nvPr/>
        </p:nvSpPr>
        <p:spPr>
          <a:xfrm>
            <a:off x="314661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314661" y="3416267"/>
            <a:ext cx="2379109" cy="8818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None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00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●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4000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4000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4000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0" name="Google Shape;180;p35"/>
          <p:cNvSpPr/>
          <p:nvPr>
            <p:ph idx="2" type="pic"/>
          </p:nvPr>
        </p:nvSpPr>
        <p:spPr>
          <a:xfrm>
            <a:off x="457543" y="1275673"/>
            <a:ext cx="2057401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5"/>
          <p:cNvSpPr txBox="1"/>
          <p:nvPr>
            <p:ph idx="3" type="body"/>
          </p:nvPr>
        </p:nvSpPr>
        <p:spPr>
          <a:xfrm>
            <a:off x="314660" y="4360250"/>
            <a:ext cx="2352495" cy="687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82" name="Google Shape;182;p35"/>
          <p:cNvCxnSpPr/>
          <p:nvPr/>
        </p:nvCxnSpPr>
        <p:spPr>
          <a:xfrm flipH="1">
            <a:off x="3031819" y="1009167"/>
            <a:ext cx="2" cy="4163521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83" name="Google Shape;183;p35"/>
          <p:cNvSpPr/>
          <p:nvPr/>
        </p:nvSpPr>
        <p:spPr>
          <a:xfrm>
            <a:off x="314661" y="394585"/>
            <a:ext cx="279699" cy="279699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5"/>
          <p:cNvSpPr/>
          <p:nvPr/>
        </p:nvSpPr>
        <p:spPr>
          <a:xfrm>
            <a:off x="3322880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5"/>
          <p:cNvSpPr txBox="1"/>
          <p:nvPr>
            <p:ph idx="4" type="body"/>
          </p:nvPr>
        </p:nvSpPr>
        <p:spPr>
          <a:xfrm>
            <a:off x="3322880" y="3416267"/>
            <a:ext cx="2415353" cy="8818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6" name="Google Shape;186;p35"/>
          <p:cNvSpPr/>
          <p:nvPr>
            <p:ph idx="5" type="pic"/>
          </p:nvPr>
        </p:nvSpPr>
        <p:spPr>
          <a:xfrm>
            <a:off x="3471964" y="1275673"/>
            <a:ext cx="2057402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35"/>
          <p:cNvSpPr txBox="1"/>
          <p:nvPr>
            <p:ph idx="6" type="body"/>
          </p:nvPr>
        </p:nvSpPr>
        <p:spPr>
          <a:xfrm>
            <a:off x="3322880" y="4360250"/>
            <a:ext cx="2229981" cy="812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88" name="Google Shape;188;p35"/>
          <p:cNvCxnSpPr/>
          <p:nvPr/>
        </p:nvCxnSpPr>
        <p:spPr>
          <a:xfrm flipH="1">
            <a:off x="6096691" y="1009167"/>
            <a:ext cx="2" cy="4163521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89" name="Google Shape;189;p35"/>
          <p:cNvSpPr/>
          <p:nvPr/>
        </p:nvSpPr>
        <p:spPr>
          <a:xfrm>
            <a:off x="6461354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5"/>
          <p:cNvSpPr/>
          <p:nvPr>
            <p:ph idx="7" type="pic"/>
          </p:nvPr>
        </p:nvSpPr>
        <p:spPr>
          <a:xfrm>
            <a:off x="6604234" y="1275673"/>
            <a:ext cx="2057402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35"/>
          <p:cNvSpPr txBox="1"/>
          <p:nvPr>
            <p:ph idx="8" type="body"/>
          </p:nvPr>
        </p:nvSpPr>
        <p:spPr>
          <a:xfrm>
            <a:off x="6461354" y="4360250"/>
            <a:ext cx="2260054" cy="7832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9" type="body"/>
          </p:nvPr>
        </p:nvSpPr>
        <p:spPr>
          <a:xfrm>
            <a:off x="6461354" y="3426924"/>
            <a:ext cx="2415353" cy="8818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type="title"/>
          </p:nvPr>
        </p:nvSpPr>
        <p:spPr>
          <a:xfrm>
            <a:off x="739586" y="429311"/>
            <a:ext cx="6858002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800"/>
              <a:buFont typeface="Franklin Gothic"/>
              <a:buNone/>
              <a:defRPr b="1" sz="1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/BULLETS">
  <p:cSld name="PICTURE/BULLETS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96" name="Google Shape;19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97" name="Google Shape;19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6944810" y="1077684"/>
            <a:ext cx="1905277" cy="359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►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●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9" name="Google Shape;199;p36"/>
          <p:cNvSpPr/>
          <p:nvPr>
            <p:ph idx="2" type="pic"/>
          </p:nvPr>
        </p:nvSpPr>
        <p:spPr>
          <a:xfrm>
            <a:off x="0" y="460094"/>
            <a:ext cx="6610350" cy="4392592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6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918589" y="1805090"/>
            <a:ext cx="7299608" cy="647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ranklin Gothic"/>
              <a:buNone/>
            </a:pPr>
            <a:r>
              <a:rPr b="0" lang="en" sz="1600">
                <a:solidFill>
                  <a:srgbClr val="000000"/>
                </a:solidFill>
              </a:rPr>
              <a:t>Containers</a:t>
            </a:r>
            <a:br>
              <a:rPr b="0" lang="en" sz="1600">
                <a:solidFill>
                  <a:srgbClr val="000000"/>
                </a:solidFill>
              </a:rPr>
            </a:br>
            <a:r>
              <a:rPr lang="en" sz="1400"/>
              <a:t>Virtualization and the linux kernel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4285"/>
              <a:buFont typeface="Franklin Gothic"/>
              <a:buNone/>
            </a:pPr>
            <a:r>
              <a:t/>
            </a:r>
            <a:endParaRPr sz="1400"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2041799" y="2871907"/>
            <a:ext cx="4934471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Engineering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School of Data Science 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of Virginia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why do we want containers anyway?</a:t>
            </a:r>
            <a:endParaRPr/>
          </a:p>
        </p:txBody>
      </p:sp>
      <p:sp>
        <p:nvSpPr>
          <p:cNvPr id="260" name="Google Shape;260;p46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Reproducibility: Make the “it runs on my system” problem go away.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Deploy “ready to run” applications, since the container can carry dependencies and configuration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Reproducing development environments, and testing environments.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Easy to “</a:t>
            </a:r>
            <a:r>
              <a:rPr b="1" lang="en"/>
              <a:t>compose</a:t>
            </a:r>
            <a:r>
              <a:rPr lang="en"/>
              <a:t>” a system of machines, a multi app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of a composed system is the 3-tier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load balancer, with app in the middle and database back-end.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- The prime container application</a:t>
            </a:r>
            <a:endParaRPr/>
          </a:p>
        </p:txBody>
      </p:sp>
      <p:sp>
        <p:nvSpPr>
          <p:cNvPr id="266" name="Google Shape;266;p47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Docker is an app you can run at the command line to download and run containers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Docker has VMs running on Mac and Windows in order to run the containers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Dockerhub - hosts containers so we can version and share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orchestration</a:t>
            </a:r>
            <a:endParaRPr/>
          </a:p>
        </p:txBody>
      </p:sp>
      <p:sp>
        <p:nvSpPr>
          <p:cNvPr id="272" name="Google Shape;272;p48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Kubernetes is a popular tool for deploying and orchestrating containers at scale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AWS ECS allows you to deploy containers on EC2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focus on Docker-compose.  A CLI to orchestrate and connect containers locally.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Docker-compose</a:t>
            </a:r>
            <a:endParaRPr/>
          </a:p>
        </p:txBody>
      </p:sp>
      <p:sp>
        <p:nvSpPr>
          <p:cNvPr id="278" name="Google Shape;278;p49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lab this week, we’ll take a set of prebuilt and tested containers and hook them up together to make a Data Science system.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the Linux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What is a container?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Container versus Virtual Machine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 are like a slice</a:t>
            </a:r>
            <a:endParaRPr/>
          </a:p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process called ‘jailing’ keeps processes from running in same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 ‘jailed’ space is created re-using the linux kernel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Linux versions are a layer on top of a common kernel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We can configure the slice to interact with disk space, and =&gt; </a:t>
            </a:r>
            <a:r>
              <a:rPr b="1" lang="en"/>
              <a:t>ports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Closeup on linux ‘ports’</a:t>
            </a:r>
            <a:endParaRPr/>
          </a:p>
        </p:txBody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Computers exchange messages with each other across numbered ‘ports’.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computer can open or close ports for security.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agreement, only certain types of messages are sent/received on specific ports. For example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Http, port </a:t>
            </a:r>
            <a:r>
              <a:rPr b="1" lang="en"/>
              <a:t>80</a:t>
            </a:r>
            <a:endParaRPr b="1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MySQL, port </a:t>
            </a:r>
            <a:r>
              <a:rPr b="1" lang="en"/>
              <a:t>3306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 CONNECT a container by opening ports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to Virtual Machine</a:t>
            </a:r>
            <a:endParaRPr/>
          </a:p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Virtualization is the running of a machine inside a machine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Unlike a ‘slice’, a VM carries with it an operating system.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The OS is run like an application, as far as the host, it’s just like any other app.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As with the slice approach we can share disk, open ports etc.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</a:t>
            </a:r>
            <a:endParaRPr/>
          </a:p>
        </p:txBody>
      </p:sp>
      <p:sp>
        <p:nvSpPr>
          <p:cNvPr id="236" name="Google Shape;236;p42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pros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Lightweight, since they only carry the ‘extra’ code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Turn on and off really fast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Really secure, ‘jailing’ was intended to make processes isolated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comparison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VMs are usually large files, carrying the full OS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Slower to boot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Slower to run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II</a:t>
            </a:r>
            <a:endParaRPr/>
          </a:p>
        </p:txBody>
      </p:sp>
      <p:sp>
        <p:nvSpPr>
          <p:cNvPr id="242" name="Google Shape;242;p43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cons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Since they rely on kernel, they are all ‘linux like’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Usually rely on command line, since slice would conflict with host 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comparison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VMs can run any OS that has been adapted, you can run windows on linux, or Mac on windows etc.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Each VM can have it’s own UI.  The experience is complete.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bar - what is Amazon’s EC2?</a:t>
            </a:r>
            <a:endParaRPr/>
          </a:p>
        </p:txBody>
      </p:sp>
      <p:sp>
        <p:nvSpPr>
          <p:cNvPr id="248" name="Google Shape;248;p44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Hypervisor = An application </a:t>
            </a:r>
            <a:r>
              <a:rPr lang="en"/>
              <a:t>specifically</a:t>
            </a:r>
            <a:r>
              <a:rPr lang="en"/>
              <a:t> to create and run VMS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= A larger than usual computer, with lots of disk and RAM, designed specifically to run vms or containers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Center = A building full of Servers running Hypervisors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‘rent’ an EC2 machine you are basically timesharing a VM on a hypervisor.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can get complicated, since they can stack</a:t>
            </a:r>
            <a:endParaRPr/>
          </a:p>
        </p:txBody>
      </p:sp>
      <p:sp>
        <p:nvSpPr>
          <p:cNvPr id="254" name="Google Shape;254;p45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VM usually won’t support running a VM inside it…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you can have a Server, running a Hypervisor, running a VM running a docker image!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