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Libre Franklin"/>
      <p:regular r:id="rId22"/>
      <p:bold r:id="rId23"/>
      <p:italic r:id="rId24"/>
      <p:boldItalic r:id="rId25"/>
    </p:embeddedFont>
    <p:embeddedFont>
      <p:font typeface="Franklin Gothic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LibreFranklin-regular.fntdata"/><Relationship Id="rId21" Type="http://schemas.openxmlformats.org/officeDocument/2006/relationships/slide" Target="slides/slide14.xml"/><Relationship Id="rId24" Type="http://schemas.openxmlformats.org/officeDocument/2006/relationships/font" Target="fonts/LibreFranklin-italic.fntdata"/><Relationship Id="rId23" Type="http://schemas.openxmlformats.org/officeDocument/2006/relationships/font" Target="fonts/LibreFranklin-bold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FranklinGothic-bold.fntdata"/><Relationship Id="rId25" Type="http://schemas.openxmlformats.org/officeDocument/2006/relationships/font" Target="fonts/LibreFranklin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5d529550b_1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g115d529550b_12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5d529550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5d529550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5d529550b_7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115d529550b_7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5d529550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g115d529550b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5d529550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115d529550b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5d529550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g115d529550b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5d529550b_7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115d529550b_7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5d529550b_7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115d529550b_7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5d529550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5d529550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5d529550b_7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115d529550b_7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5d529550b_7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115d529550b_7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5d529550b_7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115d529550b_7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5d529550b_7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115d529550b_7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5d529550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5d529550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/TITLE/SUBTEXT">
  <p:cSld name="PHOTO/TITLE/SUB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4279494" y="865961"/>
            <a:ext cx="4275421" cy="157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800"/>
              <a:buFont typeface="Franklin Gothic"/>
              <a:buNone/>
              <a:defRPr b="1" i="0" sz="3800" u="none" cap="none" strike="noStrike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/>
          <p:nvPr>
            <p:ph idx="2" type="pic"/>
          </p:nvPr>
        </p:nvSpPr>
        <p:spPr>
          <a:xfrm>
            <a:off x="0" y="1229330"/>
            <a:ext cx="4448276" cy="4450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3" name="Google Shape;53;p13"/>
          <p:cNvSpPr/>
          <p:nvPr/>
        </p:nvSpPr>
        <p:spPr>
          <a:xfrm>
            <a:off x="3879359" y="972010"/>
            <a:ext cx="257321" cy="257321"/>
          </a:xfrm>
          <a:prstGeom prst="ellipse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" name="Google Shape;54;p13"/>
          <p:cNvCxnSpPr/>
          <p:nvPr/>
        </p:nvCxnSpPr>
        <p:spPr>
          <a:xfrm rot="10800000">
            <a:off x="4210884" y="2689484"/>
            <a:ext cx="1970108" cy="0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5129486" y="2760782"/>
            <a:ext cx="2831033" cy="2073110"/>
          </a:xfrm>
          <a:prstGeom prst="rect">
            <a:avLst/>
          </a:prstGeom>
          <a:noFill/>
          <a:ln>
            <a:noFill/>
          </a:ln>
        </p:spPr>
        <p:txBody>
          <a:bodyPr anchorCtr="0" anchor="t" bIns="3429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Merriweather Sans"/>
              <a:buNone/>
              <a:defRPr b="0" i="0" sz="2100" u="none" cap="none" strike="noStrik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NTR"/>
              <a:buNone/>
              <a:defRPr b="0" i="0" sz="1800" u="none" cap="none" strike="noStrik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/>
          <p:nvPr/>
        </p:nvSpPr>
        <p:spPr>
          <a:xfrm>
            <a:off x="8941553" y="650632"/>
            <a:ext cx="202447" cy="4246678"/>
          </a:xfrm>
          <a:prstGeom prst="rect">
            <a:avLst/>
          </a:prstGeom>
          <a:solidFill>
            <a:srgbClr val="132E6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BULLETS">
  <p:cSld name="HEADER/BULLE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1138915" y="714375"/>
            <a:ext cx="7311108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i="0" sz="3000" u="none" cap="none" strike="noStrike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/>
          <p:nvPr/>
        </p:nvSpPr>
        <p:spPr>
          <a:xfrm>
            <a:off x="713989" y="741094"/>
            <a:ext cx="279698" cy="279698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138915" y="1312259"/>
            <a:ext cx="7311108" cy="35281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900" lIns="0" spcFirstLastPara="1" rIns="0" wrap="square" tIns="0">
            <a:noAutofit/>
          </a:bodyPr>
          <a:lstStyle>
            <a:lvl1pPr indent="-3683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Merriweather Sans"/>
              <a:buChar char="►"/>
              <a:defRPr b="0" i="0" sz="2100" u="none" cap="none" strike="noStrik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E2742F"/>
              </a:buClr>
              <a:buSzPts val="1700"/>
              <a:buFont typeface="NTR"/>
              <a:buChar char="●"/>
              <a:defRPr b="0" i="0" sz="1700" u="none" cap="none" strike="noStrik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50">
          <p15:clr>
            <a:srgbClr val="FBAE40"/>
          </p15:clr>
        </p15:guide>
        <p15:guide id="2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BULLETS">
  <p:cSld name="HEADER/BULLE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ctrTitle"/>
          </p:nvPr>
        </p:nvSpPr>
        <p:spPr>
          <a:xfrm>
            <a:off x="1138915" y="714375"/>
            <a:ext cx="7311108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i="0" sz="3000" u="none" cap="none" strike="noStrike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6"/>
          <p:cNvSpPr/>
          <p:nvPr/>
        </p:nvSpPr>
        <p:spPr>
          <a:xfrm>
            <a:off x="713989" y="741094"/>
            <a:ext cx="279698" cy="279698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1138915" y="1312259"/>
            <a:ext cx="7311108" cy="35281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900" lIns="0" spcFirstLastPara="1" rIns="0" wrap="square" tIns="0">
            <a:noAutofit/>
          </a:bodyPr>
          <a:lstStyle>
            <a:lvl1pPr indent="-3683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Merriweather Sans"/>
              <a:buChar char="►"/>
              <a:defRPr b="0" i="0" sz="2100" u="none" cap="none" strike="noStrik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E2742F"/>
              </a:buClr>
              <a:buSzPts val="1700"/>
              <a:buFont typeface="NTR"/>
              <a:buChar char="●"/>
              <a:defRPr b="0" i="0" sz="1700" u="none" cap="none" strike="noStrik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50">
          <p15:clr>
            <a:srgbClr val="FBAE40"/>
          </p15:clr>
        </p15:guide>
        <p15:guide id="2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PARAGRAPH">
  <p:cSld name="HEADER/PARAGRAPH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ctrTitle"/>
          </p:nvPr>
        </p:nvSpPr>
        <p:spPr>
          <a:xfrm>
            <a:off x="1138915" y="708158"/>
            <a:ext cx="6858000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i="0" sz="3000" u="none" cap="none" strike="noStrike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7"/>
          <p:cNvSpPr/>
          <p:nvPr/>
        </p:nvSpPr>
        <p:spPr>
          <a:xfrm>
            <a:off x="713989" y="734877"/>
            <a:ext cx="279698" cy="279698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1138915" y="1306043"/>
            <a:ext cx="7311108" cy="35281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9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Merriweather Sans"/>
              <a:buNone/>
              <a:defRPr b="0" i="0" sz="2100" u="none" cap="none" strike="noStrik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NTR"/>
              <a:buNone/>
              <a:defRPr b="0" i="0" sz="1800" u="none" cap="none" strike="noStrik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1008699" y="834120"/>
            <a:ext cx="7311108" cy="39393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900" lIns="0" spcFirstLastPara="1" rIns="0" wrap="square" tIns="0">
            <a:noAutofit/>
          </a:bodyPr>
          <a:lstStyle>
            <a:lvl1pPr indent="-3683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Merriweather Sans"/>
              <a:buChar char="►"/>
              <a:defRPr b="0" i="0" sz="2100" u="none" cap="none" strike="noStrik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E2742F"/>
              </a:buClr>
              <a:buSzPts val="1700"/>
              <a:buFont typeface="NTR"/>
              <a:buChar char="●"/>
              <a:defRPr b="0" i="0" sz="1700" u="none" cap="none" strike="noStrik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CHART/CAPTION">
  <p:cSld name="HEADER/CHART/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ctrTitle"/>
          </p:nvPr>
        </p:nvSpPr>
        <p:spPr>
          <a:xfrm>
            <a:off x="1130234" y="699478"/>
            <a:ext cx="7311108" cy="463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i="0" sz="3000" u="none" cap="none" strike="noStrike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9"/>
          <p:cNvSpPr/>
          <p:nvPr/>
        </p:nvSpPr>
        <p:spPr>
          <a:xfrm>
            <a:off x="705308" y="726196"/>
            <a:ext cx="279698" cy="279698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9"/>
          <p:cNvSpPr/>
          <p:nvPr>
            <p:ph idx="2" type="chart"/>
          </p:nvPr>
        </p:nvSpPr>
        <p:spPr>
          <a:xfrm>
            <a:off x="1130025" y="1250066"/>
            <a:ext cx="5884235" cy="358525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32E6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7296342" y="1242625"/>
            <a:ext cx="1558291" cy="35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9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800"/>
              <a:buFont typeface="Merriweather Sans"/>
              <a:buNone/>
              <a:defRPr b="0" i="0" sz="1700" u="none" cap="none" strike="noStrik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2742F"/>
              </a:buClr>
              <a:buSzPts val="1700"/>
              <a:buFont typeface="NTR"/>
              <a:buChar char="●"/>
              <a:defRPr b="0" i="0" sz="1700" u="none" cap="none" strike="noStrik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79" name="Google Shape;79;p19"/>
          <p:cNvCxnSpPr/>
          <p:nvPr/>
        </p:nvCxnSpPr>
        <p:spPr>
          <a:xfrm>
            <a:off x="7155301" y="1250066"/>
            <a:ext cx="0" cy="3922619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/PHOTO">
  <p:cSld name="QUOTE/PHOTO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6858001" y="2571750"/>
            <a:ext cx="2048718" cy="8420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800"/>
              <a:buFont typeface="Merriweather Sans"/>
              <a:buNone/>
              <a:defRPr b="1" i="0" sz="1700" u="none" cap="none" strike="noStrike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33655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2742F"/>
              </a:buClr>
              <a:buSzPts val="1700"/>
              <a:buFont typeface="NTR"/>
              <a:buChar char="●"/>
              <a:defRPr b="0" i="0" sz="1700" u="none" cap="none" strike="noStrik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20"/>
          <p:cNvSpPr/>
          <p:nvPr/>
        </p:nvSpPr>
        <p:spPr>
          <a:xfrm>
            <a:off x="0" y="0"/>
            <a:ext cx="6667018" cy="5143500"/>
          </a:xfrm>
          <a:prstGeom prst="rect">
            <a:avLst/>
          </a:prstGeom>
          <a:solidFill>
            <a:srgbClr val="132E6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0"/>
          <p:cNvSpPr txBox="1"/>
          <p:nvPr>
            <p:ph idx="2" type="body"/>
          </p:nvPr>
        </p:nvSpPr>
        <p:spPr>
          <a:xfrm>
            <a:off x="846821" y="876994"/>
            <a:ext cx="4922435" cy="38111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100"/>
              <a:buFont typeface="Arial"/>
              <a:buNone/>
              <a:defRPr b="1" i="0" sz="4100" u="none" cap="none" strike="noStrike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20"/>
          <p:cNvSpPr/>
          <p:nvPr>
            <p:ph idx="3" type="pic"/>
          </p:nvPr>
        </p:nvSpPr>
        <p:spPr>
          <a:xfrm>
            <a:off x="5898748" y="1172479"/>
            <a:ext cx="1536539" cy="1536539"/>
          </a:xfrm>
          <a:prstGeom prst="ellipse">
            <a:avLst/>
          </a:prstGeom>
          <a:solidFill>
            <a:srgbClr val="FAD825"/>
          </a:solidFill>
          <a:ln>
            <a:noFill/>
          </a:ln>
        </p:spPr>
      </p:sp>
      <p:sp>
        <p:nvSpPr>
          <p:cNvPr id="85" name="Google Shape;85;p20"/>
          <p:cNvSpPr txBox="1"/>
          <p:nvPr>
            <p:ph idx="4" type="body"/>
          </p:nvPr>
        </p:nvSpPr>
        <p:spPr>
          <a:xfrm>
            <a:off x="6858001" y="3500167"/>
            <a:ext cx="2048718" cy="842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300"/>
              <a:buFont typeface="Merriweather Sans"/>
              <a:buNone/>
              <a:defRPr b="0" i="0" sz="1200" u="none" cap="none" strike="noStrik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2742F"/>
              </a:buClr>
              <a:buSzPts val="1700"/>
              <a:buFont typeface="NTR"/>
              <a:buChar char="●"/>
              <a:defRPr b="0" i="0" sz="1700" u="none" cap="none" strike="noStrik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86" name="Google Shape;86;p20"/>
          <p:cNvCxnSpPr/>
          <p:nvPr/>
        </p:nvCxnSpPr>
        <p:spPr>
          <a:xfrm>
            <a:off x="6331654" y="2856053"/>
            <a:ext cx="1507301" cy="0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32E6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1041420" y="859631"/>
            <a:ext cx="6858302" cy="38111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2" type="body"/>
          </p:nvPr>
        </p:nvSpPr>
        <p:spPr>
          <a:xfrm>
            <a:off x="6198244" y="4116751"/>
            <a:ext cx="2048718" cy="718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300"/>
              <a:buFont typeface="Merriweather Sans"/>
              <a:buNone/>
              <a:defRPr b="0" i="0" sz="1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2742F"/>
              </a:buClr>
              <a:buSzPts val="1700"/>
              <a:buFont typeface="NTR"/>
              <a:buChar char="●"/>
              <a:defRPr b="0" i="0" sz="1700" u="none" cap="none" strike="noStrik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91" name="Google Shape;91;p21"/>
          <p:cNvCxnSpPr/>
          <p:nvPr/>
        </p:nvCxnSpPr>
        <p:spPr>
          <a:xfrm rot="10800000">
            <a:off x="6041984" y="4116751"/>
            <a:ext cx="0" cy="1257014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21"/>
          <p:cNvSpPr txBox="1"/>
          <p:nvPr>
            <p:ph idx="3" type="body"/>
          </p:nvPr>
        </p:nvSpPr>
        <p:spPr>
          <a:xfrm>
            <a:off x="2601410" y="4116752"/>
            <a:ext cx="3264061" cy="718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600"/>
              <a:buFont typeface="Merriweather Sans"/>
              <a:buNone/>
              <a:defRPr b="1" i="0" sz="24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33655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2742F"/>
              </a:buClr>
              <a:buSzPts val="1700"/>
              <a:buFont typeface="NTR"/>
              <a:buChar char="●"/>
              <a:defRPr b="0" i="0" sz="1700" u="none" cap="none" strike="noStrik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/SPEAKER">
  <p:cSld name="SINGLE/SPEAK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/>
          <p:nvPr/>
        </p:nvSpPr>
        <p:spPr>
          <a:xfrm>
            <a:off x="0" y="1104367"/>
            <a:ext cx="3932499" cy="4039134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4314464" y="1345556"/>
            <a:ext cx="4535622" cy="1562582"/>
          </a:xfrm>
          <a:prstGeom prst="rect">
            <a:avLst/>
          </a:prstGeom>
          <a:noFill/>
          <a:ln>
            <a:noFill/>
          </a:ln>
        </p:spPr>
        <p:txBody>
          <a:bodyPr anchorCtr="0" anchor="b" bIns="3429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4400"/>
              <a:buFont typeface="Merriweather Sans"/>
              <a:buNone/>
              <a:defRPr b="1" i="0" sz="4100" u="none" cap="none" strike="noStrike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33655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2742F"/>
              </a:buClr>
              <a:buSzPts val="1700"/>
              <a:buFont typeface="NTR"/>
              <a:buChar char="●"/>
              <a:defRPr b="0" i="0" sz="1700" u="none" cap="none" strike="noStrik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2"/>
          <p:cNvSpPr/>
          <p:nvPr>
            <p:ph idx="2" type="pic"/>
          </p:nvPr>
        </p:nvSpPr>
        <p:spPr>
          <a:xfrm>
            <a:off x="314662" y="1251869"/>
            <a:ext cx="3429000" cy="3429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7" name="Google Shape;97;p22"/>
          <p:cNvSpPr txBox="1"/>
          <p:nvPr>
            <p:ph type="ctrTitle"/>
          </p:nvPr>
        </p:nvSpPr>
        <p:spPr>
          <a:xfrm>
            <a:off x="739588" y="429311"/>
            <a:ext cx="6858000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800"/>
              <a:buFont typeface="Franklin Gothic"/>
              <a:buNone/>
              <a:defRPr b="1" i="0" sz="1800" u="none" cap="none" strike="noStrike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2"/>
          <p:cNvSpPr/>
          <p:nvPr/>
        </p:nvSpPr>
        <p:spPr>
          <a:xfrm>
            <a:off x="314662" y="394586"/>
            <a:ext cx="279698" cy="279698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2"/>
          <p:cNvSpPr/>
          <p:nvPr/>
        </p:nvSpPr>
        <p:spPr>
          <a:xfrm>
            <a:off x="3819646" y="2126847"/>
            <a:ext cx="225707" cy="225706"/>
          </a:xfrm>
          <a:prstGeom prst="ellipse">
            <a:avLst/>
          </a:prstGeom>
          <a:solidFill>
            <a:srgbClr val="E2742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2"/>
          <p:cNvSpPr txBox="1"/>
          <p:nvPr>
            <p:ph idx="3" type="body"/>
          </p:nvPr>
        </p:nvSpPr>
        <p:spPr>
          <a:xfrm>
            <a:off x="4314464" y="2908138"/>
            <a:ext cx="3550533" cy="39393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9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Merriweather Sans"/>
              <a:buNone/>
              <a:defRPr b="0" i="0" sz="2100" u="none" cap="none" strike="noStrik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2742F"/>
              </a:buClr>
              <a:buSzPts val="1700"/>
              <a:buFont typeface="NTR"/>
              <a:buChar char="●"/>
              <a:defRPr b="0" i="0" sz="1700" u="none" cap="none" strike="noStrik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01" name="Google Shape;101;p22"/>
          <p:cNvCxnSpPr/>
          <p:nvPr/>
        </p:nvCxnSpPr>
        <p:spPr>
          <a:xfrm>
            <a:off x="4045352" y="2743200"/>
            <a:ext cx="1484453" cy="0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/SPEAKERS">
  <p:cSld name="THREE/SPEAKER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/>
          <p:nvPr/>
        </p:nvSpPr>
        <p:spPr>
          <a:xfrm>
            <a:off x="314662" y="1009168"/>
            <a:ext cx="2402944" cy="2407101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14662" y="3416269"/>
            <a:ext cx="2379107" cy="8818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900"/>
              <a:buFont typeface="Merriweather Sans"/>
              <a:buNone/>
              <a:defRPr b="1" i="0" sz="2700" u="none" cap="none" strike="noStrike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33655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2742F"/>
              </a:buClr>
              <a:buSzPts val="1700"/>
              <a:buFont typeface="NTR"/>
              <a:buChar char="●"/>
              <a:defRPr b="0" i="0" sz="1700" u="none" cap="none" strike="noStrik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3"/>
          <p:cNvSpPr/>
          <p:nvPr>
            <p:ph idx="2" type="pic"/>
          </p:nvPr>
        </p:nvSpPr>
        <p:spPr>
          <a:xfrm>
            <a:off x="457543" y="1275673"/>
            <a:ext cx="2057400" cy="2057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6" name="Google Shape;106;p23"/>
          <p:cNvSpPr txBox="1"/>
          <p:nvPr>
            <p:ph idx="3" type="body"/>
          </p:nvPr>
        </p:nvSpPr>
        <p:spPr>
          <a:xfrm>
            <a:off x="314661" y="4360250"/>
            <a:ext cx="2352493" cy="6871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9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400"/>
              <a:buFont typeface="Merriweather Sans"/>
              <a:buNone/>
              <a:defRPr b="0" i="0" sz="1400" u="none" cap="none" strike="noStrik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2742F"/>
              </a:buClr>
              <a:buSzPts val="1700"/>
              <a:buFont typeface="NTR"/>
              <a:buChar char="●"/>
              <a:defRPr b="0" i="0" sz="1700" u="none" cap="none" strike="noStrik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07" name="Google Shape;107;p23"/>
          <p:cNvCxnSpPr/>
          <p:nvPr/>
        </p:nvCxnSpPr>
        <p:spPr>
          <a:xfrm>
            <a:off x="3031820" y="1009168"/>
            <a:ext cx="0" cy="4163518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23"/>
          <p:cNvSpPr/>
          <p:nvPr/>
        </p:nvSpPr>
        <p:spPr>
          <a:xfrm>
            <a:off x="314662" y="394586"/>
            <a:ext cx="279698" cy="279698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3"/>
          <p:cNvSpPr/>
          <p:nvPr/>
        </p:nvSpPr>
        <p:spPr>
          <a:xfrm>
            <a:off x="3322880" y="1009168"/>
            <a:ext cx="2402944" cy="2407101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3"/>
          <p:cNvSpPr txBox="1"/>
          <p:nvPr>
            <p:ph idx="4" type="body"/>
          </p:nvPr>
        </p:nvSpPr>
        <p:spPr>
          <a:xfrm>
            <a:off x="3322880" y="3416269"/>
            <a:ext cx="2415351" cy="8818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900"/>
              <a:buFont typeface="Merriweather Sans"/>
              <a:buNone/>
              <a:defRPr b="1" i="0" sz="2700" u="none" cap="none" strike="noStrike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33655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2742F"/>
              </a:buClr>
              <a:buSzPts val="1700"/>
              <a:buFont typeface="NTR"/>
              <a:buChar char="●"/>
              <a:defRPr b="0" i="0" sz="1700" u="none" cap="none" strike="noStrik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3"/>
          <p:cNvSpPr/>
          <p:nvPr>
            <p:ph idx="5" type="pic"/>
          </p:nvPr>
        </p:nvSpPr>
        <p:spPr>
          <a:xfrm>
            <a:off x="3471966" y="1275673"/>
            <a:ext cx="2057400" cy="2057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2" name="Google Shape;112;p23"/>
          <p:cNvSpPr txBox="1"/>
          <p:nvPr>
            <p:ph idx="6" type="body"/>
          </p:nvPr>
        </p:nvSpPr>
        <p:spPr>
          <a:xfrm>
            <a:off x="3322880" y="4360250"/>
            <a:ext cx="2229979" cy="8124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9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400"/>
              <a:buFont typeface="Merriweather Sans"/>
              <a:buNone/>
              <a:defRPr b="0" i="0" sz="1400" u="none" cap="none" strike="noStrik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2742F"/>
              </a:buClr>
              <a:buSzPts val="1700"/>
              <a:buFont typeface="NTR"/>
              <a:buChar char="●"/>
              <a:defRPr b="0" i="0" sz="1700" u="none" cap="none" strike="noStrik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13" name="Google Shape;113;p23"/>
          <p:cNvCxnSpPr/>
          <p:nvPr/>
        </p:nvCxnSpPr>
        <p:spPr>
          <a:xfrm>
            <a:off x="6096691" y="1009168"/>
            <a:ext cx="0" cy="4163518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23"/>
          <p:cNvSpPr/>
          <p:nvPr/>
        </p:nvSpPr>
        <p:spPr>
          <a:xfrm>
            <a:off x="6461354" y="1009168"/>
            <a:ext cx="2402944" cy="2407101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3"/>
          <p:cNvSpPr/>
          <p:nvPr>
            <p:ph idx="7" type="pic"/>
          </p:nvPr>
        </p:nvSpPr>
        <p:spPr>
          <a:xfrm>
            <a:off x="6604236" y="1275673"/>
            <a:ext cx="2057400" cy="2057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6" name="Google Shape;116;p23"/>
          <p:cNvSpPr txBox="1"/>
          <p:nvPr>
            <p:ph idx="8" type="body"/>
          </p:nvPr>
        </p:nvSpPr>
        <p:spPr>
          <a:xfrm>
            <a:off x="6461354" y="4360250"/>
            <a:ext cx="2260052" cy="783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9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400"/>
              <a:buFont typeface="Merriweather Sans"/>
              <a:buNone/>
              <a:defRPr b="0" i="0" sz="1400" u="none" cap="none" strike="noStrik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2742F"/>
              </a:buClr>
              <a:buSzPts val="1700"/>
              <a:buFont typeface="NTR"/>
              <a:buChar char="●"/>
              <a:defRPr b="0" i="0" sz="1700" u="none" cap="none" strike="noStrik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9" type="body"/>
          </p:nvPr>
        </p:nvSpPr>
        <p:spPr>
          <a:xfrm>
            <a:off x="6461354" y="3426925"/>
            <a:ext cx="2415351" cy="8818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900"/>
              <a:buFont typeface="Merriweather Sans"/>
              <a:buNone/>
              <a:defRPr b="1" i="0" sz="2700" u="none" cap="none" strike="noStrike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33655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2742F"/>
              </a:buClr>
              <a:buSzPts val="1700"/>
              <a:buFont typeface="NTR"/>
              <a:buChar char="●"/>
              <a:defRPr b="0" i="0" sz="1700" u="none" cap="none" strike="noStrik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type="ctrTitle"/>
          </p:nvPr>
        </p:nvSpPr>
        <p:spPr>
          <a:xfrm>
            <a:off x="739588" y="429311"/>
            <a:ext cx="6858000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800"/>
              <a:buFont typeface="Franklin Gothic"/>
              <a:buNone/>
              <a:defRPr b="1" i="0" sz="1800" u="none" cap="none" strike="noStrike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/BULLETS">
  <p:cSld name="PICTURE/BULLE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6944810" y="1077686"/>
            <a:ext cx="1905275" cy="359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90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800"/>
              <a:buFont typeface="Merriweather Sans"/>
              <a:buChar char="►"/>
              <a:defRPr b="0" i="0" sz="1700" u="none" cap="none" strike="noStrik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2742F"/>
              </a:buClr>
              <a:buSzPts val="1700"/>
              <a:buFont typeface="NTR"/>
              <a:buChar char="●"/>
              <a:defRPr b="0" i="0" sz="1700" u="none" cap="none" strike="noStrik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4"/>
          <p:cNvSpPr/>
          <p:nvPr>
            <p:ph idx="2" type="pic"/>
          </p:nvPr>
        </p:nvSpPr>
        <p:spPr>
          <a:xfrm>
            <a:off x="0" y="460094"/>
            <a:ext cx="6610350" cy="439259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/TITLE/SUBTEXT">
  <p:cSld name="PHOTO/TITLE/SUB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ctrTitle"/>
          </p:nvPr>
        </p:nvSpPr>
        <p:spPr>
          <a:xfrm>
            <a:off x="4279494" y="865961"/>
            <a:ext cx="4275421" cy="157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800"/>
              <a:buFont typeface="Franklin Gothic"/>
              <a:buNone/>
              <a:defRPr b="1" i="0" sz="3800" u="none" cap="none" strike="noStrike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6"/>
          <p:cNvSpPr/>
          <p:nvPr>
            <p:ph idx="2" type="pic"/>
          </p:nvPr>
        </p:nvSpPr>
        <p:spPr>
          <a:xfrm>
            <a:off x="0" y="1229330"/>
            <a:ext cx="4448276" cy="4450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7" name="Google Shape;127;p26"/>
          <p:cNvSpPr/>
          <p:nvPr/>
        </p:nvSpPr>
        <p:spPr>
          <a:xfrm>
            <a:off x="3879359" y="972010"/>
            <a:ext cx="257321" cy="257321"/>
          </a:xfrm>
          <a:prstGeom prst="ellipse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26"/>
          <p:cNvCxnSpPr/>
          <p:nvPr/>
        </p:nvCxnSpPr>
        <p:spPr>
          <a:xfrm rot="10800000">
            <a:off x="4210884" y="2689484"/>
            <a:ext cx="1970108" cy="0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26"/>
          <p:cNvSpPr txBox="1"/>
          <p:nvPr>
            <p:ph idx="1" type="body"/>
          </p:nvPr>
        </p:nvSpPr>
        <p:spPr>
          <a:xfrm>
            <a:off x="5129486" y="2760782"/>
            <a:ext cx="2831033" cy="2073110"/>
          </a:xfrm>
          <a:prstGeom prst="rect">
            <a:avLst/>
          </a:prstGeom>
          <a:noFill/>
          <a:ln>
            <a:noFill/>
          </a:ln>
        </p:spPr>
        <p:txBody>
          <a:bodyPr anchorCtr="0" anchor="t" bIns="3429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Merriweather Sans"/>
              <a:buNone/>
              <a:defRPr b="0" i="0" sz="2100" u="none" cap="none" strike="noStrik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NTR"/>
              <a:buNone/>
              <a:defRPr b="0" i="0" sz="1800" u="none" cap="none" strike="noStrik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6"/>
          <p:cNvSpPr/>
          <p:nvPr/>
        </p:nvSpPr>
        <p:spPr>
          <a:xfrm>
            <a:off x="8941553" y="650632"/>
            <a:ext cx="202447" cy="4246678"/>
          </a:xfrm>
          <a:prstGeom prst="rect">
            <a:avLst/>
          </a:prstGeom>
          <a:solidFill>
            <a:srgbClr val="132E6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1" Type="http://schemas.openxmlformats.org/officeDocument/2006/relationships/image" Target="../media/image1.png"/><Relationship Id="rId2" Type="http://schemas.openxmlformats.org/officeDocument/2006/relationships/image" Target="../media/image3.jpg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605234" y="1373281"/>
            <a:ext cx="22860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honeycomb, man&#10;&#10;Description automatically generated" id="63" name="Google Shape;6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ctrTitle"/>
          </p:nvPr>
        </p:nvSpPr>
        <p:spPr>
          <a:xfrm>
            <a:off x="918589" y="1805092"/>
            <a:ext cx="7299608" cy="647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0" lang="en" sz="3000">
                <a:solidFill>
                  <a:srgbClr val="000000"/>
                </a:solidFill>
              </a:rPr>
              <a:t>Linux command line</a:t>
            </a:r>
            <a:br>
              <a:rPr b="0" lang="en" sz="3000">
                <a:solidFill>
                  <a:srgbClr val="000000"/>
                </a:solidFill>
              </a:rPr>
            </a:br>
            <a:r>
              <a:rPr b="0" lang="en" sz="2700">
                <a:solidFill>
                  <a:srgbClr val="000000"/>
                </a:solidFill>
              </a:rPr>
              <a:t>Why learn about the command line</a:t>
            </a:r>
            <a:endParaRPr b="0" sz="27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2041799" y="2871907"/>
            <a:ext cx="4934471" cy="2073110"/>
          </a:xfrm>
          <a:prstGeom prst="rect">
            <a:avLst/>
          </a:prstGeom>
          <a:noFill/>
          <a:ln>
            <a:noFill/>
          </a:ln>
        </p:spPr>
        <p:txBody>
          <a:bodyPr anchorCtr="0" anchor="t" bIns="34290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Engineering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 of Data Science 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of Virginia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ctrTitle"/>
          </p:nvPr>
        </p:nvSpPr>
        <p:spPr>
          <a:xfrm>
            <a:off x="1138915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Viewing content on the fly with pagers</a:t>
            </a:r>
            <a:endParaRPr/>
          </a:p>
        </p:txBody>
      </p:sp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1138915" y="1312259"/>
            <a:ext cx="7311000" cy="3528000"/>
          </a:xfrm>
          <a:prstGeom prst="rect">
            <a:avLst/>
          </a:prstGeom>
        </p:spPr>
        <p:txBody>
          <a:bodyPr anchorCtr="0" anchor="t" bIns="3429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b="1" lang="en"/>
              <a:t>more</a:t>
            </a:r>
            <a:endParaRPr b="1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</a:t>
            </a:r>
            <a:r>
              <a:rPr lang="en"/>
              <a:t>at &lt;filename&gt; | more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Again, any stdout will work here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</a:t>
            </a:r>
            <a:r>
              <a:rPr lang="en"/>
              <a:t>s | more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pagers… </a:t>
            </a:r>
            <a:r>
              <a:rPr b="1" lang="en"/>
              <a:t>less</a:t>
            </a:r>
            <a:r>
              <a:rPr lang="en"/>
              <a:t>, </a:t>
            </a:r>
            <a:r>
              <a:rPr b="1" lang="en"/>
              <a:t>most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ctrTitle"/>
          </p:nvPr>
        </p:nvSpPr>
        <p:spPr>
          <a:xfrm>
            <a:off x="1130977" y="690563"/>
            <a:ext cx="7311108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Peeking and watching files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ranklin Gothic"/>
              <a:buNone/>
            </a:pPr>
            <a:r>
              <a:t/>
            </a:r>
            <a:endParaRPr/>
          </a:p>
        </p:txBody>
      </p:sp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1067477" y="1836134"/>
            <a:ext cx="7311108" cy="1329461"/>
          </a:xfrm>
          <a:prstGeom prst="rect">
            <a:avLst/>
          </a:prstGeom>
          <a:noFill/>
          <a:ln>
            <a:noFill/>
          </a:ln>
        </p:spPr>
        <p:txBody>
          <a:bodyPr anchorCtr="0" anchor="t" bIns="34290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202" name="Google Shape;202;p37"/>
          <p:cNvSpPr txBox="1"/>
          <p:nvPr/>
        </p:nvSpPr>
        <p:spPr>
          <a:xfrm>
            <a:off x="668925" y="1467685"/>
            <a:ext cx="7311000" cy="30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900" lIns="0" spcFirstLastPara="1" rIns="0" wrap="square" tIns="0">
            <a:noAutofit/>
          </a:bodyPr>
          <a:lstStyle/>
          <a:p>
            <a:pPr indent="-304800" lvl="0" marL="3429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Merriweather Sans"/>
              <a:buChar char="►"/>
            </a:pPr>
            <a:r>
              <a:rPr b="1" lang="en" sz="18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r>
              <a:rPr b="1" lang="en" sz="18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ead </a:t>
            </a:r>
            <a:r>
              <a:rPr lang="en" sz="18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 </a:t>
            </a:r>
            <a:r>
              <a:rPr b="1" lang="en" sz="18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tail</a:t>
            </a:r>
            <a:r>
              <a:rPr b="0" i="0" lang="en" sz="1800" u="none" cap="none" strike="noStrik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 b="0" i="0" sz="1800" u="none" cap="none" strike="noStrike">
              <a:solidFill>
                <a:srgbClr val="132E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4999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Save time by peeking at the top of a file</a:t>
            </a:r>
            <a:endParaRPr sz="1800">
              <a:solidFill>
                <a:srgbClr val="132E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457200" marR="0" rtl="0" algn="l">
              <a:lnSpc>
                <a:spcPct val="114999"/>
              </a:lnSpc>
              <a:spcBef>
                <a:spcPts val="900"/>
              </a:spcBef>
              <a:spcAft>
                <a:spcPts val="0"/>
              </a:spcAft>
              <a:buClr>
                <a:srgbClr val="132E6C"/>
              </a:buClr>
              <a:buSzPts val="1800"/>
              <a:buFont typeface="Libre Franklin"/>
              <a:buChar char="●"/>
            </a:pPr>
            <a:r>
              <a:rPr lang="en" sz="18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r>
              <a:rPr lang="en" sz="18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ead -n 10 &lt;filename&gt; </a:t>
            </a:r>
            <a:endParaRPr sz="1800">
              <a:solidFill>
                <a:srgbClr val="132E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800"/>
              <a:buFont typeface="Libre Franklin"/>
              <a:buChar char="●"/>
            </a:pPr>
            <a:r>
              <a:rPr lang="en" sz="18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</a:t>
            </a:r>
            <a:r>
              <a:rPr lang="en" sz="18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ail -n 10 &lt;filename&gt;</a:t>
            </a:r>
            <a:endParaRPr sz="1800">
              <a:solidFill>
                <a:srgbClr val="132E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4999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Watch a log in realtime with </a:t>
            </a:r>
            <a:endParaRPr sz="1800">
              <a:solidFill>
                <a:srgbClr val="132E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457200" marR="0" rtl="0" algn="l">
              <a:lnSpc>
                <a:spcPct val="114999"/>
              </a:lnSpc>
              <a:spcBef>
                <a:spcPts val="900"/>
              </a:spcBef>
              <a:spcAft>
                <a:spcPts val="0"/>
              </a:spcAft>
              <a:buClr>
                <a:srgbClr val="132E6C"/>
              </a:buClr>
              <a:buSzPts val="1800"/>
              <a:buFont typeface="Libre Franklin"/>
              <a:buChar char="●"/>
            </a:pPr>
            <a:r>
              <a:rPr lang="en" sz="18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</a:t>
            </a:r>
            <a:r>
              <a:rPr lang="en" sz="18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ail -n &lt;logfile&gt;</a:t>
            </a:r>
            <a:endParaRPr sz="1800">
              <a:solidFill>
                <a:srgbClr val="132E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4999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2E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14300" lvl="0" marL="3429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3429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Merriweather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ctrTitle"/>
          </p:nvPr>
        </p:nvSpPr>
        <p:spPr>
          <a:xfrm>
            <a:off x="1130978" y="690563"/>
            <a:ext cx="7311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Chaining with linux principle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ranklin Gothic"/>
              <a:buNone/>
            </a:pPr>
            <a:r>
              <a:t/>
            </a:r>
            <a:endParaRPr/>
          </a:p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1067477" y="1836134"/>
            <a:ext cx="7311000" cy="13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90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209" name="Google Shape;209;p38"/>
          <p:cNvSpPr txBox="1"/>
          <p:nvPr/>
        </p:nvSpPr>
        <p:spPr>
          <a:xfrm>
            <a:off x="751650" y="1317547"/>
            <a:ext cx="7311000" cy="3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900" lIns="0" spcFirstLastPara="1" rIns="0" wrap="square" tIns="0">
            <a:noAutofit/>
          </a:bodyPr>
          <a:lstStyle/>
          <a:p>
            <a:pPr indent="-254000" lvl="0" marL="3429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Everything is a file. ( Including hardware 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Small, single-purpose programs.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Ability to chain programs together to perform complex tasks.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Arial"/>
              <a:buNone/>
            </a:pPr>
            <a:r>
              <a:rPr b="1" lang="en" sz="1800"/>
              <a:t>Combine commands</a:t>
            </a:r>
            <a:endParaRPr b="1" sz="1800"/>
          </a:p>
          <a:p>
            <a:pPr indent="0" lvl="0" marL="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Arial"/>
              <a:buNone/>
            </a:pPr>
            <a:r>
              <a:rPr b="1" lang="en" sz="1800"/>
              <a:t>cat &lt;large file&gt; | grep &lt;filter expression&gt; | sort</a:t>
            </a:r>
            <a:endParaRPr b="1" sz="1800"/>
          </a:p>
          <a:p>
            <a:pPr indent="0" lvl="0" marL="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Merriweather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ctrTitle"/>
          </p:nvPr>
        </p:nvSpPr>
        <p:spPr>
          <a:xfrm>
            <a:off x="1130978" y="690563"/>
            <a:ext cx="7311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Checking on processes with ps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ranklin Gothic"/>
              <a:buNone/>
            </a:pPr>
            <a:r>
              <a:t/>
            </a:r>
            <a:endParaRPr/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1067477" y="1836134"/>
            <a:ext cx="7311000" cy="13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90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216" name="Google Shape;216;p39"/>
          <p:cNvSpPr txBox="1"/>
          <p:nvPr/>
        </p:nvSpPr>
        <p:spPr>
          <a:xfrm>
            <a:off x="751650" y="1317547"/>
            <a:ext cx="7311000" cy="3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90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</a:t>
            </a:r>
            <a:r>
              <a:rPr b="1" lang="en" sz="1800"/>
              <a:t>s</a:t>
            </a:r>
            <a:r>
              <a:rPr lang="en" sz="1800"/>
              <a:t> lists running processes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List all python processes started by yourself</a:t>
            </a:r>
            <a:endParaRPr sz="1800"/>
          </a:p>
          <a:p>
            <a:pPr indent="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ps aux | grep python | grep &lt;your username&gt;</a:t>
            </a:r>
            <a:endParaRPr sz="1800"/>
          </a:p>
          <a:p>
            <a:pPr indent="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Stop a process</a:t>
            </a:r>
            <a:endParaRPr sz="1800"/>
          </a:p>
          <a:p>
            <a:pPr indent="0" lvl="0" marL="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Second column in output is PID, Process ID</a:t>
            </a:r>
            <a:endParaRPr sz="1800"/>
          </a:p>
          <a:p>
            <a:pPr indent="0" lvl="0" marL="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ps kill &lt;PID&gt;</a:t>
            </a:r>
            <a:endParaRPr sz="1800"/>
          </a:p>
          <a:p>
            <a:pPr indent="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Merriweather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type="ctrTitle"/>
          </p:nvPr>
        </p:nvSpPr>
        <p:spPr>
          <a:xfrm>
            <a:off x="1130978" y="690563"/>
            <a:ext cx="7311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Useful utilities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ranklin Gothic"/>
              <a:buNone/>
            </a:pPr>
            <a:r>
              <a:t/>
            </a:r>
            <a:endParaRPr/>
          </a:p>
        </p:txBody>
      </p:sp>
      <p:sp>
        <p:nvSpPr>
          <p:cNvPr id="222" name="Google Shape;222;p40"/>
          <p:cNvSpPr txBox="1"/>
          <p:nvPr>
            <p:ph idx="1" type="body"/>
          </p:nvPr>
        </p:nvSpPr>
        <p:spPr>
          <a:xfrm>
            <a:off x="1067477" y="1836134"/>
            <a:ext cx="7311000" cy="13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90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223" name="Google Shape;223;p40"/>
          <p:cNvSpPr txBox="1"/>
          <p:nvPr/>
        </p:nvSpPr>
        <p:spPr>
          <a:xfrm>
            <a:off x="751650" y="1317547"/>
            <a:ext cx="7311000" cy="3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90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</a:t>
            </a:r>
            <a:r>
              <a:rPr b="1" lang="en" sz="1800"/>
              <a:t>u</a:t>
            </a:r>
            <a:r>
              <a:rPr lang="en" sz="1800"/>
              <a:t> to check folder space usage</a:t>
            </a:r>
            <a:endParaRPr sz="1800"/>
          </a:p>
          <a:p>
            <a:pPr indent="-34290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</a:t>
            </a:r>
            <a:r>
              <a:rPr b="1" lang="en" sz="1800"/>
              <a:t>f</a:t>
            </a:r>
            <a:r>
              <a:rPr lang="en" sz="1800"/>
              <a:t> to check disk usage</a:t>
            </a:r>
            <a:endParaRPr sz="1800"/>
          </a:p>
          <a:p>
            <a:pPr indent="-34290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</a:t>
            </a:r>
            <a:r>
              <a:rPr b="1" lang="en" sz="1800"/>
              <a:t>op</a:t>
            </a:r>
            <a:r>
              <a:rPr lang="en" sz="1800"/>
              <a:t> to show you running process info, and stats</a:t>
            </a:r>
            <a:endParaRPr sz="1800"/>
          </a:p>
          <a:p>
            <a:pPr indent="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Merriweather Sans"/>
              <a:buNone/>
            </a:pPr>
            <a:r>
              <a:rPr lang="en" sz="1800"/>
              <a:t>Miscellaneous</a:t>
            </a:r>
            <a:r>
              <a:rPr lang="en" sz="1800"/>
              <a:t> examples:</a:t>
            </a:r>
            <a:endParaRPr sz="1800"/>
          </a:p>
          <a:p>
            <a:pPr indent="-342900" lvl="0" marL="4572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</a:t>
            </a:r>
            <a:r>
              <a:rPr b="1" lang="en" sz="1800"/>
              <a:t>c</a:t>
            </a:r>
            <a:r>
              <a:rPr lang="en" sz="1800"/>
              <a:t> to count lines, words and characters</a:t>
            </a:r>
            <a:endParaRPr sz="1800"/>
          </a:p>
          <a:p>
            <a:pPr indent="-3429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</a:t>
            </a:r>
            <a:r>
              <a:rPr b="1" lang="en" sz="1800"/>
              <a:t>ar</a:t>
            </a:r>
            <a:r>
              <a:rPr lang="en" sz="1800"/>
              <a:t> to compress and uncompress files into an archive</a:t>
            </a:r>
            <a:endParaRPr sz="1800"/>
          </a:p>
          <a:p>
            <a:pPr indent="-3429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</a:t>
            </a:r>
            <a:r>
              <a:rPr b="1" lang="en" sz="1800"/>
              <a:t>an</a:t>
            </a:r>
            <a:r>
              <a:rPr lang="en" sz="1800"/>
              <a:t> to print documentation on commands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ctrTitle"/>
          </p:nvPr>
        </p:nvSpPr>
        <p:spPr>
          <a:xfrm>
            <a:off x="1130977" y="690563"/>
            <a:ext cx="7311108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Ubiquitous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ranklin Gothic"/>
              <a:buNone/>
            </a:pPr>
            <a:r>
              <a:t/>
            </a:r>
            <a:endParaRPr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729100" y="1369882"/>
            <a:ext cx="73110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900" lIns="0" spcFirstLastPara="1" rIns="0" wrap="square" tIns="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rtl="0" algn="l">
              <a:lnSpc>
                <a:spcPct val="114999"/>
              </a:lnSpc>
              <a:spcBef>
                <a:spcPts val="90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Bash is natively installed on all linux systems, and now Windows too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Battle tested and streamlined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Often the only way to get access to cloud servers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 for quick data inspection and exploring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900"/>
              </a:spcBef>
              <a:spcAft>
                <a:spcPts val="0"/>
              </a:spcAft>
              <a:buSzPts val="2200"/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rtl="0" algn="l">
              <a:lnSpc>
                <a:spcPct val="114999"/>
              </a:lnSpc>
              <a:spcBef>
                <a:spcPts val="90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little cryptic to learn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ctrTitle"/>
          </p:nvPr>
        </p:nvSpPr>
        <p:spPr>
          <a:xfrm>
            <a:off x="1130977" y="690563"/>
            <a:ext cx="7311108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Navigation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ranklin Gothic"/>
              <a:buNone/>
            </a:pPr>
            <a:r>
              <a:t/>
            </a:r>
            <a:endParaRPr/>
          </a:p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1067477" y="1836134"/>
            <a:ext cx="7311108" cy="1329461"/>
          </a:xfrm>
          <a:prstGeom prst="rect">
            <a:avLst/>
          </a:prstGeom>
          <a:noFill/>
          <a:ln>
            <a:noFill/>
          </a:ln>
        </p:spPr>
        <p:txBody>
          <a:bodyPr anchorCtr="0" anchor="t" bIns="34290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49" name="Google Shape;149;p29"/>
          <p:cNvSpPr txBox="1"/>
          <p:nvPr/>
        </p:nvSpPr>
        <p:spPr>
          <a:xfrm>
            <a:off x="751650" y="1310375"/>
            <a:ext cx="8198400" cy="3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90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Merriweather Sans"/>
              <a:buNone/>
            </a:pPr>
            <a:r>
              <a:rPr lang="en" sz="1800"/>
              <a:t>The most basic operations allow you to `move` and `see` your environment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Merriweather Sans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Merriweather Sans"/>
              <a:buNone/>
            </a:pPr>
            <a:r>
              <a:rPr lang="en" sz="1800"/>
              <a:t>First of all, find out where you are with </a:t>
            </a:r>
            <a:r>
              <a:rPr b="1" lang="en" sz="1800"/>
              <a:t>pwd</a:t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Merriweather Sans"/>
              <a:buNone/>
            </a:pPr>
            <a:r>
              <a:t/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Merriweather Sans"/>
              <a:buNone/>
            </a:pPr>
            <a:r>
              <a:rPr b="1" lang="en" sz="1800"/>
              <a:t>Present Working Directory</a:t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Merriweather Sans"/>
              <a:buNone/>
            </a:pPr>
            <a:r>
              <a:t/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Merriweather Sans"/>
              <a:buNone/>
            </a:pPr>
            <a:r>
              <a:rPr lang="en" sz="1800"/>
              <a:t>Then list the files and directories in your current location with </a:t>
            </a:r>
            <a:r>
              <a:rPr b="1" lang="en" sz="1800"/>
              <a:t>ls</a:t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Merriweather Sans"/>
              <a:buNone/>
            </a:pPr>
            <a:r>
              <a:t/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Merriweather Sans"/>
              <a:buNone/>
            </a:pPr>
            <a:r>
              <a:rPr lang="en" sz="1800"/>
              <a:t>Two useful flags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Merriweather Sans"/>
              <a:buNone/>
            </a:pPr>
            <a:r>
              <a:rPr lang="en" sz="1800"/>
              <a:t>    -l for list mode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Merriweather Sans"/>
              <a:buNone/>
            </a:pPr>
            <a:r>
              <a:rPr lang="en" sz="1800"/>
              <a:t>    -a for all, including hidden files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Merriweather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Merriweather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Merriweather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ctrTitle"/>
          </p:nvPr>
        </p:nvSpPr>
        <p:spPr>
          <a:xfrm>
            <a:off x="1138915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Navigating in the folder structure</a:t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1138925" y="1475075"/>
            <a:ext cx="7311000" cy="3365100"/>
          </a:xfrm>
          <a:prstGeom prst="rect">
            <a:avLst/>
          </a:prstGeom>
        </p:spPr>
        <p:txBody>
          <a:bodyPr anchorCtr="0" anchor="t" bIns="3429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Folder structure is a </a:t>
            </a:r>
            <a:r>
              <a:rPr b="1" lang="en"/>
              <a:t>TREE</a:t>
            </a:r>
            <a:r>
              <a:rPr lang="en"/>
              <a:t>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/>
              <a:t>c</a:t>
            </a:r>
            <a:r>
              <a:rPr b="1" lang="en"/>
              <a:t>d</a:t>
            </a:r>
            <a:r>
              <a:rPr lang="en"/>
              <a:t>  is ‘change directory’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basic ways to move about, down a branch, up a branch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down a ‘branch’, </a:t>
            </a:r>
            <a:r>
              <a:rPr b="1" lang="en"/>
              <a:t>cd &lt;directory&gt;</a:t>
            </a:r>
            <a:endParaRPr b="1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up to last branch </a:t>
            </a:r>
            <a:r>
              <a:rPr b="1" lang="en"/>
              <a:t>cd .. </a:t>
            </a:r>
            <a:r>
              <a:rPr lang="en"/>
              <a:t>(Note the use of ‘..’)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ctrTitle"/>
          </p:nvPr>
        </p:nvSpPr>
        <p:spPr>
          <a:xfrm>
            <a:off x="1130977" y="690563"/>
            <a:ext cx="7311108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Looking inside files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ranklin Gothic"/>
              <a:buNone/>
            </a:pPr>
            <a:r>
              <a:t/>
            </a:r>
            <a:endParaRPr/>
          </a:p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1067477" y="1836134"/>
            <a:ext cx="7311108" cy="1329461"/>
          </a:xfrm>
          <a:prstGeom prst="rect">
            <a:avLst/>
          </a:prstGeom>
          <a:noFill/>
          <a:ln>
            <a:noFill/>
          </a:ln>
        </p:spPr>
        <p:txBody>
          <a:bodyPr anchorCtr="0" anchor="t" bIns="34290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62" name="Google Shape;162;p31"/>
          <p:cNvSpPr txBox="1"/>
          <p:nvPr/>
        </p:nvSpPr>
        <p:spPr>
          <a:xfrm>
            <a:off x="751650" y="1903797"/>
            <a:ext cx="73110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900" lIns="0" spcFirstLastPara="1" rIns="0" wrap="square" tIns="0">
            <a:noAutofit/>
          </a:bodyPr>
          <a:lstStyle/>
          <a:p>
            <a:pPr indent="-254000" lvl="0" marL="3429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 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 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display file content</a:t>
            </a:r>
            <a:endParaRPr sz="1800"/>
          </a:p>
          <a:p>
            <a:pPr indent="-254000" lvl="0" marL="3429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Peeking at the top or bottom of files with </a:t>
            </a:r>
            <a:r>
              <a:rPr b="1" lang="en" sz="1800">
                <a:solidFill>
                  <a:schemeClr val="dk1"/>
                </a:solidFill>
              </a:rPr>
              <a:t>head</a:t>
            </a:r>
            <a:r>
              <a:rPr lang="en" sz="1800">
                <a:solidFill>
                  <a:schemeClr val="dk1"/>
                </a:solidFill>
              </a:rPr>
              <a:t> and </a:t>
            </a:r>
            <a:r>
              <a:rPr b="1" lang="en" sz="1800">
                <a:solidFill>
                  <a:schemeClr val="dk1"/>
                </a:solidFill>
              </a:rPr>
              <a:t>tail</a:t>
            </a:r>
            <a:endParaRPr sz="1800"/>
          </a:p>
          <a:p>
            <a:pPr indent="-254000" lvl="0" marL="3429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less/more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command line editors 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nano, vim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3429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Merriweather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ctrTitle"/>
          </p:nvPr>
        </p:nvSpPr>
        <p:spPr>
          <a:xfrm>
            <a:off x="1130977" y="690563"/>
            <a:ext cx="7311108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Manipulating files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ranklin Gothic"/>
              <a:buNone/>
            </a:pPr>
            <a:r>
              <a:t/>
            </a:r>
            <a:endParaRPr/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1067477" y="1836134"/>
            <a:ext cx="7311108" cy="1329461"/>
          </a:xfrm>
          <a:prstGeom prst="rect">
            <a:avLst/>
          </a:prstGeom>
          <a:noFill/>
          <a:ln>
            <a:noFill/>
          </a:ln>
        </p:spPr>
        <p:txBody>
          <a:bodyPr anchorCtr="0" anchor="t" bIns="34290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69" name="Google Shape;169;p32"/>
          <p:cNvSpPr txBox="1"/>
          <p:nvPr/>
        </p:nvSpPr>
        <p:spPr>
          <a:xfrm>
            <a:off x="751650" y="1553827"/>
            <a:ext cx="7311000" cy="29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90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Arial"/>
              <a:buChar char="●"/>
            </a:pPr>
            <a:r>
              <a:rPr lang="en" sz="1800"/>
              <a:t>r</a:t>
            </a:r>
            <a:r>
              <a:rPr lang="en" sz="1800"/>
              <a:t>m ‘remove’ a file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 </a:t>
            </a:r>
            <a:r>
              <a:rPr lang="en" sz="1800"/>
              <a:t>‘move’ a file</a:t>
            </a:r>
            <a:endParaRPr sz="1800"/>
          </a:p>
          <a:p>
            <a:pPr indent="-254000" lvl="0" marL="3429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cp ‘move’ a file</a:t>
            </a:r>
            <a:endParaRPr sz="1800"/>
          </a:p>
          <a:p>
            <a:pPr indent="-254000" lvl="0" marL="3429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Arial"/>
              <a:buChar char="●"/>
            </a:pPr>
            <a:r>
              <a:rPr lang="en" sz="1800"/>
              <a:t>m</a:t>
            </a:r>
            <a:r>
              <a:rPr lang="en" sz="1800"/>
              <a:t>kdir `make a directory`</a:t>
            </a:r>
            <a:endParaRPr sz="1800"/>
          </a:p>
          <a:p>
            <a:pPr indent="0" lvl="0" marL="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Merriweather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Merriweather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Merriweather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ctrTitle"/>
          </p:nvPr>
        </p:nvSpPr>
        <p:spPr>
          <a:xfrm>
            <a:off x="1130977" y="690563"/>
            <a:ext cx="7311108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Linux Principles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ranklin Gothic"/>
              <a:buNone/>
            </a:pPr>
            <a:r>
              <a:t/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1067477" y="1836134"/>
            <a:ext cx="7311108" cy="1329461"/>
          </a:xfrm>
          <a:prstGeom prst="rect">
            <a:avLst/>
          </a:prstGeom>
          <a:noFill/>
          <a:ln>
            <a:noFill/>
          </a:ln>
        </p:spPr>
        <p:txBody>
          <a:bodyPr anchorCtr="0" anchor="t" bIns="34290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76" name="Google Shape;176;p33"/>
          <p:cNvSpPr txBox="1"/>
          <p:nvPr/>
        </p:nvSpPr>
        <p:spPr>
          <a:xfrm>
            <a:off x="751649" y="1903812"/>
            <a:ext cx="7311108" cy="1329461"/>
          </a:xfrm>
          <a:prstGeom prst="rect">
            <a:avLst/>
          </a:prstGeom>
          <a:noFill/>
          <a:ln>
            <a:noFill/>
          </a:ln>
        </p:spPr>
        <p:txBody>
          <a:bodyPr anchorCtr="0" anchor="t" bIns="342900" lIns="0" spcFirstLastPara="1" rIns="0" wrap="square" tIns="0">
            <a:noAutofit/>
          </a:bodyPr>
          <a:lstStyle/>
          <a:p>
            <a:pPr indent="-254000" lvl="0" marL="3429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Everything is a file. ( Including hardware 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Small, single-purpose programs.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Ability to chain programs together to perform complex tasks.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Avoid captive user interfaces.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Configuration data stored in text.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3429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Merriweather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ctrTitle"/>
          </p:nvPr>
        </p:nvSpPr>
        <p:spPr>
          <a:xfrm>
            <a:off x="1130977" y="690563"/>
            <a:ext cx="7311108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Close up on Chaining Programs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ranklin Gothic"/>
              <a:buNone/>
            </a:pPr>
            <a:r>
              <a:t/>
            </a:r>
            <a:endParaRPr/>
          </a:p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1067477" y="1836134"/>
            <a:ext cx="7311108" cy="1329461"/>
          </a:xfrm>
          <a:prstGeom prst="rect">
            <a:avLst/>
          </a:prstGeom>
          <a:noFill/>
          <a:ln>
            <a:noFill/>
          </a:ln>
        </p:spPr>
        <p:txBody>
          <a:bodyPr anchorCtr="0" anchor="t" bIns="34290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83" name="Google Shape;183;p34"/>
          <p:cNvSpPr txBox="1"/>
          <p:nvPr/>
        </p:nvSpPr>
        <p:spPr>
          <a:xfrm>
            <a:off x="668932" y="1467668"/>
            <a:ext cx="7311108" cy="1329461"/>
          </a:xfrm>
          <a:prstGeom prst="rect">
            <a:avLst/>
          </a:prstGeom>
          <a:noFill/>
          <a:ln>
            <a:noFill/>
          </a:ln>
        </p:spPr>
        <p:txBody>
          <a:bodyPr anchorCtr="0" anchor="t" bIns="342900" lIns="0" spcFirstLastPara="1" rIns="0" wrap="square" tIns="0">
            <a:noAutofit/>
          </a:bodyPr>
          <a:lstStyle/>
          <a:p>
            <a:pPr indent="-304800" lvl="0" marL="3429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Merriweather Sans"/>
              <a:buChar char="►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 linux programs can use text as both input and output.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4999"/>
              </a:lnSpc>
              <a:spcBef>
                <a:spcPts val="90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Merriweather Sans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 This makes it ideal for creating mini-pipelines for data processing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lnSpc>
                <a:spcPct val="114999"/>
              </a:lnSpc>
              <a:spcBef>
                <a:spcPts val="90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Merriweather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42900" marR="0" rtl="0" algn="l">
              <a:lnSpc>
                <a:spcPct val="114999"/>
              </a:lnSpc>
              <a:spcBef>
                <a:spcPts val="90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Merriweather Sans"/>
              <a:buChar char="►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commands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14999"/>
              </a:lnSpc>
              <a:spcBef>
                <a:spcPts val="90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Arial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grep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to search 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Arial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sed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to edit lines on the fly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Arial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awk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for manipulating data, and comes with a full blown language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3429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3429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E27431"/>
              </a:buClr>
              <a:buSzPts val="2200"/>
              <a:buFont typeface="Merriweather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ctrTitle"/>
          </p:nvPr>
        </p:nvSpPr>
        <p:spPr>
          <a:xfrm>
            <a:off x="1138915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Closeup on grep</a:t>
            </a:r>
            <a:endParaRPr/>
          </a:p>
        </p:txBody>
      </p:sp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1138915" y="1312259"/>
            <a:ext cx="7311000" cy="3528000"/>
          </a:xfrm>
          <a:prstGeom prst="rect">
            <a:avLst/>
          </a:prstGeom>
        </p:spPr>
        <p:txBody>
          <a:bodyPr anchorCtr="0" anchor="t" bIns="3429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Grep is one of the most useful commands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Filter: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</a:t>
            </a:r>
            <a:r>
              <a:rPr lang="en"/>
              <a:t>at &lt;filename&gt; | grep &lt;match term&gt;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filter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</a:t>
            </a:r>
            <a:r>
              <a:rPr lang="en"/>
              <a:t>at &lt;filename&gt; | grep </a:t>
            </a:r>
            <a:r>
              <a:rPr b="1" lang="en"/>
              <a:t>-v</a:t>
            </a:r>
            <a:r>
              <a:rPr lang="en"/>
              <a:t> &lt;exclude term&gt;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Wild card filter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</a:t>
            </a:r>
            <a:r>
              <a:rPr lang="en"/>
              <a:t>at irisdata | grep vir.inica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</a:t>
            </a:r>
            <a:r>
              <a:rPr lang="en"/>
              <a:t>at irisdata | grep vir.*ca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of ls is also seen like a file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</a:t>
            </a:r>
            <a:r>
              <a:rPr lang="en"/>
              <a:t>s | grep *.py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