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9.jpeg" ContentType="image/jpeg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11.jpeg" ContentType="image/jpeg"/>
  <Override PartName="/ppt/media/image12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23;p25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879360" y="972000"/>
            <a:ext cx="255240" cy="255240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 rot="10800000">
            <a:off x="4212720" y="2687040"/>
            <a:ext cx="196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fad825"/>
            </a:solidFill>
            <a:prstDash val="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8941680" y="650520"/>
            <a:ext cx="200160" cy="4244400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88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6440" cy="1426680"/>
          </a:xfrm>
          <a:prstGeom prst="rect">
            <a:avLst/>
          </a:prstGeom>
          <a:ln>
            <a:noFill/>
          </a:ln>
        </p:spPr>
      </p:pic>
      <p:pic>
        <p:nvPicPr>
          <p:cNvPr id="43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713880" y="741240"/>
            <a:ext cx="277560" cy="27756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6440" cy="1426680"/>
          </a:xfrm>
          <a:prstGeom prst="rect">
            <a:avLst/>
          </a:prstGeom>
          <a:ln>
            <a:noFill/>
          </a:ln>
        </p:spPr>
      </p:pic>
      <p:pic>
        <p:nvPicPr>
          <p:cNvPr id="84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713880" y="741240"/>
            <a:ext cx="277560" cy="27756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6440" cy="142668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713880" y="741240"/>
            <a:ext cx="277560" cy="27756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6440" cy="1426680"/>
          </a:xfrm>
          <a:prstGeom prst="rect">
            <a:avLst/>
          </a:prstGeom>
          <a:ln>
            <a:noFill/>
          </a:ln>
        </p:spPr>
      </p:pic>
      <p:pic>
        <p:nvPicPr>
          <p:cNvPr id="166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713880" y="741240"/>
            <a:ext cx="277560" cy="27756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6440" cy="1426680"/>
          </a:xfrm>
          <a:prstGeom prst="rect">
            <a:avLst/>
          </a:prstGeom>
          <a:ln>
            <a:noFill/>
          </a:ln>
        </p:spPr>
      </p:pic>
      <p:pic>
        <p:nvPicPr>
          <p:cNvPr id="207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713880" y="741240"/>
            <a:ext cx="277560" cy="27756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918720" y="1805040"/>
            <a:ext cx="7297560" cy="6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Database Build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041920" y="2872080"/>
            <a:ext cx="4932360" cy="20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Data Engineering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School of Data Science 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University of Virginia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131120" y="690480"/>
            <a:ext cx="730908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SQL: Inner Join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737280" y="731520"/>
            <a:ext cx="73087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st.name_first,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st.name_last,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st.final_exam_grade,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sp.sport_name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student as 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INNER JOIN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sports as sp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ON st.name_last = sp.name_last;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71" name="Table 3"/>
          <p:cNvGraphicFramePr/>
          <p:nvPr/>
        </p:nvGraphicFramePr>
        <p:xfrm>
          <a:off x="3903120" y="138312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Consider a second table called </a:t>
                      </a:r>
                      <a:r>
                        <a:rPr b="0" i="1" lang="en-US" sz="1800" spc="-1" strike="noStrike">
                          <a:latin typeface="Arial"/>
                        </a:rPr>
                        <a:t>sports</a:t>
                      </a:r>
                      <a:r>
                        <a:rPr b="0" lang="en-US" sz="1800" spc="-1" strike="noStrike">
                          <a:latin typeface="Arial"/>
                        </a:rPr>
                        <a:t> with fields: name_first, name_last, sport_name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Requirement: join </a:t>
                      </a:r>
                      <a:r>
                        <a:rPr b="0" i="1" lang="en-US" sz="1800" spc="-1" strike="noStrike">
                          <a:latin typeface="Arial"/>
                        </a:rPr>
                        <a:t>student</a:t>
                      </a:r>
                      <a:r>
                        <a:rPr b="0" lang="en-US" sz="1800" spc="-1" strike="noStrike">
                          <a:latin typeface="Arial"/>
                        </a:rPr>
                        <a:t>, </a:t>
                      </a:r>
                      <a:r>
                        <a:rPr b="0" i="1" lang="en-US" sz="1800" spc="-1" strike="noStrike">
                          <a:latin typeface="Arial"/>
                        </a:rPr>
                        <a:t>sports</a:t>
                      </a:r>
                      <a:r>
                        <a:rPr b="0" lang="en-US" sz="1800" spc="-1" strike="noStrike">
                          <a:latin typeface="Arial"/>
                        </a:rPr>
                        <a:t> using name_last as common field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Can give table a short alias:</a:t>
                      </a:r>
                      <a:br/>
                      <a:r>
                        <a:rPr b="0" i="1" lang="en-US" sz="1800" spc="-1" strike="noStrike">
                          <a:latin typeface="Arial"/>
                        </a:rPr>
                        <a:t>student as 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When joining tables, use </a:t>
                      </a:r>
                      <a:r>
                        <a:rPr b="0" i="1" lang="en-US" sz="1800" spc="-1" strike="noStrike">
                          <a:latin typeface="Arial"/>
                        </a:rPr>
                        <a:t>table.field</a:t>
                      </a:r>
                      <a:r>
                        <a:rPr b="0" lang="en-US" sz="1800" spc="-1" strike="noStrike">
                          <a:latin typeface="Arial"/>
                        </a:rPr>
                        <a:t> to reference field names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131120" y="690480"/>
            <a:ext cx="730908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Building DBs with SQL Scripts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829080" y="640080"/>
            <a:ext cx="73087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It is recommended that SQL scripts are saved and checked into a repository like GitHub.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makes it easy to track changes, rebuild, and communicate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74" name="Table 3"/>
          <p:cNvGraphicFramePr/>
          <p:nvPr/>
        </p:nvGraphicFramePr>
        <p:xfrm>
          <a:off x="8686800" y="3931920"/>
          <a:ext cx="44640" cy="109080"/>
        </p:xfrm>
        <a:graphic>
          <a:graphicData uri="http://schemas.openxmlformats.org/drawingml/2006/table">
            <a:tbl>
              <a:tblPr/>
              <a:tblGrid>
                <a:gridCol w="21600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5" name="CustomShape 4"/>
          <p:cNvSpPr/>
          <p:nvPr/>
        </p:nvSpPr>
        <p:spPr>
          <a:xfrm>
            <a:off x="837000" y="2377440"/>
            <a:ext cx="7308720" cy="25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types of scripts:</a:t>
            </a: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Creation scripts (create database, tables, indexes, ...)</a:t>
            </a: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 initialization scripts (insert data into tables)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can invoke other scripts that create, insert, ..</a:t>
            </a: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Cleanup scripts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31120" y="690480"/>
            <a:ext cx="730908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Building DBs with SQL Scripts, contd.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829080" y="964080"/>
            <a:ext cx="73087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Note of Caution: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Programming languages such as Python support SQL transactions.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If you run python to change the state, it won’t be recorded, documented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It is preferable to have python generate and save scripts which can be run, stored and checked in.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78" name="Table 3"/>
          <p:cNvGraphicFramePr/>
          <p:nvPr/>
        </p:nvGraphicFramePr>
        <p:xfrm>
          <a:off x="8686800" y="3931920"/>
          <a:ext cx="44640" cy="109080"/>
        </p:xfrm>
        <a:graphic>
          <a:graphicData uri="http://schemas.openxmlformats.org/drawingml/2006/table">
            <a:tbl>
              <a:tblPr/>
              <a:tblGrid>
                <a:gridCol w="21600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9" name="CustomShape 4"/>
          <p:cNvSpPr/>
          <p:nvPr/>
        </p:nvSpPr>
        <p:spPr>
          <a:xfrm>
            <a:off x="837000" y="2377440"/>
            <a:ext cx="7308720" cy="25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131120" y="690480"/>
            <a:ext cx="730908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Table of Contents</a:t>
            </a:r>
            <a:br/>
            <a:endParaRPr b="0" lang="en-US" sz="3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29000" y="1365120"/>
            <a:ext cx="73087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SQL</a:t>
            </a: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Building Databases with SQL Scripts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131120" y="690480"/>
            <a:ext cx="730908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MySQL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37280" y="731520"/>
            <a:ext cx="73087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MySQL is a db engine. It is open source and highly popular.</a:t>
            </a: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MySQL Workbench is a useful GUI tool supporting: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database design, query editor, running scripts, viewing schema, creating EER diagrams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MySQL Command Line Client is a primitive text-based tool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131120" y="690480"/>
            <a:ext cx="730908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37280" y="731520"/>
            <a:ext cx="73087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SQL is the language for writing queries against relational dbs</a:t>
            </a: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Consists of several important keywords that select, project, write the data</a:t>
            </a: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They keywords are typically written in CAPS and structured to make it easy to read</a:t>
            </a: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What follows are several code examples. It is not exhaustive.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131120" y="690480"/>
            <a:ext cx="730908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SQL: CREATE TABLE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737280" y="731520"/>
            <a:ext cx="73087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2520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CREATE TABLE student (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name_first VARCHAR(20) NOT NULL,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name_last VARCHAR(30) NOT NULL,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final_exam_grade INT,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PRIMARY KEY (name_first, name_last)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914400" y="3474720"/>
            <a:ext cx="74973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field consists of name, data type, and optional constraints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primary key uses two fields. It’s called a composite key.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Its component fields cannot be null.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131120" y="690480"/>
            <a:ext cx="730908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SQL: SELECT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737280" y="731520"/>
            <a:ext cx="73087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 * from student;          // select all data from table: student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 * FROM student       // select all fields, select records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WHERE name_last = ‘Woo’;  // matching a condition</a:t>
            </a:r>
            <a:br/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 name_last, count(*) // this query does an aggregation: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FROM student                       // select the last name field,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GROUP BY name_last;         // count the number of records with each 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//  last name,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// display each last name, count of each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131120" y="690480"/>
            <a:ext cx="730908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SQL: HAVING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32080" y="2834640"/>
            <a:ext cx="740592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 name_last, count(*)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FROM student                    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GROUP BY name_last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HAVING COUNT(name_last) &gt; 1;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62" name="Table 3"/>
          <p:cNvGraphicFramePr/>
          <p:nvPr/>
        </p:nvGraphicFramePr>
        <p:xfrm>
          <a:off x="479520" y="1488600"/>
          <a:ext cx="5388840" cy="719280"/>
        </p:xfrm>
        <a:graphic>
          <a:graphicData uri="http://schemas.openxmlformats.org/drawingml/2006/table">
            <a:tbl>
              <a:tblPr/>
              <a:tblGrid>
                <a:gridCol w="538920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HAVING can be used as a filter in a GROUP BY aggregation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It takes the place of a WHERE in the aggregation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131120" y="690480"/>
            <a:ext cx="730908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SQL: INSERT, ALTER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37280" y="731520"/>
            <a:ext cx="73087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// insert record into table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INSERT INTO student VALUES (‘Johnny’,’Danger’,95);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// add column to table; this is a schema change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ALTER TABLE student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ADD midterm_grade INT;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620640" y="3840480"/>
            <a:ext cx="7497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ALTER can also be used to drop column, modify column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131120" y="690480"/>
            <a:ext cx="730908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SQL: Table Joins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737280" y="731520"/>
            <a:ext cx="73087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often want to combine information from multiple tables based on one or more fields. JOINS support this.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There are several kinds of joins: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INNER JOIN – records must be in both tables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OUTER JOIN (full join) – either table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LEFT JOIN – records from left table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RIGHT JOIN – records from right 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5531760" y="2743200"/>
            <a:ext cx="3428640" cy="191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Application>LibreOffice/6.2.8.2$Windows_X86_64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2022-04-26T08:11:21Z</dcterms:modified>
  <cp:revision>58</cp:revision>
  <dc:subject/>
  <dc:title/>
</cp:coreProperties>
</file>