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/TITLE/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4279493" y="865960"/>
            <a:ext cx="4275422" cy="157611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Google Shape;52;p13"/>
          <p:cNvSpPr/>
          <p:nvPr>
            <p:ph type="pic" idx="21"/>
          </p:nvPr>
        </p:nvSpPr>
        <p:spPr>
          <a:xfrm>
            <a:off x="-1" y="1229329"/>
            <a:ext cx="4448278" cy="4450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9" name="Google Shape;53;p13"/>
          <p:cNvSpPr/>
          <p:nvPr/>
        </p:nvSpPr>
        <p:spPr>
          <a:xfrm>
            <a:off x="3879358" y="972009"/>
            <a:ext cx="257323" cy="257323"/>
          </a:xfrm>
          <a:prstGeom prst="ellipse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" name="Google Shape;54;p13"/>
          <p:cNvSpPr/>
          <p:nvPr/>
        </p:nvSpPr>
        <p:spPr>
          <a:xfrm flipH="1" flipV="1">
            <a:off x="4210884" y="2690754"/>
            <a:ext cx="1970109" cy="1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1" name="Body Level One…"/>
          <p:cNvSpPr txBox="1"/>
          <p:nvPr>
            <p:ph type="body" sz="quarter" idx="1"/>
          </p:nvPr>
        </p:nvSpPr>
        <p:spPr>
          <a:xfrm>
            <a:off x="5129486" y="2760782"/>
            <a:ext cx="2831034" cy="207311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Google Shape;56;p13"/>
          <p:cNvSpPr/>
          <p:nvPr/>
        </p:nvSpPr>
        <p:spPr>
          <a:xfrm>
            <a:off x="8941552" y="650631"/>
            <a:ext cx="202448" cy="4246679"/>
          </a:xfrm>
          <a:prstGeom prst="rect">
            <a:avLst/>
          </a:prstGeom>
          <a:solidFill>
            <a:srgbClr val="132E6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Google Shape;59;p14"/>
          <p:cNvSpPr/>
          <p:nvPr/>
        </p:nvSpPr>
        <p:spPr>
          <a:xfrm>
            <a:off x="713988" y="741094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138914" y="1312258"/>
            <a:ext cx="7311109" cy="3528150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8" indent="-41573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Text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" name="Google Shape;66;p16"/>
          <p:cNvSpPr/>
          <p:nvPr/>
        </p:nvSpPr>
        <p:spPr>
          <a:xfrm>
            <a:off x="713988" y="741094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Body Level One…"/>
          <p:cNvSpPr txBox="1"/>
          <p:nvPr>
            <p:ph type="body" idx="1"/>
          </p:nvPr>
        </p:nvSpPr>
        <p:spPr>
          <a:xfrm>
            <a:off x="1138914" y="1312258"/>
            <a:ext cx="7311109" cy="3528150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8" indent="-41573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itle Text"/>
          <p:cNvSpPr txBox="1"/>
          <p:nvPr>
            <p:ph type="title"/>
          </p:nvPr>
        </p:nvSpPr>
        <p:spPr>
          <a:xfrm>
            <a:off x="1138914" y="708157"/>
            <a:ext cx="6858001" cy="67505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Google Shape;70;p17"/>
          <p:cNvSpPr/>
          <p:nvPr/>
        </p:nvSpPr>
        <p:spPr>
          <a:xfrm>
            <a:off x="713988" y="734876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1138914" y="1306042"/>
            <a:ext cx="7311109" cy="3528150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4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228600" indent="457200">
              <a:lnSpc>
                <a:spcPct val="14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4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Body Level One…"/>
          <p:cNvSpPr txBox="1"/>
          <p:nvPr>
            <p:ph type="body" idx="1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</p:spPr>
        <p:txBody>
          <a:bodyPr lIns="0" tIns="0" rIns="0" bIns="0"/>
          <a:lstStyle>
            <a:lvl1pPr indent="-36830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93588" indent="-415738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95000"/>
              </a:lnSpc>
              <a:buClr>
                <a:srgbClr val="E27431"/>
              </a:buClr>
              <a:buSzPts val="2100"/>
              <a:buFont typeface="Helvetica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/CHART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itle Text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7" name="Google Shape;76;p19"/>
          <p:cNvSpPr/>
          <p:nvPr/>
        </p:nvSpPr>
        <p:spPr>
          <a:xfrm>
            <a:off x="705308" y="726195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7296342" y="1242625"/>
            <a:ext cx="1558292" cy="3592701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indent="-336550">
              <a:lnSpc>
                <a:spcPct val="100000"/>
              </a:lnSpc>
              <a:buClrTx/>
              <a:buSzPts val="1700"/>
              <a:buFontTx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414780" indent="-367030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96835" indent="-385535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354035" indent="-385535">
              <a:lnSpc>
                <a:spcPct val="100000"/>
              </a:lnSpc>
              <a:buClrTx/>
              <a:buSzPts val="1700"/>
              <a:buFontTx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Google Shape;79;p19"/>
          <p:cNvSpPr/>
          <p:nvPr/>
        </p:nvSpPr>
        <p:spPr>
          <a:xfrm>
            <a:off x="7155301" y="1250065"/>
            <a:ext cx="1" cy="3922621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Body Level One…"/>
          <p:cNvSpPr txBox="1"/>
          <p:nvPr>
            <p:ph type="body" sz="quarter" idx="1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indent="-336550">
              <a:lnSpc>
                <a:spcPct val="100000"/>
              </a:lnSpc>
              <a:buClrTx/>
              <a:buSzPts val="1700"/>
              <a:buFontTx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414780" indent="-367030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96835" indent="-385535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354035" indent="-385535">
              <a:lnSpc>
                <a:spcPct val="100000"/>
              </a:lnSpc>
              <a:buClrTx/>
              <a:buSzPts val="1700"/>
              <a:buFontTx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Google Shape;82;p20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Google Shape;83;p20"/>
          <p:cNvSpPr txBox="1"/>
          <p:nvPr>
            <p:ph type="body" sz="half" idx="21"/>
          </p:nvPr>
        </p:nvSpPr>
        <p:spPr>
          <a:xfrm>
            <a:off x="846821" y="876994"/>
            <a:ext cx="4922435" cy="3811192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41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</a:p>
        </p:txBody>
      </p:sp>
      <p:sp>
        <p:nvSpPr>
          <p:cNvPr id="182" name="Google Shape;84;p20"/>
          <p:cNvSpPr/>
          <p:nvPr>
            <p:ph type="pic" sz="quarter" idx="22"/>
          </p:nvPr>
        </p:nvSpPr>
        <p:spPr>
          <a:xfrm>
            <a:off x="5898748" y="1172479"/>
            <a:ext cx="1536541" cy="15365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3" name="Google Shape;85;p20"/>
          <p:cNvSpPr txBox="1"/>
          <p:nvPr>
            <p:ph type="body" sz="quarter" idx="23"/>
          </p:nvPr>
        </p:nvSpPr>
        <p:spPr>
          <a:xfrm>
            <a:off x="6858000" y="3500166"/>
            <a:ext cx="2048719" cy="84206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84" name="Google Shape;86;p20"/>
          <p:cNvSpPr/>
          <p:nvPr/>
        </p:nvSpPr>
        <p:spPr>
          <a:xfrm>
            <a:off x="6331653" y="2856052"/>
            <a:ext cx="1507302" cy="1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8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w="12700">
            <a:solidFill>
              <a:srgbClr val="31538F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Body Level One…"/>
          <p:cNvSpPr txBox="1"/>
          <p:nvPr>
            <p:ph type="body" idx="1"/>
          </p:nvPr>
        </p:nvSpPr>
        <p:spPr>
          <a:xfrm>
            <a:off x="1041419" y="859630"/>
            <a:ext cx="6858304" cy="3811192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 algn="ctr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504950" indent="-9334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2105660" indent="-105791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622550" indent="-11112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3079750" indent="-1111250" algn="ctr">
              <a:lnSpc>
                <a:spcPct val="90000"/>
              </a:lnSpc>
              <a:spcBef>
                <a:spcPts val="800"/>
              </a:spcBef>
              <a:buClrTx/>
              <a:buSzPts val="4900"/>
              <a:buFontTx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Google Shape;90;p21"/>
          <p:cNvSpPr txBox="1"/>
          <p:nvPr>
            <p:ph type="body" sz="quarter" idx="21"/>
          </p:nvPr>
        </p:nvSpPr>
        <p:spPr>
          <a:xfrm>
            <a:off x="6198244" y="4116751"/>
            <a:ext cx="2048719" cy="718575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197" name="Google Shape;91;p21"/>
          <p:cNvSpPr/>
          <p:nvPr/>
        </p:nvSpPr>
        <p:spPr>
          <a:xfrm flipV="1">
            <a:off x="6043253" y="4116750"/>
            <a:ext cx="1" cy="1257016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Google Shape;92;p21"/>
          <p:cNvSpPr txBox="1"/>
          <p:nvPr>
            <p:ph type="body" sz="quarter" idx="22"/>
          </p:nvPr>
        </p:nvSpPr>
        <p:spPr>
          <a:xfrm>
            <a:off x="2601409" y="4116751"/>
            <a:ext cx="3264062" cy="718575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28600" indent="0" algn="r">
              <a:lnSpc>
                <a:spcPct val="100000"/>
              </a:lnSpc>
              <a:buClrTx/>
              <a:buSzTx/>
              <a:buFontTx/>
              <a:buNone/>
              <a:defRPr b="1" sz="2400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/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Google Shape;94;p22"/>
          <p:cNvSpPr/>
          <p:nvPr/>
        </p:nvSpPr>
        <p:spPr>
          <a:xfrm>
            <a:off x="-1" y="1104366"/>
            <a:ext cx="3932501" cy="4039136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Body Level One…"/>
          <p:cNvSpPr txBox="1"/>
          <p:nvPr>
            <p:ph type="body" sz="quarter" idx="1"/>
          </p:nvPr>
        </p:nvSpPr>
        <p:spPr>
          <a:xfrm>
            <a:off x="4314464" y="1345556"/>
            <a:ext cx="4535623" cy="1562583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389529" indent="-811679">
              <a:lnSpc>
                <a:spcPct val="100000"/>
              </a:lnSpc>
              <a:buClrTx/>
              <a:buSzPts val="4100"/>
              <a:buFontTx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932940" indent="-885190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441121" indent="-929821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898321" indent="-929821">
              <a:lnSpc>
                <a:spcPct val="100000"/>
              </a:lnSpc>
              <a:buClrTx/>
              <a:buSzPts val="4100"/>
              <a:buFontTx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Google Shape;96;p22"/>
          <p:cNvSpPr/>
          <p:nvPr>
            <p:ph type="pic" sz="half" idx="21"/>
          </p:nvPr>
        </p:nvSpPr>
        <p:spPr>
          <a:xfrm>
            <a:off x="314661" y="1251869"/>
            <a:ext cx="3429001" cy="3429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1" name="Title Text"/>
          <p:cNvSpPr txBox="1"/>
          <p:nvPr>
            <p:ph type="title"/>
          </p:nvPr>
        </p:nvSpPr>
        <p:spPr>
          <a:xfrm>
            <a:off x="739587" y="429311"/>
            <a:ext cx="6858001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Google Shape;98;p22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Google Shape;99;p22"/>
          <p:cNvSpPr/>
          <p:nvPr/>
        </p:nvSpPr>
        <p:spPr>
          <a:xfrm>
            <a:off x="3819645" y="2126846"/>
            <a:ext cx="225709" cy="225707"/>
          </a:xfrm>
          <a:prstGeom prst="ellipse">
            <a:avLst/>
          </a:prstGeom>
          <a:solidFill>
            <a:srgbClr val="E274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Google Shape;100;p22"/>
          <p:cNvSpPr txBox="1"/>
          <p:nvPr>
            <p:ph type="body" sz="half" idx="22"/>
          </p:nvPr>
        </p:nvSpPr>
        <p:spPr>
          <a:xfrm>
            <a:off x="4314464" y="2908138"/>
            <a:ext cx="3550534" cy="3939303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215" name="Google Shape;101;p22"/>
          <p:cNvSpPr/>
          <p:nvPr/>
        </p:nvSpPr>
        <p:spPr>
          <a:xfrm>
            <a:off x="4045351" y="2743200"/>
            <a:ext cx="1484454" cy="0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/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Google Shape;103;p23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314661" y="3416268"/>
            <a:ext cx="2379108" cy="881806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1112370" indent="-534520">
              <a:lnSpc>
                <a:spcPct val="100000"/>
              </a:lnSpc>
              <a:buClrTx/>
              <a:buSzPts val="2700"/>
              <a:buFontTx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630679" indent="-582929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2123621" indent="-612321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580821" indent="-612321">
              <a:lnSpc>
                <a:spcPct val="100000"/>
              </a:lnSpc>
              <a:buClrTx/>
              <a:buSzPts val="2700"/>
              <a:buFontTx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105;p23"/>
          <p:cNvSpPr/>
          <p:nvPr>
            <p:ph type="pic" sz="quarter" idx="21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Google Shape;106;p23"/>
          <p:cNvSpPr txBox="1"/>
          <p:nvPr>
            <p:ph type="body" sz="quarter" idx="22"/>
          </p:nvPr>
        </p:nvSpPr>
        <p:spPr>
          <a:xfrm>
            <a:off x="314660" y="4360250"/>
            <a:ext cx="2352495" cy="687145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229" name="Google Shape;107;p23"/>
          <p:cNvSpPr/>
          <p:nvPr/>
        </p:nvSpPr>
        <p:spPr>
          <a:xfrm flipH="1">
            <a:off x="3031819" y="1009167"/>
            <a:ext cx="1" cy="4163520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Google Shape;108;p23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" name="Google Shape;109;p23"/>
          <p:cNvSpPr/>
          <p:nvPr/>
        </p:nvSpPr>
        <p:spPr>
          <a:xfrm>
            <a:off x="3322880" y="1009167"/>
            <a:ext cx="2402945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" name="Google Shape;110;p23"/>
          <p:cNvSpPr txBox="1"/>
          <p:nvPr>
            <p:ph type="body" sz="quarter" idx="23"/>
          </p:nvPr>
        </p:nvSpPr>
        <p:spPr>
          <a:xfrm>
            <a:off x="3322880" y="3416268"/>
            <a:ext cx="2415352" cy="881806"/>
          </a:xfrm>
          <a:prstGeom prst="rect">
            <a:avLst/>
          </a:prstGeom>
        </p:spPr>
        <p:txBody>
          <a:bodyPr lIns="0" tIns="0" rIns="0" bIns="0" anchor="b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</a:p>
        </p:txBody>
      </p:sp>
      <p:sp>
        <p:nvSpPr>
          <p:cNvPr id="233" name="Google Shape;111;p23"/>
          <p:cNvSpPr/>
          <p:nvPr>
            <p:ph type="pic" sz="quarter" idx="24"/>
          </p:nvPr>
        </p:nvSpPr>
        <p:spPr>
          <a:xfrm>
            <a:off x="3471965" y="1275673"/>
            <a:ext cx="2057401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4" name="Google Shape;112;p23"/>
          <p:cNvSpPr txBox="1"/>
          <p:nvPr>
            <p:ph type="body" sz="quarter" idx="25"/>
          </p:nvPr>
        </p:nvSpPr>
        <p:spPr>
          <a:xfrm>
            <a:off x="3322880" y="4360250"/>
            <a:ext cx="2229980" cy="81243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235" name="Google Shape;113;p23"/>
          <p:cNvSpPr/>
          <p:nvPr/>
        </p:nvSpPr>
        <p:spPr>
          <a:xfrm flipH="1">
            <a:off x="6096691" y="1009167"/>
            <a:ext cx="1" cy="4163520"/>
          </a:xfrm>
          <a:prstGeom prst="line">
            <a:avLst/>
          </a:prstGeom>
          <a:ln w="28575">
            <a:solidFill>
              <a:srgbClr val="4EC8D1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Google Shape;114;p23"/>
          <p:cNvSpPr/>
          <p:nvPr/>
        </p:nvSpPr>
        <p:spPr>
          <a:xfrm>
            <a:off x="6461354" y="1009167"/>
            <a:ext cx="2402945" cy="2407102"/>
          </a:xfrm>
          <a:prstGeom prst="rect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" name="Google Shape;115;p23"/>
          <p:cNvSpPr/>
          <p:nvPr>
            <p:ph type="pic" sz="quarter" idx="26"/>
          </p:nvPr>
        </p:nvSpPr>
        <p:spPr>
          <a:xfrm>
            <a:off x="6604235" y="1275673"/>
            <a:ext cx="2057401" cy="2057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8" name="Google Shape;116;p23"/>
          <p:cNvSpPr txBox="1"/>
          <p:nvPr>
            <p:ph type="body" sz="quarter" idx="27"/>
          </p:nvPr>
        </p:nvSpPr>
        <p:spPr>
          <a:xfrm>
            <a:off x="6461354" y="4360250"/>
            <a:ext cx="2260053" cy="783251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pPr>
          </a:p>
        </p:txBody>
      </p:sp>
      <p:sp>
        <p:nvSpPr>
          <p:cNvPr id="239" name="Google Shape;117;p23"/>
          <p:cNvSpPr txBox="1"/>
          <p:nvPr>
            <p:ph type="body" sz="quarter" idx="28"/>
          </p:nvPr>
        </p:nvSpPr>
        <p:spPr>
          <a:xfrm>
            <a:off x="6461354" y="3426924"/>
            <a:ext cx="2415352" cy="881806"/>
          </a:xfrm>
          <a:prstGeom prst="rect">
            <a:avLst/>
          </a:prstGeom>
        </p:spPr>
        <p:txBody>
          <a:bodyPr lIns="0" tIns="0" rIns="0" bIns="0" anchor="b"/>
          <a:lstStyle/>
          <a:p>
            <a:pPr marL="228600" indent="0">
              <a:lnSpc>
                <a:spcPct val="100000"/>
              </a:lnSpc>
              <a:buClrTx/>
              <a:buSzTx/>
              <a:buFontTx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pPr>
          </a:p>
        </p:txBody>
      </p:sp>
      <p:sp>
        <p:nvSpPr>
          <p:cNvPr id="240" name="Title Text"/>
          <p:cNvSpPr txBox="1"/>
          <p:nvPr>
            <p:ph type="title"/>
          </p:nvPr>
        </p:nvSpPr>
        <p:spPr>
          <a:xfrm>
            <a:off x="739587" y="429311"/>
            <a:ext cx="6858001" cy="6750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62;p15" descr="Google Shape;62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5233" y="1373281"/>
            <a:ext cx="228601" cy="1428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Google Shape;63;p15" descr="Google Shape;63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Body Level One…"/>
          <p:cNvSpPr txBox="1"/>
          <p:nvPr>
            <p:ph type="body" sz="quarter" idx="1"/>
          </p:nvPr>
        </p:nvSpPr>
        <p:spPr>
          <a:xfrm>
            <a:off x="6944810" y="1077685"/>
            <a:ext cx="1905276" cy="35927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indent="-336550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414780" indent="-367030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96835" indent="-385535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354035" indent="-385535">
              <a:lnSpc>
                <a:spcPct val="100000"/>
              </a:lnSpc>
              <a:buClr>
                <a:srgbClr val="E27431"/>
              </a:buClr>
              <a:buSzPts val="1700"/>
              <a:buFont typeface="Helvetica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Google Shape;121;p24"/>
          <p:cNvSpPr/>
          <p:nvPr>
            <p:ph type="pic" idx="21"/>
          </p:nvPr>
        </p:nvSpPr>
        <p:spPr>
          <a:xfrm>
            <a:off x="0" y="460094"/>
            <a:ext cx="6610350" cy="4392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/TITLE/SUB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123;p25" descr="Google Shape;123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itle Text"/>
          <p:cNvSpPr txBox="1"/>
          <p:nvPr>
            <p:ph type="title"/>
          </p:nvPr>
        </p:nvSpPr>
        <p:spPr>
          <a:xfrm>
            <a:off x="4279493" y="865960"/>
            <a:ext cx="4275422" cy="157611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90000"/>
              </a:lnSpc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" name="Google Shape;126;p26"/>
          <p:cNvSpPr/>
          <p:nvPr>
            <p:ph type="pic" idx="21"/>
          </p:nvPr>
        </p:nvSpPr>
        <p:spPr>
          <a:xfrm>
            <a:off x="-1" y="1229329"/>
            <a:ext cx="4448278" cy="4450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" name="Google Shape;127;p26"/>
          <p:cNvSpPr/>
          <p:nvPr/>
        </p:nvSpPr>
        <p:spPr>
          <a:xfrm>
            <a:off x="3879358" y="972009"/>
            <a:ext cx="257323" cy="257323"/>
          </a:xfrm>
          <a:prstGeom prst="ellipse">
            <a:avLst/>
          </a:prstGeom>
          <a:solidFill>
            <a:srgbClr val="4EC8D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" name="Google Shape;128;p26"/>
          <p:cNvSpPr/>
          <p:nvPr/>
        </p:nvSpPr>
        <p:spPr>
          <a:xfrm flipH="1" flipV="1">
            <a:off x="4210884" y="2690754"/>
            <a:ext cx="1970109" cy="1"/>
          </a:xfrm>
          <a:prstGeom prst="line">
            <a:avLst/>
          </a:prstGeom>
          <a:ln w="28575">
            <a:solidFill>
              <a:srgbClr val="FAD825"/>
            </a:solidFill>
            <a:prstDash val="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4" name="Body Level One…"/>
          <p:cNvSpPr txBox="1"/>
          <p:nvPr>
            <p:ph type="body" sz="quarter" idx="1"/>
          </p:nvPr>
        </p:nvSpPr>
        <p:spPr>
          <a:xfrm>
            <a:off x="5129486" y="2760782"/>
            <a:ext cx="2831034" cy="207311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501139" indent="-453389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Google Shape;130;p26"/>
          <p:cNvSpPr/>
          <p:nvPr/>
        </p:nvSpPr>
        <p:spPr>
          <a:xfrm>
            <a:off x="8941552" y="650631"/>
            <a:ext cx="202448" cy="4246679"/>
          </a:xfrm>
          <a:prstGeom prst="rect">
            <a:avLst/>
          </a:prstGeom>
          <a:solidFill>
            <a:srgbClr val="132E6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135;p27"/>
          <p:cNvSpPr txBox="1"/>
          <p:nvPr>
            <p:ph type="title"/>
          </p:nvPr>
        </p:nvSpPr>
        <p:spPr>
          <a:xfrm>
            <a:off x="918589" y="1805091"/>
            <a:ext cx="7299608" cy="647426"/>
          </a:xfrm>
          <a:prstGeom prst="rect">
            <a:avLst/>
          </a:prstGeom>
        </p:spPr>
        <p:txBody>
          <a:bodyPr/>
          <a:lstStyle/>
          <a:p>
            <a:pPr algn="ctr" defTabSz="502920">
              <a:defRPr b="0" sz="1650">
                <a:solidFill>
                  <a:srgbClr val="000000"/>
                </a:solidFill>
              </a:defRPr>
            </a:pPr>
            <a:r>
              <a:t>Software Skills</a:t>
            </a:r>
            <a:br/>
            <a:r>
              <a:rPr sz="1485"/>
              <a:t>Working efficiently with software</a:t>
            </a:r>
            <a:endParaRPr sz="1485"/>
          </a:p>
        </p:txBody>
      </p:sp>
      <p:sp>
        <p:nvSpPr>
          <p:cNvPr id="276" name="Google Shape;136;p27"/>
          <p:cNvSpPr txBox="1"/>
          <p:nvPr>
            <p:ph type="body" sz="half" idx="1"/>
          </p:nvPr>
        </p:nvSpPr>
        <p:spPr>
          <a:xfrm>
            <a:off x="2041799" y="2871907"/>
            <a:ext cx="4934471" cy="2073111"/>
          </a:xfrm>
          <a:prstGeom prst="rect">
            <a:avLst/>
          </a:prstGeom>
        </p:spPr>
        <p:txBody>
          <a:bodyPr/>
          <a:lstStyle/>
          <a:p>
            <a:pPr marL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Data Engineering</a:t>
            </a:r>
          </a:p>
          <a:p>
            <a:pPr marL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School of Data Science </a:t>
            </a:r>
          </a:p>
          <a:p>
            <a:pPr marL="0" algn="ctr">
              <a:lnSpc>
                <a:spcPct val="90000"/>
              </a:lnSpc>
              <a:defRPr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University of Virginia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OLID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SOLID principles</a:t>
            </a:r>
          </a:p>
        </p:txBody>
      </p:sp>
      <p:sp>
        <p:nvSpPr>
          <p:cNvPr id="303" name="These follow from some of the previous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follow from some of the previous points</a:t>
            </a:r>
          </a:p>
          <a:p>
            <a:pPr/>
          </a:p>
          <a:p>
            <a:pPr/>
            <a:r>
              <a:t>Single Responsibility principle</a:t>
            </a:r>
          </a:p>
          <a:p>
            <a:pPr/>
          </a:p>
          <a:p>
            <a:pPr/>
            <a:r>
              <a:t>Open for Extension, Closed for Modification</a:t>
            </a:r>
          </a:p>
          <a:p>
            <a:pPr/>
          </a:p>
          <a:p>
            <a:pPr/>
            <a:r>
              <a:t>Lipskov Subsitution Principle</a:t>
            </a:r>
          </a:p>
          <a:p>
            <a:pPr/>
          </a:p>
          <a:p>
            <a:pPr/>
            <a:r>
              <a:t>Interface Segregation</a:t>
            </a:r>
          </a:p>
          <a:p>
            <a:pPr/>
          </a:p>
          <a:p>
            <a:pPr/>
            <a:r>
              <a:t>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esign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Patterns</a:t>
            </a:r>
          </a:p>
        </p:txBody>
      </p:sp>
      <p:sp>
        <p:nvSpPr>
          <p:cNvPr id="306" name="What is a design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design pattern</a:t>
            </a:r>
          </a:p>
          <a:p>
            <a:pPr lvl="1" marL="946150" indent="-368300">
              <a:buChar char="►"/>
            </a:pPr>
            <a:r>
              <a:t>It is NOT always inheritance</a:t>
            </a:r>
          </a:p>
          <a:p>
            <a:pPr lvl="1" marL="946150" indent="-368300">
              <a:buChar char="►"/>
            </a:pPr>
            <a:r>
              <a:t>It’s a reusable solution</a:t>
            </a:r>
          </a:p>
          <a:p>
            <a:pPr/>
            <a:r>
              <a:t>Example from biology</a:t>
            </a:r>
          </a:p>
          <a:p>
            <a:pPr lvl="1" marL="946150" indent="-368300">
              <a:buChar char="►"/>
            </a:pPr>
            <a:r>
              <a:t>Birds have wings just like their dinosaur ancestors did, so it CAN be related to inheritance</a:t>
            </a:r>
          </a:p>
          <a:p>
            <a:pPr lvl="1" marL="946150" indent="-368300">
              <a:buChar char="►"/>
            </a:pPr>
            <a:r>
              <a:t>BUT, a much clearer example, </a:t>
            </a:r>
            <a:r>
              <a:rPr b="1"/>
              <a:t>why do both bats and birds have wings!?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30 foot overview of Design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 foot overview of Design Pattern</a:t>
            </a:r>
          </a:p>
        </p:txBody>
      </p:sp>
      <p:sp>
        <p:nvSpPr>
          <p:cNvPr id="309" name="Template: You have a sequence of steps to apply, but the details vary per type of processing/calcu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Template: You have a sequence of steps to apply, but the details vary per type of processing/calculation</a:t>
            </a:r>
          </a:p>
          <a:p>
            <a:pPr/>
          </a:p>
          <a:p>
            <a:pPr/>
            <a:r>
              <a:t>Singleton: When you only want ONE of something, like a database connection</a:t>
            </a:r>
          </a:p>
          <a:p>
            <a:pPr/>
          </a:p>
          <a:p>
            <a:pPr/>
            <a:r>
              <a:t>Proxy: When you want to replace an object whose internals vary wildly but it’s interface is the same, like a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141;p28"/>
          <p:cNvSpPr txBox="1"/>
          <p:nvPr>
            <p:ph type="title"/>
          </p:nvPr>
        </p:nvSpPr>
        <p:spPr>
          <a:xfrm>
            <a:off x="1130976" y="690562"/>
            <a:ext cx="7311109" cy="6750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Ultimate goal is efficiency</a:t>
            </a:r>
          </a:p>
        </p:txBody>
      </p:sp>
      <p:sp>
        <p:nvSpPr>
          <p:cNvPr id="279" name="Google Shape;142;p28"/>
          <p:cNvSpPr txBox="1"/>
          <p:nvPr>
            <p:ph type="body" idx="1"/>
          </p:nvPr>
        </p:nvSpPr>
        <p:spPr>
          <a:xfrm>
            <a:off x="729100" y="1369881"/>
            <a:ext cx="7311000" cy="3599402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lnSpc>
                <a:spcPct val="114998"/>
              </a:lnSpc>
              <a:buSzTx/>
              <a:buNone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Common thread in practices: forward movement by avoiding doing anything more than once. 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Readability</a:t>
            </a:r>
          </a:p>
          <a:p>
            <a:pPr lvl="1" marL="632205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The six month rule</a:t>
            </a:r>
          </a:p>
          <a:p>
            <a:pPr lvl="1" marL="632205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readable variable names</a:t>
            </a:r>
          </a:p>
          <a:p>
            <a:pPr lvl="1" marL="632205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functions instead of comments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asserts to help you check state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Encapsulation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Use logging to save time debugging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File organization the linux way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SOLID principles</a:t>
            </a:r>
          </a:p>
          <a:p>
            <a:pPr marL="260604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buChar char="●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Design patterns</a:t>
            </a:r>
          </a:p>
          <a:p>
            <a:pPr lvl="1" marL="632205" indent="-193039" defTabSz="694944">
              <a:lnSpc>
                <a:spcPct val="114998"/>
              </a:lnSpc>
              <a:spcBef>
                <a:spcPts val="600"/>
              </a:spcBef>
              <a:buSzPts val="1300"/>
              <a:buFont typeface="Arial"/>
              <a:defRPr sz="1368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Template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Eagleson's Law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Eagleson's Law: </a:t>
            </a:r>
          </a:p>
        </p:txBody>
      </p:sp>
      <p:sp>
        <p:nvSpPr>
          <p:cNvPr id="282" name="Any Code Of Your Own That You Haven't Looked At For Six Or More Months, Might As Well Have Been Written By Someone Els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Code Of Your Own That You Haven't Looked At For Six Or More Months, Might As Well Have Been Written By Someone Else.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Avoid single character names as in `for k,v in d`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Avoid single character names as in `for k,v in d`</a:t>
            </a:r>
          </a:p>
        </p:txBody>
      </p:sp>
      <p:sp>
        <p:nvSpPr>
          <p:cNvPr id="285" name="Searching for a variable is easi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Searching for a variable is easier.  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Single character gives no hint of intent.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Use function names over 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function names over comments</a:t>
            </a:r>
          </a:p>
        </p:txBody>
      </p:sp>
      <p:sp>
        <p:nvSpPr>
          <p:cNvPr id="288" name="A regex wrapped in a proper function name is better for read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regex wrapped in a proper function name is better for readability</a:t>
            </a:r>
          </a:p>
          <a:p>
            <a:pPr/>
          </a:p>
          <a:p>
            <a:pPr/>
            <a:r>
              <a:t>Cognitive load, remove the regex from visibility</a:t>
            </a:r>
          </a:p>
          <a:p>
            <a:pPr/>
          </a:p>
          <a:p>
            <a:pPr/>
            <a:r>
              <a:t>Comments means you have to think about *2* places for meaning</a:t>
            </a:r>
          </a:p>
          <a:p>
            <a:pPr/>
          </a:p>
          <a:p>
            <a:pPr/>
            <a:r>
              <a:t>Easier to test if you wrap in a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sserts aren’t just small tes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Asserts aren’t just small tests…</a:t>
            </a:r>
          </a:p>
        </p:txBody>
      </p:sp>
      <p:sp>
        <p:nvSpPr>
          <p:cNvPr id="291" name="Documenting inputs and checking at the same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Documenting inputs and checking at the same time</a:t>
            </a:r>
          </a:p>
          <a:p>
            <a:pPr/>
          </a:p>
          <a:p>
            <a:pPr/>
            <a:r>
              <a:t>Asserting invariants (any condition that remains true/false)</a:t>
            </a:r>
          </a:p>
          <a:p>
            <a:pPr/>
          </a:p>
          <a:p>
            <a:pPr/>
            <a:r>
              <a:t>Documenting outputs and checking at the same time</a:t>
            </a:r>
          </a:p>
          <a:p>
            <a:pPr/>
          </a:p>
          <a:p>
            <a:pPr/>
            <a:r>
              <a:t>Reduce time debugging</a:t>
            </a:r>
          </a:p>
          <a:p>
            <a:pPr/>
          </a:p>
          <a:p>
            <a:pPr/>
            <a:r>
              <a:t>Challenge yourself to use comments as last resort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ncapsulation -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Encapsulation - Divide and conquer</a:t>
            </a:r>
          </a:p>
        </p:txBody>
      </p:sp>
      <p:sp>
        <p:nvSpPr>
          <p:cNvPr id="294" name="Reduce cognitive load by writing code in smaller pie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 cognitive load by writing code in smaller pieces</a:t>
            </a:r>
          </a:p>
          <a:p>
            <a:pPr/>
          </a:p>
          <a:p>
            <a:pPr/>
            <a:r>
              <a:t>Reuse code, keep your code *DRY* (Do not Repeat Yourself)</a:t>
            </a:r>
          </a:p>
          <a:p>
            <a:pPr/>
          </a:p>
          <a:p>
            <a:pPr/>
            <a:r>
              <a:t>In combination with asserts, write once and move forward.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Use Logging to save time debu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Logging to save time debugging</a:t>
            </a:r>
          </a:p>
        </p:txBody>
      </p:sp>
      <p:sp>
        <p:nvSpPr>
          <p:cNvPr id="297" name="Divide your output int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your output into</a:t>
            </a:r>
          </a:p>
          <a:p>
            <a:pPr lvl="1" marL="946150" indent="-368300">
              <a:buChar char="►"/>
            </a:pPr>
            <a:r>
              <a:t>High level status output</a:t>
            </a:r>
          </a:p>
          <a:p>
            <a:pPr lvl="1" marL="946150" indent="-368300">
              <a:buChar char="►"/>
            </a:pPr>
            <a:r>
              <a:t>Low level details</a:t>
            </a:r>
          </a:p>
          <a:p>
            <a:pPr lvl="1" marL="946150" indent="-368300">
              <a:buChar char="►"/>
            </a:pPr>
          </a:p>
          <a:p>
            <a:pPr/>
            <a:r>
              <a:t>Setting up logging is easy with python</a:t>
            </a:r>
          </a:p>
          <a:p>
            <a:pPr/>
            <a:r>
              <a:t>Use print for high level output</a:t>
            </a:r>
          </a:p>
          <a:p>
            <a:pPr/>
            <a:r>
              <a:t>Use logging or logging levels to a file</a:t>
            </a:r>
          </a:p>
          <a:p>
            <a:pPr/>
            <a:r>
              <a:t>You can always use `tail -f &lt;logname&gt;` to watch in real time</a:t>
            </a:r>
          </a:p>
          <a:p>
            <a:pPr/>
            <a:r>
              <a:t>Get as detailed as you need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n a larger scale, partition you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a larger scale, partition your code</a:t>
            </a:r>
          </a:p>
        </p:txBody>
      </p:sp>
      <p:sp>
        <p:nvSpPr>
          <p:cNvPr id="300" name="Organizing your code at a larger scale with directories and modu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Organizing your code at a larger scale with directories and modules</a:t>
            </a:r>
          </a:p>
          <a:p>
            <a:pPr/>
            <a:r>
              <a:t>Typical linux setup:</a:t>
            </a:r>
          </a:p>
          <a:p>
            <a:pPr lvl="1" marL="946150" indent="-368300">
              <a:buChar char="►"/>
            </a:pPr>
            <a:r>
              <a:t>bin - for ‘binary’, or executable functions, features</a:t>
            </a:r>
          </a:p>
          <a:p>
            <a:pPr lvl="1" marL="946150" indent="-368300">
              <a:buChar char="►"/>
            </a:pPr>
            <a:r>
              <a:t>lib - for `library`, or modules</a:t>
            </a:r>
          </a:p>
          <a:p>
            <a:pPr lvl="1" marL="946150" indent="-368300">
              <a:buChar char="►"/>
            </a:pPr>
            <a:r>
              <a:t>util - for shared `utilities`</a:t>
            </a:r>
          </a:p>
          <a:p>
            <a:pPr lvl="1" marL="946150" indent="-368300">
              <a:buChar char="►"/>
            </a:pPr>
            <a:r>
              <a:t>vendor - for external packages, (env is an example)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