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5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79320" y="865800"/>
            <a:ext cx="4275000" cy="157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1229400"/>
            <a:ext cx="4447800" cy="4450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879360" y="972000"/>
            <a:ext cx="257040" cy="25704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 rot="10800000">
            <a:off x="4210920" y="2689920"/>
            <a:ext cx="196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129640" y="2760840"/>
            <a:ext cx="2830680" cy="207288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8941680" y="650520"/>
            <a:ext cx="201960" cy="424620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6216480" y="4608000"/>
            <a:ext cx="336600" cy="317880"/>
          </a:xfrm>
          <a:prstGeom prst="rect">
            <a:avLst/>
          </a:prstGeom>
        </p:spPr>
        <p:txBody>
          <a:bodyPr tIns="91440" bIns="91440" anchor="ctr">
            <a:normAutofit fontScale="91000"/>
          </a:bodyPr>
          <a:p>
            <a:pPr algn="r">
              <a:lnSpc>
                <a:spcPct val="100000"/>
              </a:lnSpc>
            </a:pPr>
            <a:fld id="{74FDDFCB-6CDA-45E5-82F6-166096335BCA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4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8240" cy="1428480"/>
          </a:xfrm>
          <a:prstGeom prst="rect">
            <a:avLst/>
          </a:prstGeom>
          <a:ln>
            <a:noFill/>
          </a:ln>
        </p:spPr>
      </p:pic>
      <p:pic>
        <p:nvPicPr>
          <p:cNvPr id="45" name="Google Shape;65;p15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13880" y="741240"/>
            <a:ext cx="279360" cy="2793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/>
          </p:nvPr>
        </p:nvSpPr>
        <p:spPr>
          <a:xfrm>
            <a:off x="6216480" y="4608000"/>
            <a:ext cx="336600" cy="317880"/>
          </a:xfrm>
          <a:prstGeom prst="rect">
            <a:avLst/>
          </a:prstGeom>
        </p:spPr>
        <p:txBody>
          <a:bodyPr tIns="91440" bIns="91440" anchor="ctr">
            <a:normAutofit fontScale="91000"/>
          </a:bodyPr>
          <a:p>
            <a:pPr algn="r">
              <a:lnSpc>
                <a:spcPct val="100000"/>
              </a:lnSpc>
            </a:pPr>
            <a:fld id="{6218B18C-1FDA-42C9-A1C2-9909AD801C47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4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8240" cy="1428480"/>
          </a:xfrm>
          <a:prstGeom prst="rect">
            <a:avLst/>
          </a:prstGeom>
          <a:ln>
            <a:noFill/>
          </a:ln>
        </p:spPr>
      </p:pic>
      <p:pic>
        <p:nvPicPr>
          <p:cNvPr id="87" name="Google Shape;65;p15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3880" y="741240"/>
            <a:ext cx="279360" cy="2793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/>
          </p:nvPr>
        </p:nvSpPr>
        <p:spPr>
          <a:xfrm>
            <a:off x="6216480" y="4608000"/>
            <a:ext cx="336600" cy="317880"/>
          </a:xfrm>
          <a:prstGeom prst="rect">
            <a:avLst/>
          </a:prstGeom>
        </p:spPr>
        <p:txBody>
          <a:bodyPr tIns="91440" bIns="91440" anchor="ctr">
            <a:normAutofit fontScale="91000"/>
          </a:bodyPr>
          <a:p>
            <a:pPr algn="r">
              <a:lnSpc>
                <a:spcPct val="100000"/>
              </a:lnSpc>
            </a:pPr>
            <a:fld id="{39D6CDF1-EB0C-4B6C-997F-540DB46C5088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docker.com/resources/what-container/#:~:text=A%20container%20is%20a%20standard,one%20computing%20environment%20to%20another.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18720" y="1805040"/>
            <a:ext cx="7299360" cy="64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Containers</a:t>
            </a:r>
            <a:br/>
            <a:r>
              <a:rPr b="1" lang="en-US" sz="14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Virtualization and the linux kernel</a:t>
            </a:r>
            <a:br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41920" y="2872080"/>
            <a:ext cx="4934160" cy="207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Side bar - what is Amazon’s EC2?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Hypervisor = An application specifically to create and run VMS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Server = A larger than usual computer, with lots of disk and RAM, designed specifically to run vms or containers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Data Center = A building full of Servers running Hypervisors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When you ‘rent’ an EC2 machine you are basically timesharing a VM on a hypervisor.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It can get complicated, since they can stack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 VM usually won’t support running a VM inside it…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However, you can have a Server, running a Hypervisor, running a VM running a docker image!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But why do we want containers anyway?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Reproducibility: Make the “it runs on my system” problem go away.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Deploy “ready to run” applications, since the container can carry dependencies and configuration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Reproducing development environments, and testing environments.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Easy to “</a:t>
            </a:r>
            <a:r>
              <a:rPr b="1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compose</a:t>
            </a: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” a system of machines, a multi app system.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An example of a composed system is the 3-tier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Front end load balancer, with app in the middle and database back-end.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Docker - The prime container application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Docker is an app you can run at the command line to download and run containers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Docker has VMs running on Mac and Windows in order to run the containers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Dockerhub - hosts containers so we can version and share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Container orchestration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Kubernetes is a popular tool for deploying and orchestrating containers at scale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AWS ECS allows you to deploy containers on EC2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We’ll focus on Docker-compose.  A CLI to orchestrate and connect containers locally.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Docker-compose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In our lab this week, we’ll take a set of prebuilt and tested containers and hook them up together to make a Data Science system.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Containers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Leveraging the Linux kernel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What is a container?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Container versus Virtual Machine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Container Definition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1960" y="19584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 standard unit of software </a:t>
            </a:r>
            <a:br/>
            <a:br/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that packages up code and all its dependencies </a:t>
            </a:r>
            <a:br/>
            <a:br/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so the application runs quickly and reliably </a:t>
            </a:r>
            <a:br/>
            <a:br/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from one computing environment to another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Containers are like a slice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 process called ‘jailing’ keeps processes from running in same space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 ‘jailed’ space is created re-using the linux kernel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Linux versions are a layer on top of a common kernel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We can configure the slice to interact with disk space, and =&gt; </a:t>
            </a:r>
            <a:r>
              <a:rPr b="1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ports</a:t>
            </a: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Closeup on linux ‘ports’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Computers exchange messages with each other across numbered ‘ports’. 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 computer can open or close ports for security.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By agreement, only certain types of messages are sent/received on specific ports. For example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Http, port </a:t>
            </a:r>
            <a:r>
              <a:rPr b="1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80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MySQL, port </a:t>
            </a:r>
            <a:r>
              <a:rPr b="1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3306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We CONNECT a container by opening ports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Comparison to Virtual Machine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Virtualization is the running of a machine inside a machine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Unlike a ‘slice’, a VM carries with it an operating system.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The OS is run like an application, as far as the host, it’s just like any other app.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As with the slice approach we can share disk, open ports etc.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Container vs Virtual Machine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77480" y="1236600"/>
            <a:ext cx="6054840" cy="315252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1097280" y="4572000"/>
            <a:ext cx="155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  <a:hlinkClick r:id="rId2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Pros and cons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Container pros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Lightweight, since they only carry the ‘extra’ code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Turn on and off really fast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Really secure, ‘jailing’ was intended to make processes isolated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By comparison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VMs are usually large files, carrying the full OS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Slower to boot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Slower to run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139040" y="714240"/>
            <a:ext cx="731052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32e6c"/>
                </a:solidFill>
                <a:latin typeface="Franklin Gothic"/>
                <a:ea typeface="Franklin Gothic"/>
              </a:rPr>
              <a:t>Pros and cons II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139040" y="1312200"/>
            <a:ext cx="731052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Container cons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Since they rely on kernel, they are all ‘linux like’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Usually rely on command line, since slice would conflict with host UI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By comparison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VMs can run any OS that has been adapted, you can run windows on linux, or Mac on windows etc.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95000"/>
              </a:lnSpc>
              <a:buClr>
                <a:srgbClr val="e27431"/>
              </a:buClr>
              <a:buFont typeface="Helvetica Neue"/>
              <a:buChar char="●"/>
            </a:pPr>
            <a:r>
              <a:rPr b="0" lang="en-US" sz="2100" spc="-1" strike="noStrike">
                <a:solidFill>
                  <a:srgbClr val="132e6c"/>
                </a:solidFill>
                <a:latin typeface="Libre Franklin"/>
                <a:ea typeface="Libre Franklin"/>
              </a:rPr>
              <a:t>Each VM can have it’s own UI.  The experience is complete.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2022-06-17T21:07:32Z</dcterms:modified>
  <cp:revision>1</cp:revision>
  <dc:subject/>
  <dc:title/>
</cp:coreProperties>
</file>