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jpeg" ContentType="image/jpeg"/>
  <Override PartName="/ppt/media/image2.png" ContentType="image/png"/>
  <Override PartName="/ppt/media/image3.jpeg" ContentType="image/jpeg"/>
  <Override PartName="/ppt/media/image4.png" ContentType="image/png"/>
  <Override PartName="/ppt/media/image5.jpeg" ContentType="image/jpeg"/>
  <Override PartName="/ppt/media/image6.png" ContentType="image/png"/>
  <Override PartName="/ppt/media/image9.png" ContentType="image/png"/>
  <Override PartName="/ppt/media/image7.jpeg" ContentType="image/jpeg"/>
  <Override PartName="/ppt/media/image8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23;p25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3879360" y="972000"/>
            <a:ext cx="256680" cy="256680"/>
          </a:xfrm>
          <a:prstGeom prst="ellipse">
            <a:avLst/>
          </a:prstGeom>
          <a:solidFill>
            <a:srgbClr val="4ec8d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 rot="10800000">
            <a:off x="4211280" y="2688480"/>
            <a:ext cx="1969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28440">
            <a:solidFill>
              <a:srgbClr val="fad825"/>
            </a:solidFill>
            <a:prstDash val="dot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8941680" y="650520"/>
            <a:ext cx="201600" cy="4245840"/>
          </a:xfrm>
          <a:prstGeom prst="rect">
            <a:avLst/>
          </a:prstGeom>
          <a:solidFill>
            <a:srgbClr val="132e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62;p15" descr=""/>
          <p:cNvPicPr/>
          <p:nvPr/>
        </p:nvPicPr>
        <p:blipFill>
          <a:blip r:embed="rId2"/>
          <a:stretch/>
        </p:blipFill>
        <p:spPr>
          <a:xfrm>
            <a:off x="9605160" y="1373400"/>
            <a:ext cx="227880" cy="1428120"/>
          </a:xfrm>
          <a:prstGeom prst="rect">
            <a:avLst/>
          </a:prstGeom>
          <a:ln>
            <a:noFill/>
          </a:ln>
        </p:spPr>
      </p:pic>
      <p:pic>
        <p:nvPicPr>
          <p:cNvPr id="43" name="Google Shape;63;p15" descr=""/>
          <p:cNvPicPr/>
          <p:nvPr/>
        </p:nvPicPr>
        <p:blipFill>
          <a:blip r:embed="rId3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713880" y="741240"/>
            <a:ext cx="279000" cy="2790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62;p15" descr=""/>
          <p:cNvPicPr/>
          <p:nvPr/>
        </p:nvPicPr>
        <p:blipFill>
          <a:blip r:embed="rId2"/>
          <a:stretch/>
        </p:blipFill>
        <p:spPr>
          <a:xfrm>
            <a:off x="9605160" y="1373400"/>
            <a:ext cx="227880" cy="1428120"/>
          </a:xfrm>
          <a:prstGeom prst="rect">
            <a:avLst/>
          </a:prstGeom>
          <a:ln>
            <a:noFill/>
          </a:ln>
        </p:spPr>
      </p:pic>
      <p:pic>
        <p:nvPicPr>
          <p:cNvPr id="84" name="Google Shape;63;p15" descr=""/>
          <p:cNvPicPr/>
          <p:nvPr/>
        </p:nvPicPr>
        <p:blipFill>
          <a:blip r:embed="rId3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713880" y="741240"/>
            <a:ext cx="279000" cy="2790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62;p15" descr=""/>
          <p:cNvPicPr/>
          <p:nvPr/>
        </p:nvPicPr>
        <p:blipFill>
          <a:blip r:embed="rId2"/>
          <a:stretch/>
        </p:blipFill>
        <p:spPr>
          <a:xfrm>
            <a:off x="9605160" y="1373400"/>
            <a:ext cx="227880" cy="1428120"/>
          </a:xfrm>
          <a:prstGeom prst="rect">
            <a:avLst/>
          </a:prstGeom>
          <a:ln>
            <a:noFill/>
          </a:ln>
        </p:spPr>
      </p:pic>
      <p:pic>
        <p:nvPicPr>
          <p:cNvPr id="125" name="Google Shape;63;p15" descr=""/>
          <p:cNvPicPr/>
          <p:nvPr/>
        </p:nvPicPr>
        <p:blipFill>
          <a:blip r:embed="rId3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713880" y="741240"/>
            <a:ext cx="279000" cy="2790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918720" y="1805040"/>
            <a:ext cx="729900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Database Design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041920" y="2872080"/>
            <a:ext cx="4933800" cy="20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 algn="ctr">
              <a:lnSpc>
                <a:spcPct val="90000"/>
              </a:lnSpc>
            </a:pP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Data Engineering</a:t>
            </a:r>
            <a:endParaRPr b="0" lang="en-US" sz="21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School of Data Science </a:t>
            </a:r>
            <a:endParaRPr b="0" lang="en-US" sz="21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University of Virginia</a:t>
            </a:r>
            <a:endParaRPr b="0" lang="en-US" sz="21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131120" y="690480"/>
            <a:ext cx="7310520" cy="67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Relational DB: Constraints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729000" y="1369800"/>
            <a:ext cx="73101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Basic constraints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 not null, invalid data type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Check constraints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 field-level constraint, table-level constraint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Primary key constraint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 two records in table can’t have same primary key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Uniqueness constraint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 can add this requirement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Foreign key constraint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 record’s values in one table must match the values in another table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131120" y="690480"/>
            <a:ext cx="7310520" cy="67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Understanding User Needs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729000" y="1369800"/>
            <a:ext cx="73101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Design is a translation process. Need to first understand user requirements.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Make a Plan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Bring a List of Questions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Meet the People and Learn Who’s Who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Pick the Customers’ Brains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Get to Understand the Current User’s Experience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131120" y="690480"/>
            <a:ext cx="7310520" cy="67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Understanding User Needs, contd.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729000" y="1369800"/>
            <a:ext cx="73101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Write the Requirements Document: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spell out what you’re planning to build and what it will do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Make Use Cases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 this is a script the user can follow to solve a particular, realistic problem they will need to solve.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includes Goals, Summary, Actors, Pre- and post-conditions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60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Decide Feasibility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 take a step back and decide whether the project is feasible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131120" y="690480"/>
            <a:ext cx="7310520" cy="67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Table of Contents</a:t>
            </a:r>
            <a:br/>
            <a:endParaRPr b="0" lang="en-US" sz="30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729000" y="1365120"/>
            <a:ext cx="73101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25344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Goals of Effective DB Design</a:t>
            </a:r>
            <a:endParaRPr b="0" lang="en-US" sz="1800" spc="-1" strike="noStrike">
              <a:latin typeface="Arial"/>
            </a:endParaRPr>
          </a:p>
          <a:p>
            <a:pPr marL="343080" indent="-25344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Database Types</a:t>
            </a:r>
            <a:endParaRPr b="0" lang="en-US" sz="1800" spc="-1" strike="noStrike">
              <a:latin typeface="Arial"/>
            </a:endParaRPr>
          </a:p>
          <a:p>
            <a:pPr marL="343080" indent="-25344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Relational DB Fundamentals</a:t>
            </a:r>
            <a:endParaRPr b="0" lang="en-US" sz="1800" spc="-1" strike="noStrike">
              <a:latin typeface="Arial"/>
            </a:endParaRPr>
          </a:p>
          <a:p>
            <a:pPr marL="343080" indent="-25344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Understanding User Needs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131120" y="690480"/>
            <a:ext cx="7310520" cy="67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Goals of Effective DB Design</a:t>
            </a:r>
            <a:br/>
            <a:endParaRPr b="0" lang="en-US" sz="30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729000" y="1369800"/>
            <a:ext cx="73101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Properly designing a db makes it more useful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 db has CRUD properties: CREATE, READ, UPDATE, DELETE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Considerations include scalability, redundancy, consistency, backups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guarding against invalid data, security and permissioning</a:t>
            </a: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Transactions should be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atomic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 either all updates happen or not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131120" y="690480"/>
            <a:ext cx="7310520" cy="67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Database Types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729000" y="1369800"/>
            <a:ext cx="73101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Our work will cover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relational dbs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 contains tables with rows &amp; columns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tables may be related based on one or more columns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Most dbs are relational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Other types include spreadsheets, hierarchical dbs, XML, Graph dbs, Object dbs, and Document dbs.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131120" y="690480"/>
            <a:ext cx="7310520" cy="67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Database Types – Relational DBs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729000" y="1369800"/>
            <a:ext cx="73101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Some of the important features: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Data Types – each column uses one data type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Constraints – examples include NON-NULL values, foreign key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Referential Integrity – based on constraints, the db may prevent you from entering invalid data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Joins – related records from multiple tables may be combined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131120" y="690480"/>
            <a:ext cx="7310520" cy="67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Relational DB Fundamentals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729000" y="1369800"/>
            <a:ext cx="73101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Tables contain rows (tuples, records) and columns (attributes, fields)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Tables use keys for identifying records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br/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Primary key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 one or more fields to uniquely identify records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Foreign key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 A key that is used in another table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Indexes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 a structure used for efficient search of records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Constraints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: restrictions on the data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Next, we provide details for each of these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131120" y="690480"/>
            <a:ext cx="7310520" cy="67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Relational DB: Primary Key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729000" y="1362960"/>
            <a:ext cx="73101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primary key is a unique identifier for a record. It can’t be null.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Multiple fields may be used as the primary key (example: ticker, date)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2613600" y="2644200"/>
            <a:ext cx="3147120" cy="220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131120" y="690480"/>
            <a:ext cx="7310520" cy="67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Relational DB: Foreign Key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70800" y="1376640"/>
            <a:ext cx="73101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bottom table contains course data including the primary key: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courseId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top table includes student data and the courseId.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Since courseId originates in the course table,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it is a foreign key in the top table.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foreign key helps preserve referential integrity.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Example: If a value isn’t in the original table, it cannot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be inserted into the table containing the foreign key.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5943600" y="2651760"/>
            <a:ext cx="3200400" cy="232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131120" y="690480"/>
            <a:ext cx="7310520" cy="67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Relational DB: Indexes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729000" y="1369800"/>
            <a:ext cx="731016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Indexes allow efficient search (example: index at the back of a book)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Provides a lookup based on one or more fields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Primary key is an index by default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They must be built and maintained. Only build indexes if you’ll use them.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LibreOffice/6.2.8.2$Windows_X86_64 LibreOffice_project/f82ddfca21ebc1e222a662a32b25c0c9d20169ee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2022-04-25T12:37:44Z</dcterms:modified>
  <cp:revision>23</cp:revision>
  <dc:subject/>
  <dc:title/>
</cp:coreProperties>
</file>