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Libre Franklin"/>
      <p:regular r:id="rId25"/>
      <p:bold r:id="rId26"/>
      <p:italic r:id="rId27"/>
      <p:boldItalic r:id="rId28"/>
    </p:embeddedFont>
    <p:embeddedFont>
      <p:font typeface="Franklin Gothic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ibreFranklin-bold.fntdata"/><Relationship Id="rId25" Type="http://schemas.openxmlformats.org/officeDocument/2006/relationships/font" Target="fonts/LibreFranklin-regular.fntdata"/><Relationship Id="rId28" Type="http://schemas.openxmlformats.org/officeDocument/2006/relationships/font" Target="fonts/LibreFranklin-boldItalic.fntdata"/><Relationship Id="rId27" Type="http://schemas.openxmlformats.org/officeDocument/2006/relationships/font" Target="fonts/LibreFranklin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ranklinGothic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d55d3b96a_2_1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1d55d3b96a_2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d6139844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d6139844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d6139844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d6139844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d6139844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d6139844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d55d3b96a_2_2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https://en.wikipedia.org/wiki/Strategy_pattern</a:t>
            </a:r>
            <a:endParaRPr/>
          </a:p>
        </p:txBody>
      </p:sp>
      <p:sp>
        <p:nvSpPr>
          <p:cNvPr id="275" name="Google Shape;275;g11d55d3b96a_2_2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d6139844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d6139844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d55d3b98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d55d3b98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d55d3b98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d55d3b98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d55d3b98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d55d3b98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d55d3b98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d55d3b98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d55d3b96a_2_1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1d55d3b96a_2_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d55d3b96a_2_2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1d55d3b96a_2_2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d55d3b9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d55d3b9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d613984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d613984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Software Development Chap 8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d613984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d613984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d6139844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d6139844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d6139844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d6139844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d55d3b96a_2_2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1d55d3b96a_2_2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/TITLE/SUBTEXT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23;p25"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title"/>
          </p:nvPr>
        </p:nvSpPr>
        <p:spPr>
          <a:xfrm>
            <a:off x="4279493" y="865960"/>
            <a:ext cx="4275423" cy="157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800"/>
              <a:buFont typeface="Franklin Gothic"/>
              <a:buNone/>
              <a:defRPr b="1" sz="3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4"/>
          <p:cNvSpPr/>
          <p:nvPr>
            <p:ph idx="2" type="pic"/>
          </p:nvPr>
        </p:nvSpPr>
        <p:spPr>
          <a:xfrm>
            <a:off x="-2" y="1229329"/>
            <a:ext cx="4448280" cy="4450503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4"/>
          <p:cNvSpPr/>
          <p:nvPr/>
        </p:nvSpPr>
        <p:spPr>
          <a:xfrm>
            <a:off x="3879358" y="972008"/>
            <a:ext cx="257325" cy="257325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Google Shape;59;p14"/>
          <p:cNvCxnSpPr/>
          <p:nvPr/>
        </p:nvCxnSpPr>
        <p:spPr>
          <a:xfrm rot="10800000">
            <a:off x="4210884" y="2690753"/>
            <a:ext cx="1970110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29486" y="2760782"/>
            <a:ext cx="2831035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4"/>
          <p:cNvSpPr/>
          <p:nvPr/>
        </p:nvSpPr>
        <p:spPr>
          <a:xfrm>
            <a:off x="8941551" y="650630"/>
            <a:ext cx="202449" cy="4246681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BULLETS">
  <p:cSld name="HEADER/BULLE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type="title"/>
          </p:nvPr>
        </p:nvSpPr>
        <p:spPr>
          <a:xfrm>
            <a:off x="1138914" y="714375"/>
            <a:ext cx="7311109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/>
        </p:nvSpPr>
        <p:spPr>
          <a:xfrm>
            <a:off x="713988" y="741094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2" type="body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3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2" type="body"/>
          </p:nvPr>
        </p:nvSpPr>
        <p:spPr>
          <a:xfrm>
            <a:off x="4939500" y="724074"/>
            <a:ext cx="3837000" cy="3695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hasCustomPrompt="1"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/TITLE/SUBTEXT">
  <p:cSld name="PHOTO/TITLE/SUB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4279493" y="865960"/>
            <a:ext cx="4275423" cy="157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800"/>
              <a:buFont typeface="Franklin Gothic"/>
              <a:buNone/>
              <a:defRPr b="1" sz="3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3" name="Google Shape;113;p27"/>
          <p:cNvSpPr/>
          <p:nvPr>
            <p:ph idx="2" type="pic"/>
          </p:nvPr>
        </p:nvSpPr>
        <p:spPr>
          <a:xfrm>
            <a:off x="-2" y="1229329"/>
            <a:ext cx="4448280" cy="4450503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7"/>
          <p:cNvSpPr/>
          <p:nvPr/>
        </p:nvSpPr>
        <p:spPr>
          <a:xfrm>
            <a:off x="3879358" y="972008"/>
            <a:ext cx="257325" cy="257325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27"/>
          <p:cNvCxnSpPr/>
          <p:nvPr/>
        </p:nvCxnSpPr>
        <p:spPr>
          <a:xfrm rot="10800000">
            <a:off x="4210884" y="2690753"/>
            <a:ext cx="1970110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5129486" y="2760782"/>
            <a:ext cx="2831035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27"/>
          <p:cNvSpPr/>
          <p:nvPr/>
        </p:nvSpPr>
        <p:spPr>
          <a:xfrm>
            <a:off x="8941551" y="650630"/>
            <a:ext cx="202449" cy="4246681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BULLETS">
  <p:cSld name="HEADER/BULLETS 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1138914" y="714375"/>
            <a:ext cx="7311109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1" name="Google Shape;121;p28"/>
          <p:cNvSpPr/>
          <p:nvPr/>
        </p:nvSpPr>
        <p:spPr>
          <a:xfrm>
            <a:off x="713988" y="741094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PARAGRAPH">
  <p:cSld name="HEADER/PARAGRAPH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25" name="Google Shape;12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26" name="Google Shape;1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>
            <p:ph type="title"/>
          </p:nvPr>
        </p:nvSpPr>
        <p:spPr>
          <a:xfrm>
            <a:off x="1138914" y="708157"/>
            <a:ext cx="6858001" cy="675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8" name="Google Shape;128;p29"/>
          <p:cNvSpPr/>
          <p:nvPr/>
        </p:nvSpPr>
        <p:spPr>
          <a:xfrm>
            <a:off x="713988" y="734875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1138914" y="1306041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32" name="Google Shape;13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33" name="Google Shape;1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1008698" y="834120"/>
            <a:ext cx="7311109" cy="3939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CHART/CAPTION">
  <p:cSld name="HEADER/CHART/CA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37" name="Google Shape;13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38" name="Google Shape;1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1"/>
          <p:cNvSpPr txBox="1"/>
          <p:nvPr>
            <p:ph type="title"/>
          </p:nvPr>
        </p:nvSpPr>
        <p:spPr>
          <a:xfrm>
            <a:off x="1130234" y="699477"/>
            <a:ext cx="7311109" cy="463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0" name="Google Shape;140;p31"/>
          <p:cNvSpPr/>
          <p:nvPr/>
        </p:nvSpPr>
        <p:spPr>
          <a:xfrm>
            <a:off x="705308" y="726195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7296342" y="1242625"/>
            <a:ext cx="1558293" cy="3592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None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●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42" name="Google Shape;142;p31"/>
          <p:cNvCxnSpPr/>
          <p:nvPr/>
        </p:nvCxnSpPr>
        <p:spPr>
          <a:xfrm>
            <a:off x="7155301" y="1250064"/>
            <a:ext cx="2" cy="3922623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43" name="Google Shape;143;p31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/PHOTO">
  <p:cSld name="QUOTE/PHOTO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45" name="Google Shape;14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46" name="Google Shape;1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6858000" y="2571750"/>
            <a:ext cx="2048719" cy="8420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None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●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8" name="Google Shape;148;p32"/>
          <p:cNvSpPr/>
          <p:nvPr/>
        </p:nvSpPr>
        <p:spPr>
          <a:xfrm>
            <a:off x="0" y="0"/>
            <a:ext cx="6667018" cy="5143500"/>
          </a:xfrm>
          <a:prstGeom prst="rect">
            <a:avLst/>
          </a:prstGeom>
          <a:solidFill>
            <a:srgbClr val="132E6C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2"/>
          <p:cNvSpPr txBox="1"/>
          <p:nvPr>
            <p:ph idx="2" type="body"/>
          </p:nvPr>
        </p:nvSpPr>
        <p:spPr>
          <a:xfrm>
            <a:off x="846821" y="876993"/>
            <a:ext cx="4922435" cy="3811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0" name="Google Shape;150;p32"/>
          <p:cNvSpPr/>
          <p:nvPr>
            <p:ph idx="3" type="pic"/>
          </p:nvPr>
        </p:nvSpPr>
        <p:spPr>
          <a:xfrm>
            <a:off x="5898748" y="1172479"/>
            <a:ext cx="1536542" cy="1536542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2"/>
          <p:cNvSpPr txBox="1"/>
          <p:nvPr>
            <p:ph idx="4" type="body"/>
          </p:nvPr>
        </p:nvSpPr>
        <p:spPr>
          <a:xfrm>
            <a:off x="6858000" y="3500165"/>
            <a:ext cx="2048719" cy="8420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52" name="Google Shape;152;p32"/>
          <p:cNvCxnSpPr/>
          <p:nvPr/>
        </p:nvCxnSpPr>
        <p:spPr>
          <a:xfrm>
            <a:off x="6331653" y="2856052"/>
            <a:ext cx="1507303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53" name="Google Shape;153;p32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55" name="Google Shape;15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56" name="Google Shape;15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32E6C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1041418" y="859629"/>
            <a:ext cx="6858305" cy="3811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None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53975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53975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539750" lvl="3" marL="18288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539750" lvl="4" marL="22860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2" type="body"/>
          </p:nvPr>
        </p:nvSpPr>
        <p:spPr>
          <a:xfrm>
            <a:off x="6198244" y="4116751"/>
            <a:ext cx="2048720" cy="718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60" name="Google Shape;160;p33"/>
          <p:cNvCxnSpPr/>
          <p:nvPr/>
        </p:nvCxnSpPr>
        <p:spPr>
          <a:xfrm flipH="1" rot="10800000">
            <a:off x="6043252" y="4116749"/>
            <a:ext cx="2" cy="1257017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61" name="Google Shape;161;p33"/>
          <p:cNvSpPr txBox="1"/>
          <p:nvPr>
            <p:ph idx="3" type="body"/>
          </p:nvPr>
        </p:nvSpPr>
        <p:spPr>
          <a:xfrm>
            <a:off x="2601409" y="4116751"/>
            <a:ext cx="3264063" cy="718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/SPEAKER">
  <p:cSld name="SINGLE/SPEAKE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64" name="Google Shape;16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65" name="Google Shape;16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4"/>
          <p:cNvSpPr/>
          <p:nvPr/>
        </p:nvSpPr>
        <p:spPr>
          <a:xfrm>
            <a:off x="-2" y="1104366"/>
            <a:ext cx="3932503" cy="4039137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4314464" y="1345556"/>
            <a:ext cx="4535624" cy="1562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None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89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●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488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488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488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8" name="Google Shape;168;p34"/>
          <p:cNvSpPr/>
          <p:nvPr>
            <p:ph idx="2" type="pic"/>
          </p:nvPr>
        </p:nvSpPr>
        <p:spPr>
          <a:xfrm>
            <a:off x="314661" y="1251869"/>
            <a:ext cx="3429002" cy="3429002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 txBox="1"/>
          <p:nvPr>
            <p:ph type="title"/>
          </p:nvPr>
        </p:nvSpPr>
        <p:spPr>
          <a:xfrm>
            <a:off x="739586" y="429311"/>
            <a:ext cx="6858002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800"/>
              <a:buFont typeface="Franklin Gothic"/>
              <a:buNone/>
              <a:defRPr b="1" sz="1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0" name="Google Shape;170;p34"/>
          <p:cNvSpPr/>
          <p:nvPr/>
        </p:nvSpPr>
        <p:spPr>
          <a:xfrm>
            <a:off x="314661" y="394585"/>
            <a:ext cx="279699" cy="279699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4"/>
          <p:cNvSpPr/>
          <p:nvPr/>
        </p:nvSpPr>
        <p:spPr>
          <a:xfrm>
            <a:off x="3819645" y="2126845"/>
            <a:ext cx="225711" cy="225709"/>
          </a:xfrm>
          <a:prstGeom prst="ellipse">
            <a:avLst/>
          </a:prstGeom>
          <a:solidFill>
            <a:srgbClr val="E274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4"/>
          <p:cNvSpPr txBox="1"/>
          <p:nvPr>
            <p:ph idx="3" type="body"/>
          </p:nvPr>
        </p:nvSpPr>
        <p:spPr>
          <a:xfrm>
            <a:off x="4314464" y="2908138"/>
            <a:ext cx="3550535" cy="3939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73" name="Google Shape;173;p34"/>
          <p:cNvCxnSpPr/>
          <p:nvPr/>
        </p:nvCxnSpPr>
        <p:spPr>
          <a:xfrm>
            <a:off x="4045351" y="2743200"/>
            <a:ext cx="1484455" cy="0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/SPEAKERS">
  <p:cSld name="THREE/SPEAKER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76" name="Google Shape;17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77" name="Google Shape;17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5"/>
          <p:cNvSpPr/>
          <p:nvPr/>
        </p:nvSpPr>
        <p:spPr>
          <a:xfrm>
            <a:off x="314661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314661" y="3416267"/>
            <a:ext cx="2379109" cy="8818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None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00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●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4000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4000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4000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0" name="Google Shape;180;p35"/>
          <p:cNvSpPr/>
          <p:nvPr>
            <p:ph idx="2" type="pic"/>
          </p:nvPr>
        </p:nvSpPr>
        <p:spPr>
          <a:xfrm>
            <a:off x="457543" y="1275673"/>
            <a:ext cx="2057401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5"/>
          <p:cNvSpPr txBox="1"/>
          <p:nvPr>
            <p:ph idx="3" type="body"/>
          </p:nvPr>
        </p:nvSpPr>
        <p:spPr>
          <a:xfrm>
            <a:off x="314660" y="4360250"/>
            <a:ext cx="2352495" cy="687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82" name="Google Shape;182;p35"/>
          <p:cNvCxnSpPr/>
          <p:nvPr/>
        </p:nvCxnSpPr>
        <p:spPr>
          <a:xfrm flipH="1">
            <a:off x="3031819" y="1009167"/>
            <a:ext cx="2" cy="4163521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83" name="Google Shape;183;p35"/>
          <p:cNvSpPr/>
          <p:nvPr/>
        </p:nvSpPr>
        <p:spPr>
          <a:xfrm>
            <a:off x="314661" y="394585"/>
            <a:ext cx="279699" cy="279699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5"/>
          <p:cNvSpPr/>
          <p:nvPr/>
        </p:nvSpPr>
        <p:spPr>
          <a:xfrm>
            <a:off x="3322880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5"/>
          <p:cNvSpPr txBox="1"/>
          <p:nvPr>
            <p:ph idx="4" type="body"/>
          </p:nvPr>
        </p:nvSpPr>
        <p:spPr>
          <a:xfrm>
            <a:off x="3322880" y="3416267"/>
            <a:ext cx="2415353" cy="8818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6" name="Google Shape;186;p35"/>
          <p:cNvSpPr/>
          <p:nvPr>
            <p:ph idx="5" type="pic"/>
          </p:nvPr>
        </p:nvSpPr>
        <p:spPr>
          <a:xfrm>
            <a:off x="3471964" y="1275673"/>
            <a:ext cx="2057402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35"/>
          <p:cNvSpPr txBox="1"/>
          <p:nvPr>
            <p:ph idx="6" type="body"/>
          </p:nvPr>
        </p:nvSpPr>
        <p:spPr>
          <a:xfrm>
            <a:off x="3322880" y="4360250"/>
            <a:ext cx="2229981" cy="812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88" name="Google Shape;188;p35"/>
          <p:cNvCxnSpPr/>
          <p:nvPr/>
        </p:nvCxnSpPr>
        <p:spPr>
          <a:xfrm flipH="1">
            <a:off x="6096691" y="1009167"/>
            <a:ext cx="2" cy="4163521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89" name="Google Shape;189;p35"/>
          <p:cNvSpPr/>
          <p:nvPr/>
        </p:nvSpPr>
        <p:spPr>
          <a:xfrm>
            <a:off x="6461354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5"/>
          <p:cNvSpPr/>
          <p:nvPr>
            <p:ph idx="7" type="pic"/>
          </p:nvPr>
        </p:nvSpPr>
        <p:spPr>
          <a:xfrm>
            <a:off x="6604234" y="1275673"/>
            <a:ext cx="2057402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35"/>
          <p:cNvSpPr txBox="1"/>
          <p:nvPr>
            <p:ph idx="8" type="body"/>
          </p:nvPr>
        </p:nvSpPr>
        <p:spPr>
          <a:xfrm>
            <a:off x="6461354" y="4360250"/>
            <a:ext cx="2260054" cy="7832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9" type="body"/>
          </p:nvPr>
        </p:nvSpPr>
        <p:spPr>
          <a:xfrm>
            <a:off x="6461354" y="3426924"/>
            <a:ext cx="2415353" cy="8818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type="title"/>
          </p:nvPr>
        </p:nvSpPr>
        <p:spPr>
          <a:xfrm>
            <a:off x="739586" y="429311"/>
            <a:ext cx="6858002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800"/>
              <a:buFont typeface="Franklin Gothic"/>
              <a:buNone/>
              <a:defRPr b="1" sz="1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/BULLETS">
  <p:cSld name="PICTURE/BULLETS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96" name="Google Shape;19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97" name="Google Shape;19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6944810" y="1077684"/>
            <a:ext cx="1905277" cy="359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►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●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9" name="Google Shape;199;p36"/>
          <p:cNvSpPr/>
          <p:nvPr>
            <p:ph idx="2" type="pic"/>
          </p:nvPr>
        </p:nvSpPr>
        <p:spPr>
          <a:xfrm>
            <a:off x="0" y="460094"/>
            <a:ext cx="6610350" cy="4392592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6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918589" y="1805090"/>
            <a:ext cx="7299608" cy="647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ranklin Gothic"/>
              <a:buNone/>
            </a:pPr>
            <a:r>
              <a:rPr b="0" lang="en" sz="1600">
                <a:solidFill>
                  <a:srgbClr val="000000"/>
                </a:solidFill>
              </a:rPr>
              <a:t>Software Skills</a:t>
            </a:r>
            <a:br>
              <a:rPr b="0" lang="en" sz="1600">
                <a:solidFill>
                  <a:srgbClr val="000000"/>
                </a:solidFill>
              </a:rPr>
            </a:br>
            <a:r>
              <a:rPr lang="en" sz="1400"/>
              <a:t>Working efficiently with software</a:t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2041799" y="2871907"/>
            <a:ext cx="4934471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Engineering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School of Data Science 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of Virginia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Patterns document `experience`</a:t>
            </a:r>
            <a:endParaRPr/>
          </a:p>
        </p:txBody>
      </p:sp>
      <p:sp>
        <p:nvSpPr>
          <p:cNvPr id="260" name="Google Shape;260;p46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/>
              <a:t>It is NOT a cookie cutter approach though.  </a:t>
            </a:r>
            <a:r>
              <a:rPr b="1" lang="en"/>
              <a:t>You must adapt a solution to the context.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Many ways to implement Singleton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Access function returns </a:t>
            </a:r>
            <a:r>
              <a:rPr b="1" lang="en"/>
              <a:t>same object</a:t>
            </a:r>
            <a:endParaRPr b="1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All </a:t>
            </a:r>
            <a:r>
              <a:rPr b="1" lang="en"/>
              <a:t>objects</a:t>
            </a:r>
            <a:r>
              <a:rPr lang="en"/>
              <a:t> refer to same internal object (resource)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Reference counting in some cases if clean up is needed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of Design patterns</a:t>
            </a:r>
            <a:endParaRPr/>
          </a:p>
        </p:txBody>
      </p:sp>
      <p:sp>
        <p:nvSpPr>
          <p:cNvPr id="266" name="Google Shape;266;p47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= Where the pattern applies, what type of situation or problem does it solve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Forces = What specific requirements, expectations of the problem or solution characterize a solution pattern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Windshield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8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Context: Driving in the rain while maintaining visibility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Forces: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Rain constantly impacting on a wind guard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Need to keep water from accumulating on wind guard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Wide variety of solutions.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Bottom up wiper, versus top-bottom wiper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Two wipers versus one wiper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Curvature to match glass shape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Although same solution, you can’t use car wipers on a bus for example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/>
          <p:nvPr>
            <p:ph type="title"/>
          </p:nvPr>
        </p:nvSpPr>
        <p:spPr>
          <a:xfrm>
            <a:off x="1138914" y="714374"/>
            <a:ext cx="7311109" cy="675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</a:pPr>
            <a:r>
              <a:rPr lang="en"/>
              <a:t>Closer look at some useful Design Patterns</a:t>
            </a:r>
            <a:endParaRPr/>
          </a:p>
        </p:txBody>
      </p:sp>
      <p:sp>
        <p:nvSpPr>
          <p:cNvPr id="278" name="Google Shape;278;p49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Template: You have a sequence of steps to apply, but the details vary per type of processing/calculation</a:t>
            </a:r>
            <a:endParaRPr/>
          </a:p>
          <a:p>
            <a:pPr indent="-234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Singleton: When you only want ONE of something, like a database connection</a:t>
            </a:r>
            <a:endParaRPr/>
          </a:p>
          <a:p>
            <a:pPr indent="-234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Proxy: When you want to replace an object whose internals vary wildly but it’s interface is the same, like a classifier</a:t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/>
              <a:t>Strategy: Select an algorithm at runtime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/>
              <a:t>Factory: Create a set of related classes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0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Design Pattern</a:t>
            </a:r>
            <a:endParaRPr/>
          </a:p>
        </p:txBody>
      </p:sp>
      <p:sp>
        <p:nvSpPr>
          <p:cNvPr id="284" name="Google Shape;284;p50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the skeleton of an algorithm, delegating specifics to subclasses.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290" name="Google Shape;290;p51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Create a single instance of a resource, like a 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Control setup and breakdown of a shared resource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Allow for importing a module without fear or ‘reload’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implementations, but all focus on a single global variable or object.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</a:t>
            </a:r>
            <a:endParaRPr/>
          </a:p>
        </p:txBody>
      </p:sp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3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302" name="Google Shape;302;p53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4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</a:t>
            </a:r>
            <a:endParaRPr/>
          </a:p>
        </p:txBody>
      </p:sp>
      <p:sp>
        <p:nvSpPr>
          <p:cNvPr id="308" name="Google Shape;308;p54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1130976" y="690562"/>
            <a:ext cx="7311109" cy="675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Ultimate goal is efficiency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729100" y="1369881"/>
            <a:ext cx="7311000" cy="35994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4998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thread in practices: forward movement by avoiding doing anything more than once. </a:t>
            </a:r>
            <a:endParaRPr/>
          </a:p>
          <a:p>
            <a:pPr indent="-193038" lvl="0" marL="260604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SOLID principles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4937" lvl="1" marL="993587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Responsibility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4937" lvl="1" marL="993587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Closed Principle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4937" lvl="1" marL="993587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Lipskov Subsitution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4937" lvl="1" marL="993587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Segregation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4937" lvl="1" marL="993587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Dependency Inversion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3039" lvl="0" marL="260604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patterns</a:t>
            </a:r>
            <a:endParaRPr/>
          </a:p>
          <a:p>
            <a:pPr indent="-193037" lvl="1" marL="632204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 pattern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3037" lvl="1" marL="632204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Singleton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3037" lvl="1" marL="632204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Facade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3038" lvl="1" marL="632205" rtl="0" algn="l">
              <a:lnSpc>
                <a:spcPct val="114998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Factory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1138914" y="714374"/>
            <a:ext cx="7311109" cy="675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</a:pPr>
            <a:r>
              <a:rPr b="1" lang="en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SOLID principles</a:t>
            </a:r>
            <a:endParaRPr/>
          </a:p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These follow from some of the previous points</a:t>
            </a:r>
            <a:endParaRPr/>
          </a:p>
          <a:p>
            <a:pPr indent="-234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Single Responsibility principle</a:t>
            </a:r>
            <a:endParaRPr/>
          </a:p>
          <a:p>
            <a:pPr indent="-234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Open for Extension, Closed for Modification</a:t>
            </a:r>
            <a:endParaRPr/>
          </a:p>
          <a:p>
            <a:pPr indent="-234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Lipskov Subsitution Principle</a:t>
            </a:r>
            <a:endParaRPr/>
          </a:p>
          <a:p>
            <a:pPr indent="-234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/>
              <a:t>Dependency Inversion</a:t>
            </a:r>
            <a:endParaRPr/>
          </a:p>
          <a:p>
            <a:pPr indent="-234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>
              <a:solidFill>
                <a:srgbClr val="132E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/>
              <a:t>Interface Segregation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Responsibility Principle</a:t>
            </a:r>
            <a:endParaRPr/>
          </a:p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 (function) should have only one reason to change.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</a:pPr>
            <a:r>
              <a:rPr b="0" lang="en" sz="2100">
                <a:latin typeface="Libre Franklin"/>
                <a:ea typeface="Libre Franklin"/>
                <a:cs typeface="Libre Franklin"/>
                <a:sym typeface="Libre Franklin"/>
              </a:rPr>
              <a:t>OPEN CLOSED PRINCIPLE</a:t>
            </a:r>
            <a:endParaRPr b="0" sz="21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entities (classes, modules, functions…) should be open for extension, but closed for modification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</a:pPr>
            <a:r>
              <a:rPr b="0" lang="en" sz="2100">
                <a:latin typeface="Libre Franklin"/>
                <a:ea typeface="Libre Franklin"/>
                <a:cs typeface="Libre Franklin"/>
                <a:sym typeface="Libre Franklin"/>
              </a:rPr>
              <a:t>Liskov Subsitution Principle</a:t>
            </a:r>
            <a:endParaRPr/>
          </a:p>
        </p:txBody>
      </p:sp>
      <p:sp>
        <p:nvSpPr>
          <p:cNvPr id="236" name="Google Shape;236;p42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Subtypes must be substitutable for their base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Barbara Liskov, 1988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</a:pPr>
            <a:r>
              <a:rPr b="0" lang="en" sz="2100">
                <a:latin typeface="Libre Franklin"/>
                <a:ea typeface="Libre Franklin"/>
                <a:cs typeface="Libre Franklin"/>
                <a:sym typeface="Libre Franklin"/>
              </a:rPr>
              <a:t>Dependency Inversion Principle</a:t>
            </a:r>
            <a:endParaRPr/>
          </a:p>
        </p:txBody>
      </p:sp>
      <p:sp>
        <p:nvSpPr>
          <p:cNvPr id="242" name="Google Shape;242;p43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High level modules should not depend on low-level modules.  Both should depend on abstractions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 Abstractions should not depend on details.  Details should depend on abstractions.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</a:pPr>
            <a:r>
              <a:rPr b="0" lang="en" sz="2100">
                <a:latin typeface="Libre Franklin"/>
                <a:ea typeface="Libre Franklin"/>
                <a:cs typeface="Libre Franklin"/>
                <a:sym typeface="Libre Franklin"/>
              </a:rPr>
              <a:t>Interface Segregation</a:t>
            </a:r>
            <a:endParaRPr/>
          </a:p>
        </p:txBody>
      </p:sp>
      <p:sp>
        <p:nvSpPr>
          <p:cNvPr id="248" name="Google Shape;248;p44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Clients should not be forced to depend on methods that they do not use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/>
          <p:nvPr>
            <p:ph type="title"/>
          </p:nvPr>
        </p:nvSpPr>
        <p:spPr>
          <a:xfrm>
            <a:off x="1138914" y="714374"/>
            <a:ext cx="7311109" cy="675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</a:pPr>
            <a:r>
              <a:rPr b="1" lang="en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Design Patterns</a:t>
            </a:r>
            <a:endParaRPr/>
          </a:p>
        </p:txBody>
      </p:sp>
      <p:sp>
        <p:nvSpPr>
          <p:cNvPr id="254" name="Google Shape;254;p45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What is a design pattern</a:t>
            </a:r>
            <a:endParaRPr/>
          </a:p>
          <a:p>
            <a:pPr indent="-368300" lvl="1" marL="9461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It is NOT always inheritance</a:t>
            </a:r>
            <a:endParaRPr/>
          </a:p>
          <a:p>
            <a:pPr indent="-368300" lvl="1" marL="9461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It’s a reusable solution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 from biology</a:t>
            </a:r>
            <a:endParaRPr/>
          </a:p>
          <a:p>
            <a:pPr indent="-368300" lvl="1" marL="9461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Birds have wings just like their dinosaur ancestors did, so it CAN be related to inheritance</a:t>
            </a:r>
            <a:endParaRPr/>
          </a:p>
          <a:p>
            <a:pPr indent="-368300" lvl="1" marL="9461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►"/>
            </a:pPr>
            <a:r>
              <a:rPr lang="en"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BUT, a much clearer example, </a:t>
            </a:r>
            <a:r>
              <a:rPr b="1" lang="en"/>
              <a:t>why do both bats and birds have wings!?  </a:t>
            </a:r>
            <a:endParaRPr b="1"/>
          </a:p>
          <a:p>
            <a:pPr indent="-234950" lvl="1" marL="9461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