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Libre Franklin"/>
      <p:regular r:id="rId20"/>
      <p:bold r:id="rId21"/>
      <p:italic r:id="rId22"/>
      <p:boldItalic r:id="rId23"/>
    </p:embeddedFont>
    <p:embeddedFont>
      <p:font typeface="Franklin Gothic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regular.fntdata"/><Relationship Id="rId11" Type="http://schemas.openxmlformats.org/officeDocument/2006/relationships/slide" Target="slides/slide5.xml"/><Relationship Id="rId22" Type="http://schemas.openxmlformats.org/officeDocument/2006/relationships/font" Target="fonts/LibreFranklin-italic.fntdata"/><Relationship Id="rId10" Type="http://schemas.openxmlformats.org/officeDocument/2006/relationships/slide" Target="slides/slide4.xml"/><Relationship Id="rId21" Type="http://schemas.openxmlformats.org/officeDocument/2006/relationships/font" Target="fonts/LibreFranklin-bold.fntdata"/><Relationship Id="rId13" Type="http://schemas.openxmlformats.org/officeDocument/2006/relationships/slide" Target="slides/slide7.xml"/><Relationship Id="rId24" Type="http://schemas.openxmlformats.org/officeDocument/2006/relationships/font" Target="fonts/FranklinGothic-bold.fntdata"/><Relationship Id="rId12" Type="http://schemas.openxmlformats.org/officeDocument/2006/relationships/slide" Target="slides/slide6.xml"/><Relationship Id="rId23" Type="http://schemas.openxmlformats.org/officeDocument/2006/relationships/font" Target="fonts/LibreFranklin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d55d3b96a_2_1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1d55d3b96a_2_1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5cffeb266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5cffeb266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5cffeb266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5cffeb266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5cffeb266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5cffeb266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5cffeb266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5cffeb266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5cffeb266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5cffeb266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5cffeb26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5cffeb26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5cffeb266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5cffeb266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5cffeb266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5cffeb266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f5fdbd04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f5fdbd04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5cffeb266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5cffeb266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5cffeb266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5cffeb266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5cffeb266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5cffeb266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7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7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7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7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7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7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7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7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7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/TITLE/SUBTEXT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23;p25" id="55" name="Google Shape;5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type="title"/>
          </p:nvPr>
        </p:nvSpPr>
        <p:spPr>
          <a:xfrm>
            <a:off x="4279493" y="865960"/>
            <a:ext cx="4275423" cy="1576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800"/>
              <a:buFont typeface="Franklin Gothic"/>
              <a:buNone/>
              <a:defRPr b="1" sz="38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14"/>
          <p:cNvSpPr/>
          <p:nvPr>
            <p:ph idx="2" type="pic"/>
          </p:nvPr>
        </p:nvSpPr>
        <p:spPr>
          <a:xfrm>
            <a:off x="-2" y="1229329"/>
            <a:ext cx="4448280" cy="4450503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4"/>
          <p:cNvSpPr/>
          <p:nvPr/>
        </p:nvSpPr>
        <p:spPr>
          <a:xfrm>
            <a:off x="3879358" y="972008"/>
            <a:ext cx="257325" cy="257325"/>
          </a:xfrm>
          <a:prstGeom prst="ellipse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" name="Google Shape;59;p14"/>
          <p:cNvCxnSpPr/>
          <p:nvPr/>
        </p:nvCxnSpPr>
        <p:spPr>
          <a:xfrm rot="10800000">
            <a:off x="4210884" y="2690753"/>
            <a:ext cx="1970110" cy="2"/>
          </a:xfrm>
          <a:prstGeom prst="straightConnector1">
            <a:avLst/>
          </a:prstGeom>
          <a:noFill/>
          <a:ln cap="flat" cmpd="sng" w="28575">
            <a:solidFill>
              <a:srgbClr val="FAD825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5129486" y="2760782"/>
            <a:ext cx="2831035" cy="2073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p14"/>
          <p:cNvSpPr/>
          <p:nvPr/>
        </p:nvSpPr>
        <p:spPr>
          <a:xfrm>
            <a:off x="8941551" y="650630"/>
            <a:ext cx="202449" cy="4246681"/>
          </a:xfrm>
          <a:prstGeom prst="rect">
            <a:avLst/>
          </a:prstGeom>
          <a:solidFill>
            <a:srgbClr val="132E6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/BULLETS">
  <p:cSld name="HEADER/BULLE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65" name="Google Shape;6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>
            <p:ph type="title"/>
          </p:nvPr>
        </p:nvSpPr>
        <p:spPr>
          <a:xfrm>
            <a:off x="1138914" y="714375"/>
            <a:ext cx="7311109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  <a:defRPr b="1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7" name="Google Shape;67;p15"/>
          <p:cNvSpPr/>
          <p:nvPr/>
        </p:nvSpPr>
        <p:spPr>
          <a:xfrm>
            <a:off x="713988" y="741094"/>
            <a:ext cx="279700" cy="27970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138914" y="1312257"/>
            <a:ext cx="7311109" cy="352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6195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►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61950" lvl="1" marL="9144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●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8" y="744573"/>
            <a:ext cx="8520601" cy="2052603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698" y="2834125"/>
            <a:ext cx="8520603" cy="7926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 2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311698" y="1152475"/>
            <a:ext cx="399990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2" type="body"/>
          </p:nvPr>
        </p:nvSpPr>
        <p:spPr>
          <a:xfrm>
            <a:off x="4832398" y="1152475"/>
            <a:ext cx="399990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type="title"/>
          </p:nvPr>
        </p:nvSpPr>
        <p:spPr>
          <a:xfrm>
            <a:off x="311698" y="555600"/>
            <a:ext cx="2808003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311698" y="1389598"/>
            <a:ext cx="2808003" cy="31794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>
            <a:off x="490250" y="450148"/>
            <a:ext cx="6367801" cy="40908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/>
          <p:nvPr/>
        </p:nvSpPr>
        <p:spPr>
          <a:xfrm>
            <a:off x="4572000" y="-126"/>
            <a:ext cx="4572000" cy="5143503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3"/>
          <p:cNvSpPr txBox="1"/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2" type="body"/>
          </p:nvPr>
        </p:nvSpPr>
        <p:spPr>
          <a:xfrm>
            <a:off x="4939500" y="724074"/>
            <a:ext cx="3837000" cy="3695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311698" y="4230575"/>
            <a:ext cx="5998804" cy="605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/>
        </p:txBody>
      </p:sp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hasCustomPrompt="1" type="title"/>
          </p:nvPr>
        </p:nvSpPr>
        <p:spPr>
          <a:xfrm>
            <a:off x="311698" y="1106125"/>
            <a:ext cx="8520603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311698" y="3152225"/>
            <a:ext cx="8520603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/TITLE/SUBTEXT">
  <p:cSld name="PHOTO/TITLE/SUB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4279493" y="865960"/>
            <a:ext cx="4275423" cy="1576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800"/>
              <a:buFont typeface="Franklin Gothic"/>
              <a:buNone/>
              <a:defRPr b="1" sz="38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3" name="Google Shape;113;p27"/>
          <p:cNvSpPr/>
          <p:nvPr>
            <p:ph idx="2" type="pic"/>
          </p:nvPr>
        </p:nvSpPr>
        <p:spPr>
          <a:xfrm>
            <a:off x="-2" y="1229329"/>
            <a:ext cx="4448280" cy="4450503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7"/>
          <p:cNvSpPr/>
          <p:nvPr/>
        </p:nvSpPr>
        <p:spPr>
          <a:xfrm>
            <a:off x="3879358" y="972008"/>
            <a:ext cx="257325" cy="257325"/>
          </a:xfrm>
          <a:prstGeom prst="ellipse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27"/>
          <p:cNvCxnSpPr/>
          <p:nvPr/>
        </p:nvCxnSpPr>
        <p:spPr>
          <a:xfrm rot="10800000">
            <a:off x="4210884" y="2690753"/>
            <a:ext cx="1970110" cy="2"/>
          </a:xfrm>
          <a:prstGeom prst="straightConnector1">
            <a:avLst/>
          </a:prstGeom>
          <a:noFill/>
          <a:ln cap="flat" cmpd="sng" w="28575">
            <a:solidFill>
              <a:srgbClr val="FAD825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5129486" y="2760782"/>
            <a:ext cx="2831035" cy="2073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7" name="Google Shape;117;p27"/>
          <p:cNvSpPr/>
          <p:nvPr/>
        </p:nvSpPr>
        <p:spPr>
          <a:xfrm>
            <a:off x="8941551" y="650630"/>
            <a:ext cx="202449" cy="4246681"/>
          </a:xfrm>
          <a:prstGeom prst="rect">
            <a:avLst/>
          </a:prstGeom>
          <a:solidFill>
            <a:srgbClr val="132E6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/BULLETS">
  <p:cSld name="HEADER/BULLETS 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1138914" y="714375"/>
            <a:ext cx="7311109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  <a:defRPr b="1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1" name="Google Shape;121;p28"/>
          <p:cNvSpPr/>
          <p:nvPr/>
        </p:nvSpPr>
        <p:spPr>
          <a:xfrm>
            <a:off x="713988" y="741094"/>
            <a:ext cx="279700" cy="27970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8"/>
          <p:cNvSpPr txBox="1"/>
          <p:nvPr>
            <p:ph idx="1" type="body"/>
          </p:nvPr>
        </p:nvSpPr>
        <p:spPr>
          <a:xfrm>
            <a:off x="1138914" y="1312257"/>
            <a:ext cx="7311109" cy="352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6195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►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61950" lvl="1" marL="9144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●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/PARAGRAPH">
  <p:cSld name="HEADER/PARAGRAPH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25" name="Google Shape;12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26" name="Google Shape;12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9"/>
          <p:cNvSpPr txBox="1"/>
          <p:nvPr>
            <p:ph type="title"/>
          </p:nvPr>
        </p:nvSpPr>
        <p:spPr>
          <a:xfrm>
            <a:off x="1138914" y="708157"/>
            <a:ext cx="6858001" cy="6750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  <a:defRPr b="1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8" name="Google Shape;128;p29"/>
          <p:cNvSpPr/>
          <p:nvPr/>
        </p:nvSpPr>
        <p:spPr>
          <a:xfrm>
            <a:off x="713988" y="734875"/>
            <a:ext cx="279700" cy="27970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9"/>
          <p:cNvSpPr txBox="1"/>
          <p:nvPr>
            <p:ph idx="1" type="body"/>
          </p:nvPr>
        </p:nvSpPr>
        <p:spPr>
          <a:xfrm>
            <a:off x="1138914" y="1306041"/>
            <a:ext cx="7311109" cy="352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32" name="Google Shape;13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33" name="Google Shape;13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0"/>
          <p:cNvSpPr txBox="1"/>
          <p:nvPr>
            <p:ph idx="1" type="body"/>
          </p:nvPr>
        </p:nvSpPr>
        <p:spPr>
          <a:xfrm>
            <a:off x="1008698" y="834120"/>
            <a:ext cx="7311109" cy="39393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6195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►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61950" lvl="1" marL="9144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●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/CHART/CAPTION">
  <p:cSld name="HEADER/CHART/CA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37" name="Google Shape;13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38" name="Google Shape;13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1"/>
          <p:cNvSpPr txBox="1"/>
          <p:nvPr>
            <p:ph type="title"/>
          </p:nvPr>
        </p:nvSpPr>
        <p:spPr>
          <a:xfrm>
            <a:off x="1130234" y="699477"/>
            <a:ext cx="7311109" cy="463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  <a:defRPr b="1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40" name="Google Shape;140;p31"/>
          <p:cNvSpPr/>
          <p:nvPr/>
        </p:nvSpPr>
        <p:spPr>
          <a:xfrm>
            <a:off x="705308" y="726195"/>
            <a:ext cx="279700" cy="27970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7296342" y="1242625"/>
            <a:ext cx="1558293" cy="3592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None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Char char="●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65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65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42" name="Google Shape;142;p31"/>
          <p:cNvCxnSpPr/>
          <p:nvPr/>
        </p:nvCxnSpPr>
        <p:spPr>
          <a:xfrm>
            <a:off x="7155301" y="1250064"/>
            <a:ext cx="2" cy="3922623"/>
          </a:xfrm>
          <a:prstGeom prst="straightConnector1">
            <a:avLst/>
          </a:prstGeom>
          <a:noFill/>
          <a:ln cap="flat" cmpd="sng" w="28575">
            <a:solidFill>
              <a:srgbClr val="4EC8D1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43" name="Google Shape;143;p31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/PHOTO">
  <p:cSld name="QUOTE/PHOTO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45" name="Google Shape;14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46" name="Google Shape;14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2"/>
          <p:cNvSpPr txBox="1"/>
          <p:nvPr>
            <p:ph idx="1" type="body"/>
          </p:nvPr>
        </p:nvSpPr>
        <p:spPr>
          <a:xfrm>
            <a:off x="6858000" y="2571750"/>
            <a:ext cx="2048719" cy="84205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None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3365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Char char="●"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-3365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Char char="•"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-3365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Char char="•"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-3365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Char char="•"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8" name="Google Shape;148;p32"/>
          <p:cNvSpPr/>
          <p:nvPr/>
        </p:nvSpPr>
        <p:spPr>
          <a:xfrm>
            <a:off x="0" y="0"/>
            <a:ext cx="6667018" cy="5143500"/>
          </a:xfrm>
          <a:prstGeom prst="rect">
            <a:avLst/>
          </a:prstGeom>
          <a:solidFill>
            <a:srgbClr val="132E6C"/>
          </a:solidFill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2"/>
          <p:cNvSpPr txBox="1"/>
          <p:nvPr>
            <p:ph idx="2" type="body"/>
          </p:nvPr>
        </p:nvSpPr>
        <p:spPr>
          <a:xfrm>
            <a:off x="846821" y="876993"/>
            <a:ext cx="4922435" cy="38111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0" name="Google Shape;150;p32"/>
          <p:cNvSpPr/>
          <p:nvPr>
            <p:ph idx="3" type="pic"/>
          </p:nvPr>
        </p:nvSpPr>
        <p:spPr>
          <a:xfrm>
            <a:off x="5898748" y="1172479"/>
            <a:ext cx="1536542" cy="1536542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32"/>
          <p:cNvSpPr txBox="1"/>
          <p:nvPr>
            <p:ph idx="4" type="body"/>
          </p:nvPr>
        </p:nvSpPr>
        <p:spPr>
          <a:xfrm>
            <a:off x="6858000" y="3500165"/>
            <a:ext cx="2048719" cy="8420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52" name="Google Shape;152;p32"/>
          <p:cNvCxnSpPr/>
          <p:nvPr/>
        </p:nvCxnSpPr>
        <p:spPr>
          <a:xfrm>
            <a:off x="6331653" y="2856052"/>
            <a:ext cx="1507303" cy="2"/>
          </a:xfrm>
          <a:prstGeom prst="straightConnector1">
            <a:avLst/>
          </a:prstGeom>
          <a:noFill/>
          <a:ln cap="flat" cmpd="sng" w="28575">
            <a:solidFill>
              <a:srgbClr val="FAD825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53" name="Google Shape;153;p32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55" name="Google Shape;155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56" name="Google Shape;15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32E6C"/>
          </a:solidFill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3"/>
          <p:cNvSpPr txBox="1"/>
          <p:nvPr>
            <p:ph idx="1" type="body"/>
          </p:nvPr>
        </p:nvSpPr>
        <p:spPr>
          <a:xfrm>
            <a:off x="1041418" y="859629"/>
            <a:ext cx="6858305" cy="38111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None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53975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Char char="•"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-53975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Char char="•"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-539750" lvl="3" marL="18288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Char char="•"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-539750" lvl="4" marL="22860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Char char="•"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9" name="Google Shape;159;p33"/>
          <p:cNvSpPr txBox="1"/>
          <p:nvPr>
            <p:ph idx="2" type="body"/>
          </p:nvPr>
        </p:nvSpPr>
        <p:spPr>
          <a:xfrm>
            <a:off x="6198244" y="4116751"/>
            <a:ext cx="2048720" cy="718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60" name="Google Shape;160;p33"/>
          <p:cNvCxnSpPr/>
          <p:nvPr/>
        </p:nvCxnSpPr>
        <p:spPr>
          <a:xfrm flipH="1" rot="10800000">
            <a:off x="6043252" y="4116749"/>
            <a:ext cx="2" cy="1257017"/>
          </a:xfrm>
          <a:prstGeom prst="straightConnector1">
            <a:avLst/>
          </a:prstGeom>
          <a:noFill/>
          <a:ln cap="flat" cmpd="sng" w="28575">
            <a:solidFill>
              <a:srgbClr val="FAD825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61" name="Google Shape;161;p33"/>
          <p:cNvSpPr txBox="1"/>
          <p:nvPr>
            <p:ph idx="3" type="body"/>
          </p:nvPr>
        </p:nvSpPr>
        <p:spPr>
          <a:xfrm>
            <a:off x="2601409" y="4116751"/>
            <a:ext cx="3264063" cy="718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2" name="Google Shape;162;p33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/SPEAKER">
  <p:cSld name="SINGLE/SPEAKER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64" name="Google Shape;16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65" name="Google Shape;16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4"/>
          <p:cNvSpPr/>
          <p:nvPr/>
        </p:nvSpPr>
        <p:spPr>
          <a:xfrm>
            <a:off x="-2" y="1104366"/>
            <a:ext cx="3932503" cy="4039137"/>
          </a:xfrm>
          <a:prstGeom prst="rect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4"/>
          <p:cNvSpPr txBox="1"/>
          <p:nvPr>
            <p:ph idx="1" type="body"/>
          </p:nvPr>
        </p:nvSpPr>
        <p:spPr>
          <a:xfrm>
            <a:off x="4314464" y="1345556"/>
            <a:ext cx="4535624" cy="15625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None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89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Char char="●"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-4889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Char char="•"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-4889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Char char="•"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-4889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Char char="•"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8" name="Google Shape;168;p34"/>
          <p:cNvSpPr/>
          <p:nvPr>
            <p:ph idx="2" type="pic"/>
          </p:nvPr>
        </p:nvSpPr>
        <p:spPr>
          <a:xfrm>
            <a:off x="314661" y="1251869"/>
            <a:ext cx="3429002" cy="3429002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 txBox="1"/>
          <p:nvPr>
            <p:ph type="title"/>
          </p:nvPr>
        </p:nvSpPr>
        <p:spPr>
          <a:xfrm>
            <a:off x="739586" y="429311"/>
            <a:ext cx="6858002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800"/>
              <a:buFont typeface="Franklin Gothic"/>
              <a:buNone/>
              <a:defRPr b="1" sz="18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0" name="Google Shape;170;p34"/>
          <p:cNvSpPr/>
          <p:nvPr/>
        </p:nvSpPr>
        <p:spPr>
          <a:xfrm>
            <a:off x="314661" y="394585"/>
            <a:ext cx="279699" cy="279699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4"/>
          <p:cNvSpPr/>
          <p:nvPr/>
        </p:nvSpPr>
        <p:spPr>
          <a:xfrm>
            <a:off x="3819645" y="2126845"/>
            <a:ext cx="225711" cy="225709"/>
          </a:xfrm>
          <a:prstGeom prst="ellipse">
            <a:avLst/>
          </a:prstGeom>
          <a:solidFill>
            <a:srgbClr val="E274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4"/>
          <p:cNvSpPr txBox="1"/>
          <p:nvPr>
            <p:ph idx="3" type="body"/>
          </p:nvPr>
        </p:nvSpPr>
        <p:spPr>
          <a:xfrm>
            <a:off x="4314464" y="2908138"/>
            <a:ext cx="3550535" cy="39393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73" name="Google Shape;173;p34"/>
          <p:cNvCxnSpPr/>
          <p:nvPr/>
        </p:nvCxnSpPr>
        <p:spPr>
          <a:xfrm>
            <a:off x="4045351" y="2743200"/>
            <a:ext cx="1484455" cy="0"/>
          </a:xfrm>
          <a:prstGeom prst="straightConnector1">
            <a:avLst/>
          </a:prstGeom>
          <a:noFill/>
          <a:ln cap="flat" cmpd="sng" w="28575">
            <a:solidFill>
              <a:srgbClr val="4EC8D1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/SPEAKERS">
  <p:cSld name="THREE/SPEAKER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76" name="Google Shape;176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77" name="Google Shape;17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5"/>
          <p:cNvSpPr/>
          <p:nvPr/>
        </p:nvSpPr>
        <p:spPr>
          <a:xfrm>
            <a:off x="314661" y="1009167"/>
            <a:ext cx="2402946" cy="2407102"/>
          </a:xfrm>
          <a:prstGeom prst="rect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5"/>
          <p:cNvSpPr txBox="1"/>
          <p:nvPr>
            <p:ph idx="1" type="body"/>
          </p:nvPr>
        </p:nvSpPr>
        <p:spPr>
          <a:xfrm>
            <a:off x="314661" y="3416267"/>
            <a:ext cx="2379109" cy="8818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None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000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Char char="●"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-4000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Char char="•"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-4000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Char char="•"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-4000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Char char="•"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0" name="Google Shape;180;p35"/>
          <p:cNvSpPr/>
          <p:nvPr>
            <p:ph idx="2" type="pic"/>
          </p:nvPr>
        </p:nvSpPr>
        <p:spPr>
          <a:xfrm>
            <a:off x="457543" y="1275673"/>
            <a:ext cx="2057401" cy="2057401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35"/>
          <p:cNvSpPr txBox="1"/>
          <p:nvPr>
            <p:ph idx="3" type="body"/>
          </p:nvPr>
        </p:nvSpPr>
        <p:spPr>
          <a:xfrm>
            <a:off x="314660" y="4360250"/>
            <a:ext cx="2352495" cy="687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82" name="Google Shape;182;p35"/>
          <p:cNvCxnSpPr/>
          <p:nvPr/>
        </p:nvCxnSpPr>
        <p:spPr>
          <a:xfrm flipH="1">
            <a:off x="3031819" y="1009167"/>
            <a:ext cx="2" cy="4163521"/>
          </a:xfrm>
          <a:prstGeom prst="straightConnector1">
            <a:avLst/>
          </a:prstGeom>
          <a:noFill/>
          <a:ln cap="flat" cmpd="sng" w="28575">
            <a:solidFill>
              <a:srgbClr val="4EC8D1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83" name="Google Shape;183;p35"/>
          <p:cNvSpPr/>
          <p:nvPr/>
        </p:nvSpPr>
        <p:spPr>
          <a:xfrm>
            <a:off x="314661" y="394585"/>
            <a:ext cx="279699" cy="279699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5"/>
          <p:cNvSpPr/>
          <p:nvPr/>
        </p:nvSpPr>
        <p:spPr>
          <a:xfrm>
            <a:off x="3322880" y="1009167"/>
            <a:ext cx="2402946" cy="2407102"/>
          </a:xfrm>
          <a:prstGeom prst="rect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5"/>
          <p:cNvSpPr txBox="1"/>
          <p:nvPr>
            <p:ph idx="4" type="body"/>
          </p:nvPr>
        </p:nvSpPr>
        <p:spPr>
          <a:xfrm>
            <a:off x="3322880" y="3416267"/>
            <a:ext cx="2415353" cy="88180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6" name="Google Shape;186;p35"/>
          <p:cNvSpPr/>
          <p:nvPr>
            <p:ph idx="5" type="pic"/>
          </p:nvPr>
        </p:nvSpPr>
        <p:spPr>
          <a:xfrm>
            <a:off x="3471964" y="1275673"/>
            <a:ext cx="2057402" cy="2057401"/>
          </a:xfrm>
          <a:prstGeom prst="rect">
            <a:avLst/>
          </a:prstGeom>
          <a:noFill/>
          <a:ln>
            <a:noFill/>
          </a:ln>
        </p:spPr>
      </p:sp>
      <p:sp>
        <p:nvSpPr>
          <p:cNvPr id="187" name="Google Shape;187;p35"/>
          <p:cNvSpPr txBox="1"/>
          <p:nvPr>
            <p:ph idx="6" type="body"/>
          </p:nvPr>
        </p:nvSpPr>
        <p:spPr>
          <a:xfrm>
            <a:off x="3322880" y="4360250"/>
            <a:ext cx="2229981" cy="812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88" name="Google Shape;188;p35"/>
          <p:cNvCxnSpPr/>
          <p:nvPr/>
        </p:nvCxnSpPr>
        <p:spPr>
          <a:xfrm flipH="1">
            <a:off x="6096691" y="1009167"/>
            <a:ext cx="2" cy="4163521"/>
          </a:xfrm>
          <a:prstGeom prst="straightConnector1">
            <a:avLst/>
          </a:prstGeom>
          <a:noFill/>
          <a:ln cap="flat" cmpd="sng" w="28575">
            <a:solidFill>
              <a:srgbClr val="4EC8D1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89" name="Google Shape;189;p35"/>
          <p:cNvSpPr/>
          <p:nvPr/>
        </p:nvSpPr>
        <p:spPr>
          <a:xfrm>
            <a:off x="6461354" y="1009167"/>
            <a:ext cx="2402946" cy="2407102"/>
          </a:xfrm>
          <a:prstGeom prst="rect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5"/>
          <p:cNvSpPr/>
          <p:nvPr>
            <p:ph idx="7" type="pic"/>
          </p:nvPr>
        </p:nvSpPr>
        <p:spPr>
          <a:xfrm>
            <a:off x="6604234" y="1275673"/>
            <a:ext cx="2057402" cy="2057401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35"/>
          <p:cNvSpPr txBox="1"/>
          <p:nvPr>
            <p:ph idx="8" type="body"/>
          </p:nvPr>
        </p:nvSpPr>
        <p:spPr>
          <a:xfrm>
            <a:off x="6461354" y="4360250"/>
            <a:ext cx="2260054" cy="7832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2" name="Google Shape;192;p35"/>
          <p:cNvSpPr txBox="1"/>
          <p:nvPr>
            <p:ph idx="9" type="body"/>
          </p:nvPr>
        </p:nvSpPr>
        <p:spPr>
          <a:xfrm>
            <a:off x="6461354" y="3426924"/>
            <a:ext cx="2415353" cy="88180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3" name="Google Shape;193;p35"/>
          <p:cNvSpPr txBox="1"/>
          <p:nvPr>
            <p:ph type="title"/>
          </p:nvPr>
        </p:nvSpPr>
        <p:spPr>
          <a:xfrm>
            <a:off x="739586" y="429311"/>
            <a:ext cx="6858002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800"/>
              <a:buFont typeface="Franklin Gothic"/>
              <a:buNone/>
              <a:defRPr b="1" sz="18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4" name="Google Shape;194;p35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/BULLETS">
  <p:cSld name="PICTURE/BULLETS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96" name="Google Shape;196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97" name="Google Shape;19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6944810" y="1077684"/>
            <a:ext cx="1905277" cy="359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365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►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●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65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65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9" name="Google Shape;199;p36"/>
          <p:cNvSpPr/>
          <p:nvPr>
            <p:ph idx="2" type="pic"/>
          </p:nvPr>
        </p:nvSpPr>
        <p:spPr>
          <a:xfrm>
            <a:off x="0" y="460094"/>
            <a:ext cx="6610350" cy="4392592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36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918589" y="1805090"/>
            <a:ext cx="7299608" cy="6474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ranklin Gothic"/>
              <a:buNone/>
            </a:pPr>
            <a:r>
              <a:rPr b="0" lang="en" sz="1600">
                <a:solidFill>
                  <a:srgbClr val="000000"/>
                </a:solidFill>
              </a:rPr>
              <a:t>DBT</a:t>
            </a:r>
            <a:br>
              <a:rPr b="0" lang="en" sz="1600">
                <a:solidFill>
                  <a:srgbClr val="000000"/>
                </a:solidFill>
              </a:rPr>
            </a:br>
            <a:r>
              <a:rPr lang="en" sz="1400"/>
              <a:t>Data Analysis, Transformation, Testing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ranklin Gothic"/>
              <a:buNone/>
            </a:pPr>
            <a:r>
              <a:t/>
            </a:r>
            <a:endParaRPr sz="1400"/>
          </a:p>
        </p:txBody>
      </p:sp>
      <p:sp>
        <p:nvSpPr>
          <p:cNvPr id="206" name="Google Shape;206;p37"/>
          <p:cNvSpPr txBox="1"/>
          <p:nvPr>
            <p:ph idx="1" type="body"/>
          </p:nvPr>
        </p:nvSpPr>
        <p:spPr>
          <a:xfrm>
            <a:off x="2041799" y="2871907"/>
            <a:ext cx="4934471" cy="2073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i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Engineering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i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School of Data Science 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i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University of Virginia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DBT: Closeup on yaml configuration</a:t>
            </a:r>
            <a:endParaRPr/>
          </a:p>
        </p:txBody>
      </p:sp>
      <p:sp>
        <p:nvSpPr>
          <p:cNvPr id="262" name="Google Shape;262;p46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775" y="1323800"/>
            <a:ext cx="8677275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DBT: Work in DBT, execute in SFlake</a:t>
            </a:r>
            <a:endParaRPr/>
          </a:p>
        </p:txBody>
      </p:sp>
      <p:sp>
        <p:nvSpPr>
          <p:cNvPr id="269" name="Google Shape;269;p47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388" y="1972863"/>
            <a:ext cx="646747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89387"/>
            <a:ext cx="9143999" cy="3526788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8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DBT: Common Setup with our tools</a:t>
            </a:r>
            <a:endParaRPr/>
          </a:p>
        </p:txBody>
      </p:sp>
      <p:sp>
        <p:nvSpPr>
          <p:cNvPr id="277" name="Google Shape;277;p48"/>
          <p:cNvSpPr txBox="1"/>
          <p:nvPr>
            <p:ph idx="1" type="body"/>
          </p:nvPr>
        </p:nvSpPr>
        <p:spPr>
          <a:xfrm>
            <a:off x="123400" y="1252075"/>
            <a:ext cx="8641200" cy="379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641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98"/>
              <a:buChar char="●"/>
            </a:pPr>
            <a:r>
              <a:rPr lang="en" sz="1197"/>
              <a:t>Airflow, DBT and Snowflake are often set up together</a:t>
            </a:r>
            <a:endParaRPr sz="1197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197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197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197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197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197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197"/>
              <a:t>                                </a:t>
            </a:r>
            <a:endParaRPr sz="1197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197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197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197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197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197"/>
              <a:t>                                                       </a:t>
            </a:r>
            <a:r>
              <a:rPr b="1" lang="en" sz="1197">
                <a:solidFill>
                  <a:srgbClr val="FF00FF"/>
                </a:solidFill>
              </a:rPr>
              <a:t>DAG Workflow</a:t>
            </a:r>
            <a:r>
              <a:rPr lang="en" sz="1197"/>
              <a:t>                                            </a:t>
            </a:r>
            <a:r>
              <a:rPr b="1" lang="en" sz="1197">
                <a:solidFill>
                  <a:srgbClr val="FF00FF"/>
                </a:solidFill>
              </a:rPr>
              <a:t>Data store/execute</a:t>
            </a:r>
            <a:endParaRPr b="1" sz="1197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197"/>
              <a:t>                                                     </a:t>
            </a:r>
            <a:endParaRPr sz="1197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197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197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197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197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197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197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197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197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197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197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197"/>
              <a:t>                                                                                               </a:t>
            </a:r>
            <a:r>
              <a:rPr b="1" lang="en" sz="1197">
                <a:solidFill>
                  <a:srgbClr val="FF00FF"/>
                </a:solidFill>
              </a:rPr>
              <a:t>Define Models/Transforms</a:t>
            </a:r>
            <a:endParaRPr b="1" sz="1197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197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197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197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9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giant Data eco system</a:t>
            </a:r>
            <a:endParaRPr/>
          </a:p>
        </p:txBody>
      </p:sp>
      <p:sp>
        <p:nvSpPr>
          <p:cNvPr id="283" name="Google Shape;283;p49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EC2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Database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Docker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CircleCI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Airflow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Snowflake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DBT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DBT is:</a:t>
            </a:r>
            <a:endParaRPr/>
          </a:p>
        </p:txBody>
      </p:sp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 Development Framework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 Transformation Workflow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 Data Test Framework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DBT is both open source, and SaaS</a:t>
            </a:r>
            <a:endParaRPr/>
          </a:p>
        </p:txBody>
      </p:sp>
      <p:sp>
        <p:nvSpPr>
          <p:cNvPr id="218" name="Google Shape;218;p39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tool is an example of both models: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Open source dbt-core is available as a python package and used via CLI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Open-source/SaaS model is Web based, and is free up to a point.  Advanced features require a subscription.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DBT works with many </a:t>
            </a:r>
            <a:r>
              <a:rPr lang="en"/>
              <a:t>other</a:t>
            </a:r>
            <a:r>
              <a:rPr lang="en"/>
              <a:t> tools</a:t>
            </a:r>
            <a:endParaRPr/>
          </a:p>
        </p:txBody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part of a larger process, and it is built to inter-operate with other Data Analysis, Data Engineering tools.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Snowflake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Airflow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Can be used in Circle/CI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DBT and Snowflake</a:t>
            </a:r>
            <a:endParaRPr/>
          </a:p>
        </p:txBody>
      </p:sp>
      <p:sp>
        <p:nvSpPr>
          <p:cNvPr id="230" name="Google Shape;230;p41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data transformations in DBT, execute and store in Snowflake.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SQL is the common language here!</a:t>
            </a:r>
            <a:endParaRPr/>
          </a:p>
        </p:txBody>
      </p:sp>
      <p:pic>
        <p:nvPicPr>
          <p:cNvPr id="231" name="Google Shape;23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388" y="1972863"/>
            <a:ext cx="646747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DBT core usage</a:t>
            </a:r>
            <a:endParaRPr/>
          </a:p>
        </p:txBody>
      </p:sp>
      <p:sp>
        <p:nvSpPr>
          <p:cNvPr id="237" name="Google Shape;237;p42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Key point of use =&gt;  Modular 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DBT model is a single sql file </a:t>
            </a:r>
            <a:r>
              <a:rPr lang="en"/>
              <a:t>containing a SELECT statement.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Transforms, or is part of larger transformation of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DBT uses Jinja for SQL templates</a:t>
            </a:r>
            <a:endParaRPr/>
          </a:p>
        </p:txBody>
      </p:sp>
      <p:sp>
        <p:nvSpPr>
          <p:cNvPr id="243" name="Google Shape;243;p43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Jinja is widely used for web UI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context it’s used for 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the concept is identical.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templatized code.</a:t>
            </a:r>
            <a:endParaRPr/>
          </a:p>
        </p:txBody>
      </p:sp>
      <p:pic>
        <p:nvPicPr>
          <p:cNvPr id="244" name="Google Shape;24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4648" y="1312250"/>
            <a:ext cx="3547575" cy="36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4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DBT: Templates are ‘compiled’</a:t>
            </a:r>
            <a:endParaRPr/>
          </a:p>
        </p:txBody>
      </p:sp>
      <p:sp>
        <p:nvSpPr>
          <p:cNvPr id="250" name="Google Shape;250;p44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What do we mean by ‘compiled’?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DBT sql templates are converted to explicit executable sql, they are said to be compiled.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 code, usually refers to the transformation of human readable code to machine executable code.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case, SQL is our universal ‘executable’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DBT: SQL will execute remotely in SFlake</a:t>
            </a:r>
            <a:endParaRPr/>
          </a:p>
        </p:txBody>
      </p:sp>
      <p:sp>
        <p:nvSpPr>
          <p:cNvPr id="256" name="Google Shape;256;p45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execute our SQL we need to establish a connection to Snowflake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the connection will be done in YAML files.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our lab this week, we’ll use the Snowflake account creds.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