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4cc932df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4cc932df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4cc932df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4cc932df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4cc932dfe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cc932df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4cc932df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cc932df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4cc932d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cc932d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4cc932df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cc932df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4cc932df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4cc932df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4cc932df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cc932df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4cc932df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cc932df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4cc932df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cc932df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4cc932df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4cc932df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4cc932df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4cc932df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4cc932df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4cc932df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4cc932df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cc932df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4cc932df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cc932df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cc932df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cc932df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4cc932d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4cc932d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300" y="17796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Merriweather"/>
                <a:ea typeface="Merriweather"/>
                <a:cs typeface="Merriweather"/>
                <a:sym typeface="Merriweather"/>
              </a:rPr>
              <a:t>Wages </a:t>
            </a:r>
            <a:endParaRPr sz="48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4800">
                <a:solidFill>
                  <a:srgbClr val="FFFFFF"/>
                </a:solidFill>
                <a:latin typeface="Merriweather"/>
                <a:ea typeface="Merriweather"/>
                <a:cs typeface="Merriweather"/>
                <a:sym typeface="Merriweather"/>
              </a:rPr>
              <a:t>And</a:t>
            </a:r>
            <a:endParaRPr sz="48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4800">
                <a:solidFill>
                  <a:srgbClr val="FFFFFF"/>
                </a:solidFill>
                <a:latin typeface="Merriweather"/>
                <a:ea typeface="Merriweather"/>
                <a:cs typeface="Merriweather"/>
                <a:sym typeface="Merriweather"/>
              </a:rPr>
              <a:t> Gender</a:t>
            </a:r>
            <a:endParaRPr>
              <a:solidFill>
                <a:srgbClr val="FFFFFF"/>
              </a:solidFill>
            </a:endParaRPr>
          </a:p>
        </p:txBody>
      </p:sp>
      <p:sp>
        <p:nvSpPr>
          <p:cNvPr id="60" name="Google Shape;60;p13"/>
          <p:cNvSpPr txBox="1"/>
          <p:nvPr>
            <p:ph idx="1" type="subTitle"/>
          </p:nvPr>
        </p:nvSpPr>
        <p:spPr>
          <a:xfrm>
            <a:off x="2691152" y="4307625"/>
            <a:ext cx="37617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Merriweather"/>
                <a:ea typeface="Merriweather"/>
                <a:cs typeface="Merriweather"/>
                <a:sym typeface="Merriweather"/>
              </a:rPr>
              <a:t>Efran Himel, Madelyn Nelson, Tiffany Quang, Isabelle Hauge</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0" y="507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Transformation of Wage</a:t>
            </a:r>
            <a:endParaRPr/>
          </a:p>
        </p:txBody>
      </p:sp>
      <p:sp>
        <p:nvSpPr>
          <p:cNvPr id="121" name="Google Shape;121;p22"/>
          <p:cNvSpPr txBox="1"/>
          <p:nvPr>
            <p:ph idx="1" type="body"/>
          </p:nvPr>
        </p:nvSpPr>
        <p:spPr>
          <a:xfrm>
            <a:off x="397675" y="900400"/>
            <a:ext cx="3855600" cy="13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When we looked at the Q-Q plots of the quantitative variables, we found that our wage variable showed a right skew on the normality plot.</a:t>
            </a:r>
            <a:endParaRPr>
              <a:solidFill>
                <a:srgbClr val="000000"/>
              </a:solidFill>
            </a:endParaRPr>
          </a:p>
        </p:txBody>
      </p:sp>
      <p:pic>
        <p:nvPicPr>
          <p:cNvPr id="122" name="Google Shape;122;p22"/>
          <p:cNvPicPr preferRelativeResize="0"/>
          <p:nvPr/>
        </p:nvPicPr>
        <p:blipFill>
          <a:blip r:embed="rId3">
            <a:alphaModFix/>
          </a:blip>
          <a:stretch>
            <a:fillRect/>
          </a:stretch>
        </p:blipFill>
        <p:spPr>
          <a:xfrm>
            <a:off x="580263" y="2463850"/>
            <a:ext cx="3334776" cy="205465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23" name="Google Shape;123;p22"/>
          <p:cNvPicPr preferRelativeResize="0"/>
          <p:nvPr/>
        </p:nvPicPr>
        <p:blipFill>
          <a:blip r:embed="rId4">
            <a:alphaModFix/>
          </a:blip>
          <a:stretch>
            <a:fillRect/>
          </a:stretch>
        </p:blipFill>
        <p:spPr>
          <a:xfrm>
            <a:off x="5197375" y="900397"/>
            <a:ext cx="3334774" cy="20574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24" name="Google Shape;124;p22"/>
          <p:cNvSpPr txBox="1"/>
          <p:nvPr/>
        </p:nvSpPr>
        <p:spPr>
          <a:xfrm>
            <a:off x="4990800" y="3195950"/>
            <a:ext cx="3930600" cy="17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Lato"/>
                <a:ea typeface="Lato"/>
                <a:cs typeface="Lato"/>
                <a:sym typeface="Lato"/>
              </a:rPr>
              <a:t>We tried a log transformation of this variable, and the new Q-Q plot showed much less of a skew, so we decided that this was something to consider when testing.</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86950" y="888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Adjusted R-Squared</a:t>
            </a:r>
            <a:r>
              <a:rPr lang="en"/>
              <a:t> Testing</a:t>
            </a:r>
            <a:endParaRPr/>
          </a:p>
        </p:txBody>
      </p:sp>
      <p:sp>
        <p:nvSpPr>
          <p:cNvPr id="130" name="Google Shape;130;p23"/>
          <p:cNvSpPr txBox="1"/>
          <p:nvPr/>
        </p:nvSpPr>
        <p:spPr>
          <a:xfrm>
            <a:off x="6200150" y="576575"/>
            <a:ext cx="10545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 Outlier</a:t>
            </a:r>
            <a:endParaRPr>
              <a:latin typeface="Lato"/>
              <a:ea typeface="Lato"/>
              <a:cs typeface="Lato"/>
              <a:sym typeface="Lato"/>
            </a:endParaRPr>
          </a:p>
        </p:txBody>
      </p:sp>
      <p:sp>
        <p:nvSpPr>
          <p:cNvPr id="131" name="Google Shape;131;p23"/>
          <p:cNvSpPr txBox="1"/>
          <p:nvPr/>
        </p:nvSpPr>
        <p:spPr>
          <a:xfrm>
            <a:off x="3135850" y="576575"/>
            <a:ext cx="781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Outlier</a:t>
            </a:r>
            <a:endParaRPr>
              <a:latin typeface="Lato"/>
              <a:ea typeface="Lato"/>
              <a:cs typeface="Lato"/>
              <a:sym typeface="Lato"/>
            </a:endParaRPr>
          </a:p>
        </p:txBody>
      </p:sp>
      <p:sp>
        <p:nvSpPr>
          <p:cNvPr id="132" name="Google Shape;132;p23"/>
          <p:cNvSpPr txBox="1"/>
          <p:nvPr/>
        </p:nvSpPr>
        <p:spPr>
          <a:xfrm>
            <a:off x="870700" y="1614725"/>
            <a:ext cx="12534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 Log Transform</a:t>
            </a:r>
            <a:endParaRPr>
              <a:latin typeface="Lato"/>
              <a:ea typeface="Lato"/>
              <a:cs typeface="Lato"/>
              <a:sym typeface="Lato"/>
            </a:endParaRPr>
          </a:p>
        </p:txBody>
      </p:sp>
      <p:sp>
        <p:nvSpPr>
          <p:cNvPr id="133" name="Google Shape;133;p23"/>
          <p:cNvSpPr txBox="1"/>
          <p:nvPr/>
        </p:nvSpPr>
        <p:spPr>
          <a:xfrm>
            <a:off x="870700" y="3719350"/>
            <a:ext cx="12534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Log Transform</a:t>
            </a:r>
            <a:endParaRPr>
              <a:latin typeface="Lato"/>
              <a:ea typeface="Lato"/>
              <a:cs typeface="Lato"/>
              <a:sym typeface="Lato"/>
            </a:endParaRPr>
          </a:p>
        </p:txBody>
      </p:sp>
      <p:pic>
        <p:nvPicPr>
          <p:cNvPr id="134" name="Google Shape;134;p23"/>
          <p:cNvPicPr preferRelativeResize="0"/>
          <p:nvPr/>
        </p:nvPicPr>
        <p:blipFill>
          <a:blip r:embed="rId3">
            <a:alphaModFix/>
          </a:blip>
          <a:stretch>
            <a:fillRect/>
          </a:stretch>
        </p:blipFill>
        <p:spPr>
          <a:xfrm>
            <a:off x="2383449" y="990725"/>
            <a:ext cx="2286000" cy="1828801"/>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35" name="Google Shape;135;p23"/>
          <p:cNvPicPr preferRelativeResize="0"/>
          <p:nvPr/>
        </p:nvPicPr>
        <p:blipFill>
          <a:blip r:embed="rId4">
            <a:alphaModFix/>
          </a:blip>
          <a:stretch>
            <a:fillRect/>
          </a:stretch>
        </p:blipFill>
        <p:spPr>
          <a:xfrm>
            <a:off x="5584400" y="990737"/>
            <a:ext cx="2286000" cy="18288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36" name="Google Shape;136;p23"/>
          <p:cNvPicPr preferRelativeResize="0"/>
          <p:nvPr/>
        </p:nvPicPr>
        <p:blipFill>
          <a:blip r:embed="rId5">
            <a:alphaModFix/>
          </a:blip>
          <a:stretch>
            <a:fillRect/>
          </a:stretch>
        </p:blipFill>
        <p:spPr>
          <a:xfrm>
            <a:off x="2383450" y="3095350"/>
            <a:ext cx="2286000" cy="1828801"/>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37" name="Google Shape;137;p23"/>
          <p:cNvPicPr preferRelativeResize="0"/>
          <p:nvPr/>
        </p:nvPicPr>
        <p:blipFill>
          <a:blip r:embed="rId6">
            <a:alphaModFix/>
          </a:blip>
          <a:stretch>
            <a:fillRect/>
          </a:stretch>
        </p:blipFill>
        <p:spPr>
          <a:xfrm>
            <a:off x="5584400" y="3095350"/>
            <a:ext cx="2286001" cy="18288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86950" y="888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BIC Testing</a:t>
            </a:r>
            <a:endParaRPr/>
          </a:p>
        </p:txBody>
      </p:sp>
      <p:pic>
        <p:nvPicPr>
          <p:cNvPr id="143" name="Google Shape;143;p24"/>
          <p:cNvPicPr preferRelativeResize="0"/>
          <p:nvPr/>
        </p:nvPicPr>
        <p:blipFill>
          <a:blip r:embed="rId3">
            <a:alphaModFix/>
          </a:blip>
          <a:stretch>
            <a:fillRect/>
          </a:stretch>
        </p:blipFill>
        <p:spPr>
          <a:xfrm>
            <a:off x="2383450" y="990725"/>
            <a:ext cx="2286002" cy="1828801"/>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44" name="Google Shape;144;p24"/>
          <p:cNvPicPr preferRelativeResize="0"/>
          <p:nvPr/>
        </p:nvPicPr>
        <p:blipFill>
          <a:blip r:embed="rId4">
            <a:alphaModFix/>
          </a:blip>
          <a:stretch>
            <a:fillRect/>
          </a:stretch>
        </p:blipFill>
        <p:spPr>
          <a:xfrm>
            <a:off x="2383451" y="3095350"/>
            <a:ext cx="2285998" cy="1828799"/>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45" name="Google Shape;145;p24"/>
          <p:cNvPicPr preferRelativeResize="0"/>
          <p:nvPr/>
        </p:nvPicPr>
        <p:blipFill>
          <a:blip r:embed="rId5">
            <a:alphaModFix/>
          </a:blip>
          <a:stretch>
            <a:fillRect/>
          </a:stretch>
        </p:blipFill>
        <p:spPr>
          <a:xfrm>
            <a:off x="5584400" y="990738"/>
            <a:ext cx="2286000" cy="1828801"/>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46" name="Google Shape;146;p24"/>
          <p:cNvPicPr preferRelativeResize="0"/>
          <p:nvPr/>
        </p:nvPicPr>
        <p:blipFill>
          <a:blip r:embed="rId6">
            <a:alphaModFix/>
          </a:blip>
          <a:stretch>
            <a:fillRect/>
          </a:stretch>
        </p:blipFill>
        <p:spPr>
          <a:xfrm>
            <a:off x="5584399" y="3095374"/>
            <a:ext cx="2285999" cy="18288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47" name="Google Shape;147;p24"/>
          <p:cNvSpPr txBox="1"/>
          <p:nvPr/>
        </p:nvSpPr>
        <p:spPr>
          <a:xfrm>
            <a:off x="6200150" y="576575"/>
            <a:ext cx="10545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 Outlier</a:t>
            </a:r>
            <a:endParaRPr>
              <a:latin typeface="Lato"/>
              <a:ea typeface="Lato"/>
              <a:cs typeface="Lato"/>
              <a:sym typeface="Lato"/>
            </a:endParaRPr>
          </a:p>
        </p:txBody>
      </p:sp>
      <p:sp>
        <p:nvSpPr>
          <p:cNvPr id="148" name="Google Shape;148;p24"/>
          <p:cNvSpPr txBox="1"/>
          <p:nvPr/>
        </p:nvSpPr>
        <p:spPr>
          <a:xfrm>
            <a:off x="3135850" y="576575"/>
            <a:ext cx="781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Outlier</a:t>
            </a:r>
            <a:endParaRPr>
              <a:latin typeface="Lato"/>
              <a:ea typeface="Lato"/>
              <a:cs typeface="Lato"/>
              <a:sym typeface="Lato"/>
            </a:endParaRPr>
          </a:p>
        </p:txBody>
      </p:sp>
      <p:sp>
        <p:nvSpPr>
          <p:cNvPr id="149" name="Google Shape;149;p24"/>
          <p:cNvSpPr txBox="1"/>
          <p:nvPr/>
        </p:nvSpPr>
        <p:spPr>
          <a:xfrm>
            <a:off x="870700" y="1614725"/>
            <a:ext cx="12534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No Log Transform</a:t>
            </a:r>
            <a:endParaRPr>
              <a:latin typeface="Lato"/>
              <a:ea typeface="Lato"/>
              <a:cs typeface="Lato"/>
              <a:sym typeface="Lato"/>
            </a:endParaRPr>
          </a:p>
        </p:txBody>
      </p:sp>
      <p:sp>
        <p:nvSpPr>
          <p:cNvPr id="150" name="Google Shape;150;p24"/>
          <p:cNvSpPr txBox="1"/>
          <p:nvPr/>
        </p:nvSpPr>
        <p:spPr>
          <a:xfrm>
            <a:off x="870700" y="3719350"/>
            <a:ext cx="12534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Log Transform</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70600" y="698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Model Based on VIF</a:t>
            </a:r>
            <a:endParaRPr/>
          </a:p>
        </p:txBody>
      </p:sp>
      <p:sp>
        <p:nvSpPr>
          <p:cNvPr id="156" name="Google Shape;156;p25"/>
          <p:cNvSpPr txBox="1"/>
          <p:nvPr>
            <p:ph idx="1" type="body"/>
          </p:nvPr>
        </p:nvSpPr>
        <p:spPr>
          <a:xfrm>
            <a:off x="311700" y="1152475"/>
            <a:ext cx="8520600" cy="36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solidFill>
                  <a:schemeClr val="accent1"/>
                </a:solidFill>
              </a:rPr>
              <a:t>We want to find which multicollinear variable (experience or age) to include in our regression model.</a:t>
            </a:r>
            <a:endParaRPr>
              <a:solidFill>
                <a:schemeClr val="accent1"/>
              </a:solidFill>
            </a:endParaRPr>
          </a:p>
          <a:p>
            <a:pPr indent="-317500" lvl="1" marL="1371600" rtl="0" algn="l">
              <a:spcBef>
                <a:spcPts val="0"/>
              </a:spcBef>
              <a:spcAft>
                <a:spcPts val="0"/>
              </a:spcAft>
              <a:buClr>
                <a:schemeClr val="accent1"/>
              </a:buClr>
              <a:buSzPts val="1400"/>
              <a:buChar char="○"/>
            </a:pPr>
            <a:r>
              <a:rPr lang="en">
                <a:solidFill>
                  <a:schemeClr val="accent1"/>
                </a:solidFill>
              </a:rPr>
              <a:t>log(Wage) ~ </a:t>
            </a:r>
            <a:r>
              <a:rPr b="1" lang="en">
                <a:solidFill>
                  <a:schemeClr val="accent1"/>
                </a:solidFill>
              </a:rPr>
              <a:t>Age </a:t>
            </a:r>
            <a:r>
              <a:rPr lang="en">
                <a:solidFill>
                  <a:schemeClr val="accent1"/>
                </a:solidFill>
              </a:rPr>
              <a:t>+ Education + Sex + Union</a:t>
            </a:r>
            <a:br>
              <a:rPr lang="en">
                <a:solidFill>
                  <a:schemeClr val="accent1"/>
                </a:solidFill>
              </a:rPr>
            </a:br>
            <a:br>
              <a:rPr lang="en">
                <a:solidFill>
                  <a:schemeClr val="accent1"/>
                </a:solidFill>
              </a:rPr>
            </a:br>
            <a:br>
              <a:rPr lang="en">
                <a:solidFill>
                  <a:schemeClr val="accent1"/>
                </a:solidFill>
              </a:rPr>
            </a:br>
            <a:br>
              <a:rPr lang="en">
                <a:solidFill>
                  <a:schemeClr val="accent1"/>
                </a:solidFill>
              </a:rPr>
            </a:br>
            <a:endParaRPr>
              <a:solidFill>
                <a:schemeClr val="accent1"/>
              </a:solidFill>
            </a:endParaRPr>
          </a:p>
          <a:p>
            <a:pPr indent="-317500" lvl="1" marL="1371600" rtl="0" algn="l">
              <a:spcBef>
                <a:spcPts val="0"/>
              </a:spcBef>
              <a:spcAft>
                <a:spcPts val="0"/>
              </a:spcAft>
              <a:buClr>
                <a:schemeClr val="accent1"/>
              </a:buClr>
              <a:buSzPts val="1400"/>
              <a:buChar char="○"/>
            </a:pPr>
            <a:r>
              <a:rPr lang="en">
                <a:solidFill>
                  <a:schemeClr val="accent1"/>
                </a:solidFill>
              </a:rPr>
              <a:t>log(Wage) ~ Education + Sex + Union + </a:t>
            </a:r>
            <a:r>
              <a:rPr b="1" lang="en">
                <a:solidFill>
                  <a:schemeClr val="accent1"/>
                </a:solidFill>
              </a:rPr>
              <a:t>Experience</a:t>
            </a:r>
            <a:endParaRPr b="1">
              <a:solidFill>
                <a:schemeClr val="accent1"/>
              </a:solidFill>
            </a:endParaRPr>
          </a:p>
          <a:p>
            <a:pPr indent="0" lvl="0" marL="0" rtl="0" algn="l">
              <a:spcBef>
                <a:spcPts val="1600"/>
              </a:spcBef>
              <a:spcAft>
                <a:spcPts val="0"/>
              </a:spcAft>
              <a:buNone/>
            </a:pPr>
            <a:r>
              <a:t/>
            </a:r>
            <a:endParaRPr b="1" sz="1200">
              <a:solidFill>
                <a:schemeClr val="accent1"/>
              </a:solidFill>
            </a:endParaRPr>
          </a:p>
          <a:p>
            <a:pPr indent="0" lvl="0" marL="0" rtl="0" algn="l">
              <a:spcBef>
                <a:spcPts val="1600"/>
              </a:spcBef>
              <a:spcAft>
                <a:spcPts val="0"/>
              </a:spcAft>
              <a:buNone/>
            </a:pPr>
            <a:r>
              <a:t/>
            </a:r>
            <a:endParaRPr b="1" sz="1200">
              <a:solidFill>
                <a:schemeClr val="accent1"/>
              </a:solidFill>
            </a:endParaRPr>
          </a:p>
          <a:p>
            <a:pPr indent="-342900" lvl="0" marL="457200" rtl="0" algn="l">
              <a:spcBef>
                <a:spcPts val="1600"/>
              </a:spcBef>
              <a:spcAft>
                <a:spcPts val="0"/>
              </a:spcAft>
              <a:buClr>
                <a:schemeClr val="accent1"/>
              </a:buClr>
              <a:buSzPts val="1800"/>
              <a:buChar char="●"/>
            </a:pPr>
            <a:r>
              <a:rPr lang="en">
                <a:solidFill>
                  <a:schemeClr val="accent1"/>
                </a:solidFill>
              </a:rPr>
              <a:t>The model including </a:t>
            </a:r>
            <a:r>
              <a:rPr b="1" lang="en">
                <a:solidFill>
                  <a:schemeClr val="accent1"/>
                </a:solidFill>
              </a:rPr>
              <a:t>age</a:t>
            </a:r>
            <a:r>
              <a:rPr lang="en">
                <a:solidFill>
                  <a:schemeClr val="accent1"/>
                </a:solidFill>
              </a:rPr>
              <a:t> has VIFs values closer to 1, which is what we want. </a:t>
            </a:r>
            <a:endParaRPr>
              <a:solidFill>
                <a:schemeClr val="accent1"/>
              </a:solidFill>
            </a:endParaRPr>
          </a:p>
          <a:p>
            <a:pPr indent="0" lvl="0" marL="914400" rtl="0" algn="l">
              <a:spcBef>
                <a:spcPts val="1600"/>
              </a:spcBef>
              <a:spcAft>
                <a:spcPts val="1600"/>
              </a:spcAft>
              <a:buNone/>
            </a:pPr>
            <a:r>
              <a:t/>
            </a:r>
            <a:endParaRPr/>
          </a:p>
        </p:txBody>
      </p:sp>
      <p:pic>
        <p:nvPicPr>
          <p:cNvPr id="157" name="Google Shape;157;p25"/>
          <p:cNvPicPr preferRelativeResize="0"/>
          <p:nvPr/>
        </p:nvPicPr>
        <p:blipFill rotWithShape="1">
          <a:blip r:embed="rId3">
            <a:alphaModFix/>
          </a:blip>
          <a:srcRect b="12617" l="0" r="0" t="8324"/>
          <a:stretch/>
        </p:blipFill>
        <p:spPr>
          <a:xfrm>
            <a:off x="742950" y="2202738"/>
            <a:ext cx="7658100" cy="738025"/>
          </a:xfrm>
          <a:prstGeom prst="rect">
            <a:avLst/>
          </a:prstGeom>
          <a:noFill/>
          <a:ln>
            <a:noFill/>
          </a:ln>
        </p:spPr>
      </p:pic>
      <p:pic>
        <p:nvPicPr>
          <p:cNvPr id="158" name="Google Shape;158;p25"/>
          <p:cNvPicPr preferRelativeResize="0"/>
          <p:nvPr/>
        </p:nvPicPr>
        <p:blipFill rotWithShape="1">
          <a:blip r:embed="rId4">
            <a:alphaModFix/>
          </a:blip>
          <a:srcRect b="0" l="0" r="0" t="9901"/>
          <a:stretch/>
        </p:blipFill>
        <p:spPr>
          <a:xfrm>
            <a:off x="742950" y="3398400"/>
            <a:ext cx="8048625" cy="73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Model Based on BIC</a:t>
            </a:r>
            <a:endParaRPr/>
          </a:p>
        </p:txBody>
      </p:sp>
      <p:sp>
        <p:nvSpPr>
          <p:cNvPr id="164" name="Google Shape;164;p26"/>
          <p:cNvSpPr txBox="1"/>
          <p:nvPr>
            <p:ph idx="1" type="body"/>
          </p:nvPr>
        </p:nvSpPr>
        <p:spPr>
          <a:xfrm>
            <a:off x="4148475" y="1188500"/>
            <a:ext cx="4852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solidFill>
                  <a:schemeClr val="accent1"/>
                </a:solidFill>
              </a:rPr>
              <a:t>The BIC values suggested that the variable Sector could be added to our model after we performed a log transformation and removed an outliers.</a:t>
            </a:r>
            <a:endParaRPr>
              <a:solidFill>
                <a:schemeClr val="accent1"/>
              </a:solidFill>
            </a:endParaRPr>
          </a:p>
          <a:p>
            <a:pPr indent="0" lvl="0" marL="457200" rtl="0" algn="l">
              <a:spcBef>
                <a:spcPts val="1600"/>
              </a:spcBef>
              <a:spcAft>
                <a:spcPts val="0"/>
              </a:spcAft>
              <a:buNone/>
            </a:pPr>
            <a:r>
              <a:t/>
            </a:r>
            <a:endParaRPr sz="800">
              <a:solidFill>
                <a:schemeClr val="accent1"/>
              </a:solidFill>
            </a:endParaRPr>
          </a:p>
          <a:p>
            <a:pPr indent="-342900" lvl="0" marL="457200" rtl="0" algn="l">
              <a:spcBef>
                <a:spcPts val="1600"/>
              </a:spcBef>
              <a:spcAft>
                <a:spcPts val="0"/>
              </a:spcAft>
              <a:buClr>
                <a:schemeClr val="accent1"/>
              </a:buClr>
              <a:buSzPts val="1800"/>
              <a:buChar char="●"/>
            </a:pPr>
            <a:r>
              <a:rPr lang="en">
                <a:solidFill>
                  <a:schemeClr val="accent1"/>
                </a:solidFill>
              </a:rPr>
              <a:t>We were not sure if we should include an additional variable as the model could become overfit.</a:t>
            </a:r>
            <a:endParaRPr>
              <a:solidFill>
                <a:schemeClr val="accent1"/>
              </a:solidFill>
            </a:endParaRPr>
          </a:p>
          <a:p>
            <a:pPr indent="0" lvl="0" marL="0" rtl="0" algn="l">
              <a:spcBef>
                <a:spcPts val="1600"/>
              </a:spcBef>
              <a:spcAft>
                <a:spcPts val="1600"/>
              </a:spcAft>
              <a:buNone/>
            </a:pPr>
            <a:r>
              <a:t/>
            </a:r>
            <a:endParaRPr/>
          </a:p>
        </p:txBody>
      </p:sp>
      <p:pic>
        <p:nvPicPr>
          <p:cNvPr id="165" name="Google Shape;165;p26"/>
          <p:cNvPicPr preferRelativeResize="0"/>
          <p:nvPr/>
        </p:nvPicPr>
        <p:blipFill>
          <a:blip r:embed="rId3">
            <a:alphaModFix/>
          </a:blip>
          <a:stretch>
            <a:fillRect/>
          </a:stretch>
        </p:blipFill>
        <p:spPr>
          <a:xfrm>
            <a:off x="197950" y="1152475"/>
            <a:ext cx="3782152" cy="3488449"/>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66" name="Google Shape;166;p26"/>
          <p:cNvSpPr/>
          <p:nvPr/>
        </p:nvSpPr>
        <p:spPr>
          <a:xfrm>
            <a:off x="433500" y="1747125"/>
            <a:ext cx="3452100" cy="9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Test </a:t>
            </a:r>
            <a:endParaRPr/>
          </a:p>
        </p:txBody>
      </p:sp>
      <p:sp>
        <p:nvSpPr>
          <p:cNvPr id="172" name="Google Shape;172;p2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solidFill>
                  <a:schemeClr val="accent1"/>
                </a:solidFill>
              </a:rPr>
              <a:t>We performed an ANOVA test to determine whether or not to include Sector to our original model:</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Null Hypothesis: The model without Sector is a better performing model.</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alpha = 0.05</a:t>
            </a:r>
            <a:endParaRPr>
              <a:solidFill>
                <a:schemeClr val="accent1"/>
              </a:solidFill>
            </a:endParaRPr>
          </a:p>
          <a:p>
            <a:pPr indent="0" lvl="0" marL="0" rtl="0" algn="l">
              <a:spcBef>
                <a:spcPts val="1600"/>
              </a:spcBef>
              <a:spcAft>
                <a:spcPts val="0"/>
              </a:spcAft>
              <a:buNone/>
            </a:pPr>
            <a:r>
              <a:t/>
            </a:r>
            <a:endParaRPr>
              <a:solidFill>
                <a:schemeClr val="accent1"/>
              </a:solidFill>
            </a:endParaRPr>
          </a:p>
          <a:p>
            <a:pPr indent="0" lvl="0" marL="0" rtl="0" algn="l">
              <a:spcBef>
                <a:spcPts val="1600"/>
              </a:spcBef>
              <a:spcAft>
                <a:spcPts val="0"/>
              </a:spcAft>
              <a:buNone/>
            </a:pPr>
            <a:r>
              <a:t/>
            </a:r>
            <a:endParaRPr>
              <a:solidFill>
                <a:schemeClr val="accent1"/>
              </a:solidFill>
            </a:endParaRPr>
          </a:p>
          <a:p>
            <a:pPr indent="0" lvl="0" marL="0" rtl="0" algn="l">
              <a:spcBef>
                <a:spcPts val="1600"/>
              </a:spcBef>
              <a:spcAft>
                <a:spcPts val="0"/>
              </a:spcAft>
              <a:buNone/>
            </a:pPr>
            <a:r>
              <a:t/>
            </a:r>
            <a:endParaRPr>
              <a:solidFill>
                <a:schemeClr val="accent1"/>
              </a:solidFill>
            </a:endParaRPr>
          </a:p>
          <a:p>
            <a:pPr indent="-342900" lvl="0" marL="457200" rtl="0" algn="l">
              <a:spcBef>
                <a:spcPts val="1600"/>
              </a:spcBef>
              <a:spcAft>
                <a:spcPts val="0"/>
              </a:spcAft>
              <a:buClr>
                <a:schemeClr val="accent1"/>
              </a:buClr>
              <a:buSzPts val="1800"/>
              <a:buChar char="●"/>
            </a:pPr>
            <a:r>
              <a:rPr lang="en">
                <a:solidFill>
                  <a:schemeClr val="accent1"/>
                </a:solidFill>
              </a:rPr>
              <a:t>With a p-value = 0.01175, we reject the null hypothesis and are 95% confident that adding Sector to our model significantly improves it.</a:t>
            </a:r>
            <a:endParaRPr>
              <a:solidFill>
                <a:schemeClr val="accent1"/>
              </a:solidFill>
            </a:endParaRPr>
          </a:p>
        </p:txBody>
      </p:sp>
      <p:pic>
        <p:nvPicPr>
          <p:cNvPr id="173" name="Google Shape;173;p27"/>
          <p:cNvPicPr preferRelativeResize="0"/>
          <p:nvPr/>
        </p:nvPicPr>
        <p:blipFill>
          <a:blip r:embed="rId3">
            <a:alphaModFix/>
          </a:blip>
          <a:stretch>
            <a:fillRect/>
          </a:stretch>
        </p:blipFill>
        <p:spPr>
          <a:xfrm>
            <a:off x="1508825" y="2205200"/>
            <a:ext cx="5930874" cy="1699400"/>
          </a:xfrm>
          <a:prstGeom prst="rect">
            <a:avLst/>
          </a:prstGeom>
          <a:noFill/>
          <a:ln cap="flat" cmpd="sng" w="9525">
            <a:solidFill>
              <a:schemeClr val="dk1"/>
            </a:solidFill>
            <a:prstDash val="solid"/>
            <a:round/>
            <a:headEnd len="sm" w="sm" type="none"/>
            <a:tailEnd len="sm" w="sm" type="none"/>
          </a:ln>
        </p:spPr>
      </p:pic>
      <p:sp>
        <p:nvSpPr>
          <p:cNvPr id="174" name="Google Shape;174;p27"/>
          <p:cNvSpPr/>
          <p:nvPr/>
        </p:nvSpPr>
        <p:spPr>
          <a:xfrm>
            <a:off x="4867950" y="3276600"/>
            <a:ext cx="765300" cy="260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0" y="196750"/>
            <a:ext cx="4572000" cy="14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Analysis of Summary Output</a:t>
            </a:r>
            <a:endParaRPr sz="3600"/>
          </a:p>
        </p:txBody>
      </p:sp>
      <p:sp>
        <p:nvSpPr>
          <p:cNvPr id="180" name="Google Shape;180;p28"/>
          <p:cNvSpPr txBox="1"/>
          <p:nvPr>
            <p:ph idx="2" type="body"/>
          </p:nvPr>
        </p:nvSpPr>
        <p:spPr>
          <a:xfrm>
            <a:off x="4954800" y="368250"/>
            <a:ext cx="3837000" cy="19509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Regression Model:</a:t>
            </a:r>
            <a:endParaRPr/>
          </a:p>
          <a:p>
            <a:pPr indent="0" lvl="0" marL="0" rtl="0" algn="r">
              <a:lnSpc>
                <a:spcPct val="100000"/>
              </a:lnSpc>
              <a:spcBef>
                <a:spcPts val="1600"/>
              </a:spcBef>
              <a:spcAft>
                <a:spcPts val="0"/>
              </a:spcAft>
              <a:buNone/>
            </a:pPr>
            <a:r>
              <a:rPr b="1" lang="en"/>
              <a:t>log</a:t>
            </a:r>
            <a:r>
              <a:rPr lang="en"/>
              <a:t>(Ŷ) = 0.500965 + 0.011950(</a:t>
            </a:r>
            <a:r>
              <a:rPr b="1" lang="en"/>
              <a:t>age</a:t>
            </a:r>
            <a:r>
              <a:rPr lang="en"/>
              <a:t>) + 0.088626(</a:t>
            </a:r>
            <a:r>
              <a:rPr b="1" lang="en"/>
              <a:t>education</a:t>
            </a:r>
            <a:r>
              <a:rPr lang="en"/>
              <a:t>) </a:t>
            </a:r>
            <a:br>
              <a:rPr lang="en"/>
            </a:br>
            <a:r>
              <a:rPr lang="en"/>
              <a:t>- 0.221107(</a:t>
            </a:r>
            <a:r>
              <a:rPr b="1" lang="en"/>
              <a:t>sex</a:t>
            </a:r>
            <a:r>
              <a:rPr lang="en"/>
              <a:t>) + 0.203689(</a:t>
            </a:r>
            <a:r>
              <a:rPr b="1" lang="en"/>
              <a:t>union</a:t>
            </a:r>
            <a:r>
              <a:rPr lang="en"/>
              <a:t>) + 0.091908(</a:t>
            </a:r>
            <a:r>
              <a:rPr b="1" lang="en"/>
              <a:t>sector</a:t>
            </a:r>
            <a:r>
              <a:rPr lang="en"/>
              <a:t>)</a:t>
            </a:r>
            <a:endParaRPr/>
          </a:p>
          <a:p>
            <a:pPr indent="0" lvl="0" marL="0" rtl="0" algn="r">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181" name="Google Shape;181;p28"/>
          <p:cNvPicPr preferRelativeResize="0"/>
          <p:nvPr/>
        </p:nvPicPr>
        <p:blipFill>
          <a:blip r:embed="rId3">
            <a:alphaModFix/>
          </a:blip>
          <a:stretch>
            <a:fillRect/>
          </a:stretch>
        </p:blipFill>
        <p:spPr>
          <a:xfrm>
            <a:off x="220600" y="2056775"/>
            <a:ext cx="4130801" cy="2747375"/>
          </a:xfrm>
          <a:prstGeom prst="rect">
            <a:avLst/>
          </a:prstGeom>
          <a:noFill/>
          <a:ln cap="flat" cmpd="sng" w="9525">
            <a:solidFill>
              <a:schemeClr val="dk1"/>
            </a:solidFill>
            <a:prstDash val="solid"/>
            <a:round/>
            <a:headEnd len="sm" w="sm" type="none"/>
            <a:tailEnd len="sm" w="sm" type="none"/>
          </a:ln>
        </p:spPr>
      </p:pic>
      <p:sp>
        <p:nvSpPr>
          <p:cNvPr id="182" name="Google Shape;182;p28"/>
          <p:cNvSpPr txBox="1"/>
          <p:nvPr>
            <p:ph idx="2" type="body"/>
          </p:nvPr>
        </p:nvSpPr>
        <p:spPr>
          <a:xfrm>
            <a:off x="4954800" y="2571750"/>
            <a:ext cx="3837000" cy="164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Based off of our study’s population, we received a </a:t>
            </a:r>
            <a:r>
              <a:rPr b="1" lang="en">
                <a:solidFill>
                  <a:srgbClr val="FFFFFF"/>
                </a:solidFill>
              </a:rPr>
              <a:t>negative</a:t>
            </a:r>
            <a:r>
              <a:rPr lang="en">
                <a:solidFill>
                  <a:srgbClr val="FFFFFF"/>
                </a:solidFill>
              </a:rPr>
              <a:t> β value for our variable Sex. We can interpret this as sex possibly having a negative impact for women, as the qualitative placeholder values was 0 for male and 1 for female.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8" name="Google Shape;188;p2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en" sz="1900">
                <a:solidFill>
                  <a:srgbClr val="000000"/>
                </a:solidFill>
              </a:rPr>
              <a:t>In our data from 1985, we found sex is an important </a:t>
            </a:r>
            <a:r>
              <a:rPr lang="en" sz="1900">
                <a:solidFill>
                  <a:srgbClr val="000000"/>
                </a:solidFill>
              </a:rPr>
              <a:t>predictor</a:t>
            </a:r>
            <a:r>
              <a:rPr lang="en" sz="1900">
                <a:solidFill>
                  <a:srgbClr val="000000"/>
                </a:solidFill>
              </a:rPr>
              <a:t> variable in the model we chose to predict wage.</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In our model, sex has a negative coefficient which indicates that being female could  have a negative impact on wage.</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Using log transformations of our data allowed us to produce our models by making our data follow a normal distribution </a:t>
            </a:r>
            <a:endParaRPr sz="1900">
              <a:solidFill>
                <a:srgbClr val="000000"/>
              </a:solidFill>
            </a:endParaRPr>
          </a:p>
          <a:p>
            <a:pPr indent="-349250" lvl="0" marL="457200" rtl="0" algn="l">
              <a:spcBef>
                <a:spcPts val="0"/>
              </a:spcBef>
              <a:spcAft>
                <a:spcPts val="0"/>
              </a:spcAft>
              <a:buClr>
                <a:srgbClr val="000000"/>
              </a:buClr>
              <a:buSzPts val="1900"/>
              <a:buChar char="●"/>
            </a:pPr>
            <a:r>
              <a:rPr lang="en" sz="1900">
                <a:solidFill>
                  <a:srgbClr val="000000"/>
                </a:solidFill>
              </a:rPr>
              <a:t>Learning Outcomes:</a:t>
            </a:r>
            <a:endParaRPr sz="19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Deeper</a:t>
            </a:r>
            <a:r>
              <a:rPr lang="en" sz="1600">
                <a:solidFill>
                  <a:srgbClr val="000000"/>
                </a:solidFill>
              </a:rPr>
              <a:t> appreciation for slowly analyzing data and building a the best fit model by understanding features of the data set</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Algorithmic methods are useful to honing in models of potential interest</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Although our findings are interesting,  we can’t make any sweeping general statements given the scope and limitations of our data and tests</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2300" y="692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Topic: Assess the impact of sex on wages after accounting for other variables and to produce a regression model for predicting wages.</a:t>
            </a:r>
            <a:endParaRPr>
              <a:solidFill>
                <a:srgbClr val="000000"/>
              </a:solidFill>
            </a:endParaRPr>
          </a:p>
          <a:p>
            <a:pPr indent="0" lvl="0" marL="457200" rtl="0" algn="l">
              <a:lnSpc>
                <a:spcPct val="115000"/>
              </a:lnSpc>
              <a:spcBef>
                <a:spcPts val="1600"/>
              </a:spcBef>
              <a:spcAft>
                <a:spcPts val="0"/>
              </a:spcAft>
              <a:buNone/>
            </a:pPr>
            <a:r>
              <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Data from the </a:t>
            </a:r>
            <a:r>
              <a:rPr lang="en">
                <a:solidFill>
                  <a:srgbClr val="000000"/>
                </a:solidFill>
              </a:rPr>
              <a:t>1985 Current Population Survey </a:t>
            </a:r>
            <a:endParaRPr>
              <a:solidFill>
                <a:srgbClr val="000000"/>
              </a:solidFill>
            </a:endParaRPr>
          </a:p>
          <a:p>
            <a:pPr indent="0" lvl="0" marL="0" rtl="0" algn="l">
              <a:lnSpc>
                <a:spcPct val="115000"/>
              </a:lnSpc>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Examines the impact of sex on wage while taking into consideration possible confounding variables.</a:t>
            </a:r>
            <a:endParaRPr>
              <a:solidFill>
                <a:srgbClr val="000000"/>
              </a:solidFill>
            </a:endParaRPr>
          </a:p>
          <a:p>
            <a:pPr indent="0" lvl="0" marL="0" rtl="0" algn="l">
              <a:lnSpc>
                <a:spcPct val="115000"/>
              </a:lnSpc>
              <a:spcBef>
                <a:spcPts val="1600"/>
              </a:spcBef>
              <a:spcAft>
                <a:spcPts val="0"/>
              </a:spcAft>
              <a:buNone/>
            </a:pPr>
            <a:r>
              <a:t/>
            </a:r>
            <a:endParaRPr>
              <a:solidFill>
                <a:srgbClr val="000000"/>
              </a:solidFill>
              <a:latin typeface="Merriweather"/>
              <a:ea typeface="Merriweather"/>
              <a:cs typeface="Merriweather"/>
              <a:sym typeface="Merriweathe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72700" y="588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245 out of the 534 observations were females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average wage for the observed females was $7.88 per hour</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289 out of the 534 observations were males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average wage for the observed males was $9.99 per hour</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This is a difference of more than $2 per hour!</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72725" y="588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78" name="Google Shape;78;p16"/>
          <p:cNvSpPr txBox="1"/>
          <p:nvPr>
            <p:ph idx="1" type="body"/>
          </p:nvPr>
        </p:nvSpPr>
        <p:spPr>
          <a:xfrm>
            <a:off x="311700" y="591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We couldn’t say that the difference in wages between males and females was strictly based on their </a:t>
            </a:r>
            <a:r>
              <a:rPr b="1" lang="en" sz="1700">
                <a:solidFill>
                  <a:srgbClr val="000000"/>
                </a:solidFill>
              </a:rPr>
              <a:t>sex</a:t>
            </a:r>
            <a:r>
              <a:rPr lang="en" sz="1700">
                <a:solidFill>
                  <a:srgbClr val="000000"/>
                </a:solidFill>
              </a:rPr>
              <a:t>, so the data includes other variables that may affect wages</a:t>
            </a:r>
            <a:endParaRPr sz="1700">
              <a:solidFill>
                <a:srgbClr val="000000"/>
              </a:solidFill>
            </a:endParaRPr>
          </a:p>
          <a:p>
            <a:pPr indent="-336550" lvl="0" marL="457200" rtl="0" algn="l">
              <a:spcBef>
                <a:spcPts val="1600"/>
              </a:spcBef>
              <a:spcAft>
                <a:spcPts val="0"/>
              </a:spcAft>
              <a:buClr>
                <a:srgbClr val="000000"/>
              </a:buClr>
              <a:buSzPts val="1700"/>
              <a:buChar char="●"/>
            </a:pPr>
            <a:r>
              <a:rPr b="1" lang="en" sz="1700">
                <a:solidFill>
                  <a:srgbClr val="000000"/>
                </a:solidFill>
              </a:rPr>
              <a:t>Education </a:t>
            </a:r>
            <a:r>
              <a:rPr lang="en" sz="1700">
                <a:solidFill>
                  <a:srgbClr val="000000"/>
                </a:solidFill>
              </a:rPr>
              <a:t>- number of years of education</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South </a:t>
            </a:r>
            <a:r>
              <a:rPr lang="en" sz="1700">
                <a:solidFill>
                  <a:srgbClr val="000000"/>
                </a:solidFill>
              </a:rPr>
              <a:t>- qualitative variable indicating whether or not the person lives in the South (1 = person lives in the South, 0 = person lives elsewhere)</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Experience </a:t>
            </a:r>
            <a:r>
              <a:rPr lang="en" sz="1700">
                <a:solidFill>
                  <a:srgbClr val="000000"/>
                </a:solidFill>
              </a:rPr>
              <a:t>- number of years of work experience</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Union </a:t>
            </a:r>
            <a:r>
              <a:rPr lang="en" sz="1700">
                <a:solidFill>
                  <a:srgbClr val="000000"/>
                </a:solidFill>
              </a:rPr>
              <a:t>- whether or not the person is a union member (1 = union member, 0 = not a union member)</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Age </a:t>
            </a:r>
            <a:r>
              <a:rPr lang="en" sz="1700">
                <a:solidFill>
                  <a:srgbClr val="000000"/>
                </a:solidFill>
              </a:rPr>
              <a:t>- in years</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Race </a:t>
            </a:r>
            <a:r>
              <a:rPr lang="en" sz="1700">
                <a:solidFill>
                  <a:srgbClr val="000000"/>
                </a:solidFill>
              </a:rPr>
              <a:t>- variable indicating person’s race (1 - other, 2 - Hispanic, 3 - White)</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Occupation </a:t>
            </a:r>
            <a:r>
              <a:rPr lang="en" sz="1700">
                <a:solidFill>
                  <a:srgbClr val="000000"/>
                </a:solidFill>
              </a:rPr>
              <a:t>- occupational category ( 1 - management, 2 - Sales, 3 - Clerical, 4 - Service, 5 - Professional, 6 - Other)</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Sector </a:t>
            </a:r>
            <a:r>
              <a:rPr lang="en" sz="1700">
                <a:solidFill>
                  <a:srgbClr val="000000"/>
                </a:solidFill>
              </a:rPr>
              <a:t>- sector of work (0 - other, 1 - manufacturing, 2 - construction)</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Marr </a:t>
            </a:r>
            <a:r>
              <a:rPr lang="en" sz="1700">
                <a:solidFill>
                  <a:srgbClr val="000000"/>
                </a:solidFill>
              </a:rPr>
              <a:t>- marital status (0 - unmarried, 1 - married)</a:t>
            </a:r>
            <a:endParaRPr sz="1700">
              <a:solidFill>
                <a:srgbClr val="000000"/>
              </a:solidFill>
            </a:endParaRPr>
          </a:p>
          <a:p>
            <a:pPr indent="0" lvl="0" marL="0" rtl="0" algn="l">
              <a:spcBef>
                <a:spcPts val="1600"/>
              </a:spcBef>
              <a:spcAft>
                <a:spcPts val="0"/>
              </a:spcAft>
              <a:buNone/>
            </a:pPr>
            <a:r>
              <a:t/>
            </a:r>
            <a:endParaRPr sz="1700">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84" name="Google Shape;84;p17"/>
          <p:cNvSpPr txBox="1"/>
          <p:nvPr>
            <p:ph idx="1" type="body"/>
          </p:nvPr>
        </p:nvSpPr>
        <p:spPr>
          <a:xfrm>
            <a:off x="155850" y="747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Here’s a snapshot of the table of data we worked with.</a:t>
            </a:r>
            <a:endParaRPr>
              <a:solidFill>
                <a:srgbClr val="000000"/>
              </a:solidFill>
            </a:endParaRPr>
          </a:p>
          <a:p>
            <a:pPr indent="0" lvl="0" marL="0" rtl="0" algn="l">
              <a:spcBef>
                <a:spcPts val="1600"/>
              </a:spcBef>
              <a:spcAft>
                <a:spcPts val="1600"/>
              </a:spcAft>
              <a:buNone/>
            </a:pPr>
            <a:r>
              <a:t/>
            </a:r>
            <a:endParaRPr/>
          </a:p>
        </p:txBody>
      </p:sp>
      <p:pic>
        <p:nvPicPr>
          <p:cNvPr id="85" name="Google Shape;85;p17"/>
          <p:cNvPicPr preferRelativeResize="0"/>
          <p:nvPr/>
        </p:nvPicPr>
        <p:blipFill rotWithShape="1">
          <a:blip r:embed="rId3">
            <a:alphaModFix/>
          </a:blip>
          <a:srcRect b="44102" l="0" r="0" t="0"/>
          <a:stretch/>
        </p:blipFill>
        <p:spPr>
          <a:xfrm>
            <a:off x="607750" y="1647801"/>
            <a:ext cx="7616804" cy="23287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0" y="415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Data</a:t>
            </a:r>
            <a:endParaRPr/>
          </a:p>
        </p:txBody>
      </p:sp>
      <p:sp>
        <p:nvSpPr>
          <p:cNvPr id="91" name="Google Shape;91;p18"/>
          <p:cNvSpPr txBox="1"/>
          <p:nvPr>
            <p:ph idx="1" type="body"/>
          </p:nvPr>
        </p:nvSpPr>
        <p:spPr>
          <a:xfrm>
            <a:off x="311700" y="1152475"/>
            <a:ext cx="8520600" cy="22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Plotted all X variables against our Y variable (wage) to gain a general idea of the distributions of the X’s </a:t>
            </a:r>
            <a:r>
              <a:rPr lang="en">
                <a:solidFill>
                  <a:srgbClr val="000000"/>
                </a:solidFill>
              </a:rPr>
              <a:t>against</a:t>
            </a:r>
            <a:r>
              <a:rPr lang="en">
                <a:solidFill>
                  <a:srgbClr val="000000"/>
                </a:solidFill>
              </a:rPr>
              <a:t> Y.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Regression and histograms were also utilized for initial </a:t>
            </a:r>
            <a:r>
              <a:rPr lang="en">
                <a:solidFill>
                  <a:srgbClr val="000000"/>
                </a:solidFill>
              </a:rPr>
              <a:t>analysis</a:t>
            </a:r>
            <a:r>
              <a:rPr lang="en">
                <a:solidFill>
                  <a:srgbClr val="000000"/>
                </a:solidFill>
              </a:rPr>
              <a:t> of outliers and </a:t>
            </a:r>
            <a:r>
              <a:rPr lang="en">
                <a:solidFill>
                  <a:srgbClr val="000000"/>
                </a:solidFill>
              </a:rPr>
              <a:t>linear relationships with Y.</a:t>
            </a:r>
            <a:r>
              <a:rPr lang="en">
                <a:solidFill>
                  <a:srgbClr val="000000"/>
                </a:solidFill>
              </a:rPr>
              <a: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Afterwards we hypothesized the X values South, Sector and Marriage may be the least impactful variables.</a:t>
            </a:r>
            <a:endParaRPr>
              <a:solidFill>
                <a:srgbClr val="000000"/>
              </a:solidFill>
            </a:endParaRPr>
          </a:p>
        </p:txBody>
      </p:sp>
      <p:pic>
        <p:nvPicPr>
          <p:cNvPr id="92" name="Google Shape;92;p18"/>
          <p:cNvPicPr preferRelativeResize="0"/>
          <p:nvPr/>
        </p:nvPicPr>
        <p:blipFill>
          <a:blip r:embed="rId3">
            <a:alphaModFix/>
          </a:blip>
          <a:stretch>
            <a:fillRect/>
          </a:stretch>
        </p:blipFill>
        <p:spPr>
          <a:xfrm>
            <a:off x="311700" y="3220675"/>
            <a:ext cx="3880800" cy="1705925"/>
          </a:xfrm>
          <a:prstGeom prst="rect">
            <a:avLst/>
          </a:prstGeom>
          <a:noFill/>
          <a:ln cap="flat" cmpd="sng" w="9525">
            <a:solidFill>
              <a:schemeClr val="dk1"/>
            </a:solidFill>
            <a:prstDash val="solid"/>
            <a:round/>
            <a:headEnd len="sm" w="sm" type="none"/>
            <a:tailEnd len="sm" w="sm" type="none"/>
          </a:ln>
        </p:spPr>
      </p:pic>
      <p:pic>
        <p:nvPicPr>
          <p:cNvPr id="93" name="Google Shape;93;p18"/>
          <p:cNvPicPr preferRelativeResize="0"/>
          <p:nvPr/>
        </p:nvPicPr>
        <p:blipFill>
          <a:blip r:embed="rId4">
            <a:alphaModFix/>
          </a:blip>
          <a:stretch>
            <a:fillRect/>
          </a:stretch>
        </p:blipFill>
        <p:spPr>
          <a:xfrm>
            <a:off x="4133825" y="3220675"/>
            <a:ext cx="4867275" cy="17059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0" y="588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 Models</a:t>
            </a:r>
            <a:endParaRPr/>
          </a:p>
        </p:txBody>
      </p:sp>
      <p:sp>
        <p:nvSpPr>
          <p:cNvPr id="99" name="Google Shape;99;p19"/>
          <p:cNvSpPr txBox="1"/>
          <p:nvPr>
            <p:ph idx="1" type="body"/>
          </p:nvPr>
        </p:nvSpPr>
        <p:spPr>
          <a:xfrm>
            <a:off x="311700" y="1152475"/>
            <a:ext cx="8520600" cy="384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Produced residual plots for collinearity and Q-Q plots for </a:t>
            </a:r>
            <a:r>
              <a:rPr lang="en">
                <a:solidFill>
                  <a:srgbClr val="000000"/>
                </a:solidFill>
              </a:rPr>
              <a:t>examining</a:t>
            </a:r>
            <a:r>
              <a:rPr lang="en">
                <a:solidFill>
                  <a:srgbClr val="000000"/>
                </a:solidFill>
              </a:rPr>
              <a:t> the normality of </a:t>
            </a:r>
            <a:r>
              <a:rPr lang="en">
                <a:solidFill>
                  <a:srgbClr val="000000"/>
                </a:solidFill>
              </a:rPr>
              <a:t>quantitative</a:t>
            </a:r>
            <a:r>
              <a:rPr lang="en">
                <a:solidFill>
                  <a:srgbClr val="000000"/>
                </a:solidFill>
              </a:rPr>
              <a:t> data (Age, Experience, Education, Wage)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also used BIC and AIC algorithms to hone in on the variable combinations with the highest predictive capacity and cross validation to test robustness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Findings: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 of our variables did not seem to be normal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Sex was present in all the highest scoring BIC AIC models which indicated to us it may have a strong importance in understanding wage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Other prominent variables in all our models highest scoring models: Education, Sex, Union, Age/Experience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All BIC AIC models performed poorly in cross validation which could indicate there are more key variables at play in </a:t>
            </a:r>
            <a:r>
              <a:rPr lang="en">
                <a:solidFill>
                  <a:srgbClr val="000000"/>
                </a:solidFill>
              </a:rPr>
              <a:t>determining</a:t>
            </a:r>
            <a:r>
              <a:rPr lang="en">
                <a:solidFill>
                  <a:srgbClr val="000000"/>
                </a:solidFill>
              </a:rPr>
              <a:t> wage or our data is too small</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0" y="541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the Outlier</a:t>
            </a:r>
            <a:endParaRPr/>
          </a:p>
        </p:txBody>
      </p:sp>
      <p:sp>
        <p:nvSpPr>
          <p:cNvPr id="105" name="Google Shape;105;p20"/>
          <p:cNvSpPr txBox="1"/>
          <p:nvPr>
            <p:ph idx="1" type="body"/>
          </p:nvPr>
        </p:nvSpPr>
        <p:spPr>
          <a:xfrm>
            <a:off x="3120675" y="1152475"/>
            <a:ext cx="290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During our preliminary data exploration, we discovered that there was one outlier that was significantly different from the rest of the data, so we decided that we should consider removing that data point for the purpose of our study.</a:t>
            </a:r>
            <a:endParaRPr>
              <a:solidFill>
                <a:srgbClr val="000000"/>
              </a:solidFill>
            </a:endParaRPr>
          </a:p>
        </p:txBody>
      </p:sp>
      <p:pic>
        <p:nvPicPr>
          <p:cNvPr id="106" name="Google Shape;106;p20"/>
          <p:cNvPicPr preferRelativeResize="0"/>
          <p:nvPr/>
        </p:nvPicPr>
        <p:blipFill>
          <a:blip r:embed="rId3">
            <a:alphaModFix/>
          </a:blip>
          <a:stretch>
            <a:fillRect/>
          </a:stretch>
        </p:blipFill>
        <p:spPr>
          <a:xfrm>
            <a:off x="6136000" y="2210425"/>
            <a:ext cx="2753400" cy="260604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pic>
        <p:nvPicPr>
          <p:cNvPr id="107" name="Google Shape;107;p20"/>
          <p:cNvPicPr preferRelativeResize="0"/>
          <p:nvPr/>
        </p:nvPicPr>
        <p:blipFill>
          <a:blip r:embed="rId4">
            <a:alphaModFix/>
          </a:blip>
          <a:stretch>
            <a:fillRect/>
          </a:stretch>
        </p:blipFill>
        <p:spPr>
          <a:xfrm>
            <a:off x="259851" y="867225"/>
            <a:ext cx="2753401" cy="2607899"/>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08" name="Google Shape;108;p20"/>
          <p:cNvSpPr/>
          <p:nvPr/>
        </p:nvSpPr>
        <p:spPr>
          <a:xfrm>
            <a:off x="1331800" y="1255250"/>
            <a:ext cx="183600" cy="145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2" type="body"/>
          </p:nvPr>
        </p:nvSpPr>
        <p:spPr>
          <a:xfrm>
            <a:off x="4939500" y="724200"/>
            <a:ext cx="3837000" cy="3577500"/>
          </a:xfrm>
          <a:prstGeom prst="rect">
            <a:avLst/>
          </a:prstGeom>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Using the pairs() function in R, we found that Age and Experience had a high correlation of 0.977885.</a:t>
            </a:r>
            <a:endParaRPr>
              <a:solidFill>
                <a:srgbClr val="000000"/>
              </a:solidFill>
            </a:endParaRPr>
          </a:p>
          <a:p>
            <a:pPr indent="0" lvl="0" marL="0" rtl="0" algn="l">
              <a:spcBef>
                <a:spcPts val="1600"/>
              </a:spcBef>
              <a:spcAft>
                <a:spcPts val="0"/>
              </a:spcAft>
              <a:buNone/>
            </a:pPr>
            <a:r>
              <a:rPr lang="en">
                <a:solidFill>
                  <a:srgbClr val="000000"/>
                </a:solidFill>
              </a:rPr>
              <a:t>Due to this fact, we decided that our final model would only include one of these variables.</a:t>
            </a:r>
            <a:endParaRPr>
              <a:solidFill>
                <a:srgbClr val="000000"/>
              </a:solidFill>
            </a:endParaRPr>
          </a:p>
          <a:p>
            <a:pPr indent="0" lvl="0" marL="0" rtl="0" algn="l">
              <a:spcBef>
                <a:spcPts val="1600"/>
              </a:spcBef>
              <a:spcAft>
                <a:spcPts val="1600"/>
              </a:spcAft>
              <a:buNone/>
            </a:pPr>
            <a:r>
              <a:rPr lang="en">
                <a:solidFill>
                  <a:srgbClr val="000000"/>
                </a:solidFill>
              </a:rPr>
              <a:t>We had to do more testing to decide which one of these variables would remain in the model.</a:t>
            </a:r>
            <a:endParaRPr>
              <a:solidFill>
                <a:srgbClr val="000000"/>
              </a:solidFill>
            </a:endParaRPr>
          </a:p>
        </p:txBody>
      </p:sp>
      <p:pic>
        <p:nvPicPr>
          <p:cNvPr id="114" name="Google Shape;114;p21"/>
          <p:cNvPicPr preferRelativeResize="0"/>
          <p:nvPr/>
        </p:nvPicPr>
        <p:blipFill>
          <a:blip r:embed="rId3">
            <a:alphaModFix/>
          </a:blip>
          <a:stretch>
            <a:fillRect/>
          </a:stretch>
        </p:blipFill>
        <p:spPr>
          <a:xfrm>
            <a:off x="375150" y="1104675"/>
            <a:ext cx="3829403" cy="3416399"/>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15" name="Google Shape;115;p21"/>
          <p:cNvSpPr txBox="1"/>
          <p:nvPr/>
        </p:nvSpPr>
        <p:spPr>
          <a:xfrm>
            <a:off x="1053400" y="271925"/>
            <a:ext cx="24729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latin typeface="Playfair Display"/>
                <a:ea typeface="Playfair Display"/>
                <a:cs typeface="Playfair Display"/>
                <a:sym typeface="Playfair Display"/>
              </a:rPr>
              <a:t>Collinearity</a:t>
            </a:r>
            <a:endParaRPr b="1" sz="32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