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92" r:id="rId4"/>
    <p:sldId id="293" r:id="rId5"/>
    <p:sldId id="332" r:id="rId6"/>
    <p:sldId id="330" r:id="rId7"/>
    <p:sldId id="259" r:id="rId8"/>
    <p:sldId id="260" r:id="rId9"/>
    <p:sldId id="261" r:id="rId10"/>
    <p:sldId id="262" r:id="rId11"/>
    <p:sldId id="296" r:id="rId12"/>
    <p:sldId id="287" r:id="rId13"/>
    <p:sldId id="288" r:id="rId14"/>
    <p:sldId id="333" r:id="rId15"/>
    <p:sldId id="329" r:id="rId16"/>
    <p:sldId id="268" r:id="rId17"/>
    <p:sldId id="269" r:id="rId18"/>
    <p:sldId id="270" r:id="rId19"/>
    <p:sldId id="271" r:id="rId20"/>
    <p:sldId id="272" r:id="rId21"/>
    <p:sldId id="273" r:id="rId22"/>
    <p:sldId id="274" r:id="rId23"/>
    <p:sldId id="275" r:id="rId24"/>
    <p:sldId id="297" r:id="rId25"/>
    <p:sldId id="276" r:id="rId26"/>
    <p:sldId id="289" r:id="rId27"/>
    <p:sldId id="334" r:id="rId28"/>
    <p:sldId id="328" r:id="rId29"/>
    <p:sldId id="277" r:id="rId30"/>
    <p:sldId id="278" r:id="rId31"/>
    <p:sldId id="279" r:id="rId32"/>
    <p:sldId id="280" r:id="rId33"/>
    <p:sldId id="281" r:id="rId34"/>
    <p:sldId id="282" r:id="rId35"/>
    <p:sldId id="283" r:id="rId36"/>
    <p:sldId id="284" r:id="rId37"/>
    <p:sldId id="285" r:id="rId38"/>
    <p:sldId id="324" r:id="rId39"/>
    <p:sldId id="325" r:id="rId40"/>
    <p:sldId id="326" r:id="rId41"/>
    <p:sldId id="336" r:id="rId42"/>
    <p:sldId id="327" r:id="rId43"/>
    <p:sldId id="298" r:id="rId44"/>
    <p:sldId id="299" r:id="rId45"/>
    <p:sldId id="300" r:id="rId46"/>
    <p:sldId id="307" r:id="rId47"/>
    <p:sldId id="331" r:id="rId4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19B7"/>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57" autoAdjust="0"/>
  </p:normalViewPr>
  <p:slideViewPr>
    <p:cSldViewPr snapToGrid="0">
      <p:cViewPr varScale="1">
        <p:scale>
          <a:sx n="73" d="100"/>
          <a:sy n="73" d="100"/>
        </p:scale>
        <p:origin x="107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8D68581-EC0C-4A80-A8DA-82BFF9AAA1E1}" type="datetimeFigureOut">
              <a:rPr lang="he-IL" smtClean="0"/>
              <a:t>כ"ח/תשרי/תשע"ח</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CC3D84D3-CE26-4268-B6A8-6E770EBFF5D8}" type="slidenum">
              <a:rPr lang="he-IL" smtClean="0"/>
              <a:t>‹#›</a:t>
            </a:fld>
            <a:endParaRPr lang="he-IL"/>
          </a:p>
        </p:txBody>
      </p:sp>
    </p:spTree>
    <p:extLst>
      <p:ext uri="{BB962C8B-B14F-4D97-AF65-F5344CB8AC3E}">
        <p14:creationId xmlns:p14="http://schemas.microsoft.com/office/powerpoint/2010/main" val="216338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הסבר על האינטראקציה ותפקוד הממשק </a:t>
            </a:r>
          </a:p>
          <a:p>
            <a:pPr>
              <a:lnSpc>
                <a:spcPct val="170000"/>
              </a:lnSpc>
            </a:pPr>
            <a:r>
              <a:rPr lang="en-US" b="1" dirty="0" smtClean="0"/>
              <a:t>Clicking (filtering) &amp; Linking</a:t>
            </a:r>
            <a:endParaRPr lang="he-IL" b="1" dirty="0" smtClean="0"/>
          </a:p>
          <a:p>
            <a:r>
              <a:rPr lang="he-IL" dirty="0" smtClean="0"/>
              <a:t>בלחיצה על דמות או</a:t>
            </a:r>
            <a:r>
              <a:rPr lang="he-IL" baseline="0" dirty="0" smtClean="0"/>
              <a:t> כפתור "גותי רומנטי" נפתחת תיבת טקסט המספקת מידע על </a:t>
            </a:r>
            <a:r>
              <a:rPr lang="he-IL" baseline="0" dirty="0" err="1" smtClean="0"/>
              <a:t>הז</a:t>
            </a:r>
            <a:r>
              <a:rPr lang="en-US" baseline="0" dirty="0" smtClean="0"/>
              <a:t>'</a:t>
            </a:r>
            <a:r>
              <a:rPr lang="he-IL" baseline="0" dirty="0" err="1" smtClean="0"/>
              <a:t>אנר</a:t>
            </a:r>
            <a:r>
              <a:rPr lang="he-IL" baseline="0" dirty="0" smtClean="0"/>
              <a:t> ותמונה תואמת. וכן דמותו של המנחה נעלמת. </a:t>
            </a:r>
            <a:endParaRPr lang="en-US" dirty="0" smtClean="0"/>
          </a:p>
          <a:p>
            <a:pPr>
              <a:lnSpc>
                <a:spcPct val="170000"/>
              </a:lnSpc>
            </a:pPr>
            <a:r>
              <a:rPr lang="en-US" b="1" dirty="0" smtClean="0"/>
              <a:t>Brushing &amp; </a:t>
            </a:r>
            <a:r>
              <a:rPr lang="en-US" b="1" dirty="0" err="1" smtClean="0"/>
              <a:t>Hilighting</a:t>
            </a:r>
            <a:endParaRPr lang="he-IL" b="1" dirty="0" smtClean="0"/>
          </a:p>
          <a:p>
            <a:pPr marL="0" indent="0">
              <a:lnSpc>
                <a:spcPct val="170000"/>
              </a:lnSpc>
              <a:buNone/>
            </a:pPr>
            <a:r>
              <a:rPr lang="he-IL" dirty="0" smtClean="0"/>
              <a:t>מעבר עכבר על תת-זרם מאיר אותו. בחרנו בהארה כיוון שהעיצוב שחור ולכן צבע בהיר יותר בולט מהחשכה. </a:t>
            </a:r>
          </a:p>
          <a:p>
            <a:pPr>
              <a:lnSpc>
                <a:spcPct val="170000"/>
              </a:lnSpc>
            </a:pPr>
            <a:r>
              <a:rPr lang="en-US" b="1" dirty="0" smtClean="0"/>
              <a:t>Brushing &amp; Linking</a:t>
            </a:r>
            <a:endParaRPr lang="he-IL" b="1" dirty="0" smtClean="0"/>
          </a:p>
          <a:p>
            <a:pPr marL="0" indent="0">
              <a:lnSpc>
                <a:spcPct val="170000"/>
              </a:lnSpc>
              <a:buNone/>
            </a:pPr>
            <a:r>
              <a:rPr lang="he-IL" dirty="0" smtClean="0"/>
              <a:t>המשתמש יוכל לבחור לקורא עוד על דמותו של אדגר אלן פו המנחה בתחילת האינטראקציה כי יתכן ויהיו כאלה שלא ידעו מי זה ומדוע </a:t>
            </a:r>
            <a:r>
              <a:rPr lang="he-IL" dirty="0" err="1" smtClean="0"/>
              <a:t>דוקא</a:t>
            </a:r>
            <a:r>
              <a:rPr lang="he-IL" dirty="0" smtClean="0"/>
              <a:t> הוא מנחה. עם זאת, גם אין צורך שיקליקו עליו למידע נוסף כי הוא לא הפוקוס של הייצוג. </a:t>
            </a:r>
          </a:p>
          <a:p>
            <a:endParaRPr lang="he-IL" dirty="0"/>
          </a:p>
        </p:txBody>
      </p:sp>
      <p:sp>
        <p:nvSpPr>
          <p:cNvPr id="4" name="Slide Number Placeholder 3"/>
          <p:cNvSpPr>
            <a:spLocks noGrp="1"/>
          </p:cNvSpPr>
          <p:nvPr>
            <p:ph type="sldNum" sz="quarter" idx="10"/>
          </p:nvPr>
        </p:nvSpPr>
        <p:spPr/>
        <p:txBody>
          <a:bodyPr/>
          <a:lstStyle/>
          <a:p>
            <a:fld id="{0D747796-5EFC-4067-B136-347BA8D96378}" type="slidenum">
              <a:rPr lang="he-IL" smtClean="0"/>
              <a:t>7</a:t>
            </a:fld>
            <a:endParaRPr lang="he-IL"/>
          </a:p>
        </p:txBody>
      </p:sp>
    </p:spTree>
    <p:extLst>
      <p:ext uri="{BB962C8B-B14F-4D97-AF65-F5344CB8AC3E}">
        <p14:creationId xmlns:p14="http://schemas.microsoft.com/office/powerpoint/2010/main" val="907408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nSpc>
                <a:spcPct val="170000"/>
              </a:lnSpc>
            </a:pPr>
            <a:r>
              <a:rPr lang="en-US" b="1" dirty="0" smtClean="0"/>
              <a:t>Clicking (filtering) &amp; Linking</a:t>
            </a:r>
            <a:endParaRPr lang="he-IL" b="1" dirty="0" smtClean="0"/>
          </a:p>
          <a:p>
            <a:r>
              <a:rPr lang="he-IL" dirty="0" smtClean="0"/>
              <a:t>בלחיצה על </a:t>
            </a:r>
            <a:r>
              <a:rPr lang="he-IL" baseline="0" dirty="0" smtClean="0"/>
              <a:t>"גותי ויקטוריאני" נפתחת תיבת טקסט, מוזיקה והדמות מתלבשת בהתאם. </a:t>
            </a:r>
            <a:endParaRPr lang="he-IL" dirty="0"/>
          </a:p>
        </p:txBody>
      </p:sp>
      <p:sp>
        <p:nvSpPr>
          <p:cNvPr id="4" name="Slide Number Placeholder 3"/>
          <p:cNvSpPr>
            <a:spLocks noGrp="1"/>
          </p:cNvSpPr>
          <p:nvPr>
            <p:ph type="sldNum" sz="quarter" idx="10"/>
          </p:nvPr>
        </p:nvSpPr>
        <p:spPr/>
        <p:txBody>
          <a:bodyPr/>
          <a:lstStyle/>
          <a:p>
            <a:fld id="{0D747796-5EFC-4067-B136-347BA8D96378}" type="slidenum">
              <a:rPr lang="he-IL" smtClean="0"/>
              <a:t>21</a:t>
            </a:fld>
            <a:endParaRPr lang="he-IL"/>
          </a:p>
        </p:txBody>
      </p:sp>
    </p:spTree>
    <p:extLst>
      <p:ext uri="{BB962C8B-B14F-4D97-AF65-F5344CB8AC3E}">
        <p14:creationId xmlns:p14="http://schemas.microsoft.com/office/powerpoint/2010/main" val="295535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70000"/>
              </a:lnSpc>
              <a:buNone/>
            </a:pPr>
            <a:r>
              <a:rPr lang="en-US" b="1" dirty="0" smtClean="0"/>
              <a:t>Brushing &amp; Linking</a:t>
            </a:r>
            <a:endParaRPr lang="he-IL" b="1" dirty="0" smtClean="0"/>
          </a:p>
          <a:p>
            <a:pPr marL="0" indent="0">
              <a:lnSpc>
                <a:spcPct val="170000"/>
              </a:lnSpc>
              <a:buNone/>
            </a:pPr>
            <a:r>
              <a:rPr lang="he-IL" dirty="0" smtClean="0"/>
              <a:t>במעבר עכבר על הדמות המשתמש יוכל לבחור לקרוא</a:t>
            </a:r>
            <a:r>
              <a:rPr lang="he-IL" baseline="0" dirty="0" smtClean="0"/>
              <a:t> מידע נוסף על פריטי הלבוש השונים</a:t>
            </a:r>
            <a:endParaRPr lang="he-IL" dirty="0" smtClean="0"/>
          </a:p>
        </p:txBody>
      </p:sp>
      <p:sp>
        <p:nvSpPr>
          <p:cNvPr id="4" name="Slide Number Placeholder 3"/>
          <p:cNvSpPr>
            <a:spLocks noGrp="1"/>
          </p:cNvSpPr>
          <p:nvPr>
            <p:ph type="sldNum" sz="quarter" idx="10"/>
          </p:nvPr>
        </p:nvSpPr>
        <p:spPr/>
        <p:txBody>
          <a:bodyPr/>
          <a:lstStyle/>
          <a:p>
            <a:fld id="{0D747796-5EFC-4067-B136-347BA8D96378}" type="slidenum">
              <a:rPr lang="he-IL" smtClean="0"/>
              <a:t>22</a:t>
            </a:fld>
            <a:endParaRPr lang="he-IL"/>
          </a:p>
        </p:txBody>
      </p:sp>
    </p:spTree>
    <p:extLst>
      <p:ext uri="{BB962C8B-B14F-4D97-AF65-F5344CB8AC3E}">
        <p14:creationId xmlns:p14="http://schemas.microsoft.com/office/powerpoint/2010/main" val="150564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מעבר עכבר על </a:t>
            </a:r>
            <a:r>
              <a:rPr lang="he-IL" baseline="0" dirty="0" smtClean="0"/>
              <a:t>"גותי ויקטוריאני" או על </a:t>
            </a:r>
            <a:r>
              <a:rPr lang="en-US" baseline="0" dirty="0" smtClean="0"/>
              <a:t>Metal</a:t>
            </a:r>
            <a:r>
              <a:rPr lang="he-IL" dirty="0" smtClean="0"/>
              <a:t> – הדמויות בתמונה מתלבשות בהתאם. (שני</a:t>
            </a:r>
            <a:r>
              <a:rPr lang="he-IL" baseline="0" dirty="0" smtClean="0"/>
              <a:t> הסגנונות האחרים מופיעים בקליק רק לשם ההשוואה בביגוד – אין הפעלה מלאה). </a:t>
            </a:r>
            <a:endParaRPr lang="he-IL" b="1" dirty="0" smtClean="0"/>
          </a:p>
          <a:p>
            <a:pPr>
              <a:lnSpc>
                <a:spcPct val="170000"/>
              </a:lnSpc>
            </a:pPr>
            <a:r>
              <a:rPr lang="en-US" b="1" dirty="0" smtClean="0"/>
              <a:t>Clicking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בלחיצה מתקבע</a:t>
            </a:r>
            <a:r>
              <a:rPr lang="he-IL" baseline="0" dirty="0" smtClean="0"/>
              <a:t> המסך </a:t>
            </a:r>
            <a:r>
              <a:rPr lang="he-IL" dirty="0" smtClean="0"/>
              <a:t>ומופיעות מוזיקה ותיבת טקסט.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מהי התרבות הגותית, צבע הכפתור משתנה וניתן ללחוץ לפיחת ההסבר</a:t>
            </a:r>
            <a:endParaRPr lang="he-IL" dirty="0" smtClean="0"/>
          </a:p>
        </p:txBody>
      </p:sp>
      <p:sp>
        <p:nvSpPr>
          <p:cNvPr id="4" name="Slide Number Placeholder 3"/>
          <p:cNvSpPr>
            <a:spLocks noGrp="1"/>
          </p:cNvSpPr>
          <p:nvPr>
            <p:ph type="sldNum" sz="quarter" idx="10"/>
          </p:nvPr>
        </p:nvSpPr>
        <p:spPr/>
        <p:txBody>
          <a:bodyPr/>
          <a:lstStyle/>
          <a:p>
            <a:fld id="{1DFA22E6-18E3-42A2-9FCA-E3C0EB8CC3B5}" type="slidenum">
              <a:rPr lang="he-IL" smtClean="0"/>
              <a:t>29</a:t>
            </a:fld>
            <a:endParaRPr lang="he-IL"/>
          </a:p>
        </p:txBody>
      </p:sp>
    </p:spTree>
    <p:extLst>
      <p:ext uri="{BB962C8B-B14F-4D97-AF65-F5344CB8AC3E}">
        <p14:creationId xmlns:p14="http://schemas.microsoft.com/office/powerpoint/2010/main" val="225291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מעבר עכבר על </a:t>
            </a:r>
            <a:r>
              <a:rPr lang="he-IL" baseline="0" dirty="0" smtClean="0"/>
              <a:t>"גותי ויקטוריאני" או על </a:t>
            </a:r>
            <a:r>
              <a:rPr lang="en-US" baseline="0" dirty="0" smtClean="0"/>
              <a:t>Metal</a:t>
            </a:r>
            <a:r>
              <a:rPr lang="he-IL" dirty="0" smtClean="0"/>
              <a:t> – הדמויות בתמונה מתלבשות בהתאם.</a:t>
            </a:r>
            <a:endParaRPr lang="he-IL" b="1" dirty="0" smtClean="0"/>
          </a:p>
          <a:p>
            <a:pPr>
              <a:lnSpc>
                <a:spcPct val="170000"/>
              </a:lnSpc>
            </a:pPr>
            <a:r>
              <a:rPr lang="en-US" b="1" dirty="0" smtClean="0"/>
              <a:t>Clicking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בלחיצה מתקבע</a:t>
            </a:r>
            <a:r>
              <a:rPr lang="he-IL" baseline="0" dirty="0" smtClean="0"/>
              <a:t> המסך </a:t>
            </a:r>
            <a:r>
              <a:rPr lang="he-IL" dirty="0" smtClean="0"/>
              <a:t>ומופיעות מוזיקה ותיבת טקסט.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מהי התרבות הגותית, צבע הכפתור משתנה וניתן ללחוץ לפיחת ההסבר</a:t>
            </a:r>
            <a:endParaRPr lang="he-IL" dirty="0" smtClean="0"/>
          </a:p>
        </p:txBody>
      </p:sp>
      <p:sp>
        <p:nvSpPr>
          <p:cNvPr id="4" name="Slide Number Placeholder 3"/>
          <p:cNvSpPr>
            <a:spLocks noGrp="1"/>
          </p:cNvSpPr>
          <p:nvPr>
            <p:ph type="sldNum" sz="quarter" idx="10"/>
          </p:nvPr>
        </p:nvSpPr>
        <p:spPr/>
        <p:txBody>
          <a:bodyPr/>
          <a:lstStyle/>
          <a:p>
            <a:fld id="{1DFA22E6-18E3-42A2-9FCA-E3C0EB8CC3B5}" type="slidenum">
              <a:rPr lang="he-IL" smtClean="0"/>
              <a:t>30</a:t>
            </a:fld>
            <a:endParaRPr lang="he-IL"/>
          </a:p>
        </p:txBody>
      </p:sp>
    </p:spTree>
    <p:extLst>
      <p:ext uri="{BB962C8B-B14F-4D97-AF65-F5344CB8AC3E}">
        <p14:creationId xmlns:p14="http://schemas.microsoft.com/office/powerpoint/2010/main" val="2972666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מעבר עכבר על </a:t>
            </a:r>
            <a:r>
              <a:rPr lang="he-IL" baseline="0" dirty="0" smtClean="0"/>
              <a:t>"גותי ויקטוריאני" או על </a:t>
            </a:r>
            <a:r>
              <a:rPr lang="en-US" baseline="0" dirty="0" smtClean="0"/>
              <a:t>Metal</a:t>
            </a:r>
            <a:r>
              <a:rPr lang="he-IL" dirty="0" smtClean="0"/>
              <a:t> – הדמויות בתמונה מתלבשות בהתאם.</a:t>
            </a:r>
            <a:endParaRPr lang="he-IL" b="1" dirty="0" smtClean="0"/>
          </a:p>
          <a:p>
            <a:pPr>
              <a:lnSpc>
                <a:spcPct val="170000"/>
              </a:lnSpc>
            </a:pPr>
            <a:r>
              <a:rPr lang="en-US" b="1" dirty="0" smtClean="0"/>
              <a:t>Clicking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בלחיצה מתקבע</a:t>
            </a:r>
            <a:r>
              <a:rPr lang="he-IL" baseline="0" dirty="0" smtClean="0"/>
              <a:t> המסך </a:t>
            </a:r>
            <a:r>
              <a:rPr lang="he-IL" dirty="0" smtClean="0"/>
              <a:t>ומופיעות מוזיקה ותיבת טקסט.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מהי התרבות הגותית, צבע הכפתור משתנה וניתן ללחוץ לפיחת ההסבר</a:t>
            </a:r>
            <a:endParaRPr lang="he-IL" dirty="0" smtClean="0"/>
          </a:p>
        </p:txBody>
      </p:sp>
      <p:sp>
        <p:nvSpPr>
          <p:cNvPr id="4" name="Slide Number Placeholder 3"/>
          <p:cNvSpPr>
            <a:spLocks noGrp="1"/>
          </p:cNvSpPr>
          <p:nvPr>
            <p:ph type="sldNum" sz="quarter" idx="10"/>
          </p:nvPr>
        </p:nvSpPr>
        <p:spPr/>
        <p:txBody>
          <a:bodyPr/>
          <a:lstStyle/>
          <a:p>
            <a:fld id="{1DFA22E6-18E3-42A2-9FCA-E3C0EB8CC3B5}" type="slidenum">
              <a:rPr lang="he-IL" smtClean="0"/>
              <a:t>31</a:t>
            </a:fld>
            <a:endParaRPr lang="he-IL"/>
          </a:p>
        </p:txBody>
      </p:sp>
    </p:spTree>
    <p:extLst>
      <p:ext uri="{BB962C8B-B14F-4D97-AF65-F5344CB8AC3E}">
        <p14:creationId xmlns:p14="http://schemas.microsoft.com/office/powerpoint/2010/main" val="3007734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nSpc>
                <a:spcPct val="170000"/>
              </a:lnSpc>
            </a:pPr>
            <a:r>
              <a:rPr lang="en-US" b="1" dirty="0" smtClean="0"/>
              <a:t>Clicking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בלחיצה על גותי ויקטוריאני מתקבע</a:t>
            </a:r>
            <a:r>
              <a:rPr lang="he-IL" baseline="0" dirty="0" smtClean="0"/>
              <a:t> המסך </a:t>
            </a:r>
            <a:r>
              <a:rPr lang="he-IL" dirty="0" smtClean="0"/>
              <a:t>ומופיעות מוזיקה ותיבת טקסט.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מהי התרבות הגותית, צבע הכפתור משתנה וניתן ללחוץ לפתיחת ההסבר</a:t>
            </a:r>
            <a:endParaRPr lang="he-IL" dirty="0" smtClean="0"/>
          </a:p>
          <a:p>
            <a:endParaRPr lang="he-IL" dirty="0"/>
          </a:p>
        </p:txBody>
      </p:sp>
      <p:sp>
        <p:nvSpPr>
          <p:cNvPr id="4" name="Slide Number Placeholder 3"/>
          <p:cNvSpPr>
            <a:spLocks noGrp="1"/>
          </p:cNvSpPr>
          <p:nvPr>
            <p:ph type="sldNum" sz="quarter" idx="10"/>
          </p:nvPr>
        </p:nvSpPr>
        <p:spPr/>
        <p:txBody>
          <a:bodyPr/>
          <a:lstStyle/>
          <a:p>
            <a:fld id="{1DFA22E6-18E3-42A2-9FCA-E3C0EB8CC3B5}" type="slidenum">
              <a:rPr lang="he-IL" smtClean="0"/>
              <a:t>32</a:t>
            </a:fld>
            <a:endParaRPr lang="he-IL"/>
          </a:p>
        </p:txBody>
      </p:sp>
    </p:spTree>
    <p:extLst>
      <p:ext uri="{BB962C8B-B14F-4D97-AF65-F5344CB8AC3E}">
        <p14:creationId xmlns:p14="http://schemas.microsoft.com/office/powerpoint/2010/main" val="3668111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nSpc>
                <a:spcPct val="170000"/>
              </a:lnSpc>
            </a:pPr>
            <a:r>
              <a:rPr lang="en-US" b="1" baseline="0" dirty="0" smtClean="0"/>
              <a:t> </a:t>
            </a:r>
            <a:r>
              <a:rPr lang="en-US" b="1" dirty="0" smtClean="0"/>
              <a:t>Brushing</a:t>
            </a:r>
            <a:r>
              <a:rPr lang="en-US" b="1" baseline="0" dirty="0" smtClean="0"/>
              <a:t> </a:t>
            </a:r>
            <a:r>
              <a:rPr lang="en-US" b="1" dirty="0" smtClean="0"/>
              <a:t>&amp;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במעבר עכבר על הדמויות מופיע</a:t>
            </a:r>
            <a:r>
              <a:rPr lang="he-IL" baseline="0" dirty="0" smtClean="0"/>
              <a:t> הסבר על פריטי הלבוש. </a:t>
            </a:r>
            <a:endParaRPr lang="he-IL" dirty="0" smtClean="0"/>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מהי התרבות הגותית, צבע הכפתור משתנה וניתן ללחוץ לפתיחת ההסבר.</a:t>
            </a:r>
            <a:endParaRPr lang="he-IL" dirty="0" smtClean="0"/>
          </a:p>
        </p:txBody>
      </p:sp>
      <p:sp>
        <p:nvSpPr>
          <p:cNvPr id="4" name="Slide Number Placeholder 3"/>
          <p:cNvSpPr>
            <a:spLocks noGrp="1"/>
          </p:cNvSpPr>
          <p:nvPr>
            <p:ph type="sldNum" sz="quarter" idx="10"/>
          </p:nvPr>
        </p:nvSpPr>
        <p:spPr/>
        <p:txBody>
          <a:bodyPr/>
          <a:lstStyle/>
          <a:p>
            <a:fld id="{1DFA22E6-18E3-42A2-9FCA-E3C0EB8CC3B5}" type="slidenum">
              <a:rPr lang="he-IL" smtClean="0"/>
              <a:t>33</a:t>
            </a:fld>
            <a:endParaRPr lang="he-IL"/>
          </a:p>
        </p:txBody>
      </p:sp>
    </p:spTree>
    <p:extLst>
      <p:ext uri="{BB962C8B-B14F-4D97-AF65-F5344CB8AC3E}">
        <p14:creationId xmlns:p14="http://schemas.microsoft.com/office/powerpoint/2010/main" val="922128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nSpc>
                <a:spcPct val="170000"/>
              </a:lnSpc>
            </a:pPr>
            <a:r>
              <a:rPr lang="en-US" b="1" baseline="0" dirty="0" smtClean="0"/>
              <a:t> </a:t>
            </a:r>
            <a:r>
              <a:rPr lang="en-US" b="1" dirty="0" smtClean="0"/>
              <a:t>Brushing</a:t>
            </a:r>
            <a:r>
              <a:rPr lang="en-US" b="1" baseline="0" dirty="0" smtClean="0"/>
              <a:t> </a:t>
            </a:r>
            <a:r>
              <a:rPr lang="en-US" b="1" dirty="0" smtClean="0"/>
              <a:t>&amp;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במעבר עכבר על הדמויות מופיע</a:t>
            </a:r>
            <a:r>
              <a:rPr lang="he-IL" baseline="0" dirty="0" smtClean="0"/>
              <a:t> הסבר על פריטי הלבוש. </a:t>
            </a:r>
            <a:endParaRPr lang="he-IL" dirty="0" smtClean="0"/>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מהי התרבות הגותית, צבע הכפתור משתנה וניתן ללחוץ לפתיחת ההסבר.</a:t>
            </a:r>
            <a:endParaRPr lang="he-IL" dirty="0" smtClean="0"/>
          </a:p>
          <a:p>
            <a:endParaRPr lang="he-IL" dirty="0"/>
          </a:p>
        </p:txBody>
      </p:sp>
      <p:sp>
        <p:nvSpPr>
          <p:cNvPr id="4" name="Slide Number Placeholder 3"/>
          <p:cNvSpPr>
            <a:spLocks noGrp="1"/>
          </p:cNvSpPr>
          <p:nvPr>
            <p:ph type="sldNum" sz="quarter" idx="10"/>
          </p:nvPr>
        </p:nvSpPr>
        <p:spPr/>
        <p:txBody>
          <a:bodyPr/>
          <a:lstStyle/>
          <a:p>
            <a:fld id="{1DFA22E6-18E3-42A2-9FCA-E3C0EB8CC3B5}" type="slidenum">
              <a:rPr lang="he-IL" smtClean="0"/>
              <a:t>34</a:t>
            </a:fld>
            <a:endParaRPr lang="he-IL"/>
          </a:p>
        </p:txBody>
      </p:sp>
    </p:spTree>
    <p:extLst>
      <p:ext uri="{BB962C8B-B14F-4D97-AF65-F5344CB8AC3E}">
        <p14:creationId xmlns:p14="http://schemas.microsoft.com/office/powerpoint/2010/main" val="2402269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nSpc>
                <a:spcPct val="170000"/>
              </a:lnSpc>
            </a:pPr>
            <a:r>
              <a:rPr lang="en-US" b="1" baseline="0" dirty="0" smtClean="0"/>
              <a:t> </a:t>
            </a:r>
            <a:r>
              <a:rPr lang="en-US" b="1" dirty="0" smtClean="0"/>
              <a:t>Brushing</a:t>
            </a:r>
            <a:r>
              <a:rPr lang="en-US" b="1" baseline="0" dirty="0" smtClean="0"/>
              <a:t> </a:t>
            </a:r>
            <a:r>
              <a:rPr lang="en-US" b="1" dirty="0" smtClean="0"/>
              <a:t>&amp;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במעבר עכבר על הדמויות מופיע</a:t>
            </a:r>
            <a:r>
              <a:rPr lang="he-IL" baseline="0" dirty="0" smtClean="0"/>
              <a:t> הסבר על פריטי הלבוש. </a:t>
            </a:r>
            <a:endParaRPr lang="he-IL" dirty="0" smtClean="0"/>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מהי התרבות הגותית, צבע הכפתור משתנה וניתן ללחוץ לפתיחת ההסבר.</a:t>
            </a:r>
            <a:endParaRPr lang="he-IL" dirty="0" smtClean="0"/>
          </a:p>
          <a:p>
            <a:endParaRPr lang="he-IL" dirty="0"/>
          </a:p>
        </p:txBody>
      </p:sp>
      <p:sp>
        <p:nvSpPr>
          <p:cNvPr id="4" name="Slide Number Placeholder 3"/>
          <p:cNvSpPr>
            <a:spLocks noGrp="1"/>
          </p:cNvSpPr>
          <p:nvPr>
            <p:ph type="sldNum" sz="quarter" idx="10"/>
          </p:nvPr>
        </p:nvSpPr>
        <p:spPr/>
        <p:txBody>
          <a:bodyPr/>
          <a:lstStyle/>
          <a:p>
            <a:fld id="{1DFA22E6-18E3-42A2-9FCA-E3C0EB8CC3B5}" type="slidenum">
              <a:rPr lang="he-IL" smtClean="0"/>
              <a:t>35</a:t>
            </a:fld>
            <a:endParaRPr lang="he-IL"/>
          </a:p>
        </p:txBody>
      </p:sp>
    </p:spTree>
    <p:extLst>
      <p:ext uri="{BB962C8B-B14F-4D97-AF65-F5344CB8AC3E}">
        <p14:creationId xmlns:p14="http://schemas.microsoft.com/office/powerpoint/2010/main" val="3202423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מהי התרבות הגותית, צבע הכפתור משתנה וניתן ללחוץ לפתיחת ההסבר.</a:t>
            </a:r>
            <a:endParaRPr lang="he-IL" dirty="0" smtClean="0"/>
          </a:p>
          <a:p>
            <a:endParaRPr lang="he-IL" dirty="0"/>
          </a:p>
        </p:txBody>
      </p:sp>
      <p:sp>
        <p:nvSpPr>
          <p:cNvPr id="4" name="Slide Number Placeholder 3"/>
          <p:cNvSpPr>
            <a:spLocks noGrp="1"/>
          </p:cNvSpPr>
          <p:nvPr>
            <p:ph type="sldNum" sz="quarter" idx="10"/>
          </p:nvPr>
        </p:nvSpPr>
        <p:spPr/>
        <p:txBody>
          <a:bodyPr/>
          <a:lstStyle/>
          <a:p>
            <a:fld id="{1DFA22E6-18E3-42A2-9FCA-E3C0EB8CC3B5}" type="slidenum">
              <a:rPr lang="he-IL" smtClean="0"/>
              <a:t>36</a:t>
            </a:fld>
            <a:endParaRPr lang="he-IL"/>
          </a:p>
        </p:txBody>
      </p:sp>
    </p:spTree>
    <p:extLst>
      <p:ext uri="{BB962C8B-B14F-4D97-AF65-F5344CB8AC3E}">
        <p14:creationId xmlns:p14="http://schemas.microsoft.com/office/powerpoint/2010/main" val="399372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70000"/>
              </a:lnSpc>
              <a:spcBef>
                <a:spcPts val="0"/>
              </a:spcBef>
              <a:spcAft>
                <a:spcPts val="0"/>
              </a:spcAft>
              <a:buClrTx/>
              <a:buSzTx/>
              <a:buFontTx/>
              <a:buNone/>
              <a:tabLst/>
              <a:defRPr/>
            </a:pPr>
            <a:r>
              <a:rPr lang="he-IL" b="1" dirty="0" smtClean="0"/>
              <a:t>הסבר על האינטראקציה ותפקוד הממשק </a:t>
            </a:r>
          </a:p>
          <a:p>
            <a:pPr>
              <a:lnSpc>
                <a:spcPct val="170000"/>
              </a:lnSpc>
            </a:pPr>
            <a:r>
              <a:rPr lang="en-US" b="1" dirty="0" smtClean="0"/>
              <a:t>Clicking (filtering) &amp; Linking</a:t>
            </a:r>
            <a:endParaRPr lang="he-IL" b="1" dirty="0" smtClean="0"/>
          </a:p>
          <a:p>
            <a:r>
              <a:rPr lang="he-IL" dirty="0" smtClean="0"/>
              <a:t>בלחיצה על דמות או</a:t>
            </a:r>
            <a:r>
              <a:rPr lang="he-IL" baseline="0" dirty="0" smtClean="0"/>
              <a:t> כפתור "גותי רומנטי" נפתחת תיבת טקסט המספקת מידע על </a:t>
            </a:r>
            <a:r>
              <a:rPr lang="he-IL" baseline="0" dirty="0" err="1" smtClean="0"/>
              <a:t>הז</a:t>
            </a:r>
            <a:r>
              <a:rPr lang="en-US" baseline="0" dirty="0" smtClean="0"/>
              <a:t>'</a:t>
            </a:r>
            <a:r>
              <a:rPr lang="he-IL" baseline="0" dirty="0" err="1" smtClean="0"/>
              <a:t>אנר</a:t>
            </a:r>
            <a:r>
              <a:rPr lang="he-IL" baseline="0" dirty="0" smtClean="0"/>
              <a:t> ותמונה תואמת. וכן דמותו של המנחה נעלמת. </a:t>
            </a:r>
            <a:endParaRPr lang="en-US" dirty="0" smtClean="0"/>
          </a:p>
          <a:p>
            <a:pPr>
              <a:lnSpc>
                <a:spcPct val="170000"/>
              </a:lnSpc>
            </a:pPr>
            <a:r>
              <a:rPr lang="en-US" b="1" dirty="0" smtClean="0"/>
              <a:t>Brushing &amp; </a:t>
            </a:r>
            <a:r>
              <a:rPr lang="en-US" b="1" dirty="0" err="1" smtClean="0"/>
              <a:t>Hilighting</a:t>
            </a:r>
            <a:endParaRPr lang="he-IL" b="1" dirty="0" smtClean="0"/>
          </a:p>
          <a:p>
            <a:pPr marL="0" indent="0">
              <a:lnSpc>
                <a:spcPct val="170000"/>
              </a:lnSpc>
              <a:buNone/>
            </a:pPr>
            <a:r>
              <a:rPr lang="he-IL" dirty="0" smtClean="0"/>
              <a:t>מעבר עכבר על תת-זרם מאיר אותו. בחרנו בהארה כיוון שהעיצוב שחור ולכן צבע בהיר יותר בולט מהחשכה. </a:t>
            </a:r>
            <a:endParaRPr lang="he-IL" dirty="0"/>
          </a:p>
        </p:txBody>
      </p:sp>
      <p:sp>
        <p:nvSpPr>
          <p:cNvPr id="4" name="Slide Number Placeholder 3"/>
          <p:cNvSpPr>
            <a:spLocks noGrp="1"/>
          </p:cNvSpPr>
          <p:nvPr>
            <p:ph type="sldNum" sz="quarter" idx="10"/>
          </p:nvPr>
        </p:nvSpPr>
        <p:spPr/>
        <p:txBody>
          <a:bodyPr/>
          <a:lstStyle/>
          <a:p>
            <a:fld id="{0D747796-5EFC-4067-B136-347BA8D96378}" type="slidenum">
              <a:rPr lang="he-IL" smtClean="0"/>
              <a:t>8</a:t>
            </a:fld>
            <a:endParaRPr lang="he-IL"/>
          </a:p>
        </p:txBody>
      </p:sp>
    </p:spTree>
    <p:extLst>
      <p:ext uri="{BB962C8B-B14F-4D97-AF65-F5344CB8AC3E}">
        <p14:creationId xmlns:p14="http://schemas.microsoft.com/office/powerpoint/2010/main" val="2780906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מהי התרבות הגותית, צבע הכפתור משתנה וניתן ללחוץ לפתיחת ההסבר.</a:t>
            </a:r>
            <a:endParaRPr lang="he-IL" dirty="0" smtClean="0"/>
          </a:p>
        </p:txBody>
      </p:sp>
      <p:sp>
        <p:nvSpPr>
          <p:cNvPr id="4" name="Slide Number Placeholder 3"/>
          <p:cNvSpPr>
            <a:spLocks noGrp="1"/>
          </p:cNvSpPr>
          <p:nvPr>
            <p:ph type="sldNum" sz="quarter" idx="10"/>
          </p:nvPr>
        </p:nvSpPr>
        <p:spPr/>
        <p:txBody>
          <a:bodyPr/>
          <a:lstStyle/>
          <a:p>
            <a:fld id="{1DFA22E6-18E3-42A2-9FCA-E3C0EB8CC3B5}" type="slidenum">
              <a:rPr lang="he-IL" smtClean="0"/>
              <a:t>37</a:t>
            </a:fld>
            <a:endParaRPr lang="he-IL"/>
          </a:p>
        </p:txBody>
      </p:sp>
    </p:spTree>
    <p:extLst>
      <p:ext uri="{BB962C8B-B14F-4D97-AF65-F5344CB8AC3E}">
        <p14:creationId xmlns:p14="http://schemas.microsoft.com/office/powerpoint/2010/main" val="219150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gn="r" rtl="1">
              <a:lnSpc>
                <a:spcPct val="170000"/>
              </a:lnSpc>
            </a:pPr>
            <a:r>
              <a:rPr lang="en-US" b="1" dirty="0" smtClean="0"/>
              <a:t>Clicking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בלחיצה על זרם גותי ויקטוריאני או על סגנון מוזיקה דום </a:t>
            </a:r>
            <a:r>
              <a:rPr lang="he-IL" dirty="0" err="1" smtClean="0"/>
              <a:t>מטאל</a:t>
            </a:r>
            <a:r>
              <a:rPr lang="he-IL" dirty="0" smtClean="0"/>
              <a:t> מתקבע</a:t>
            </a:r>
            <a:r>
              <a:rPr lang="he-IL" baseline="0" dirty="0" smtClean="0"/>
              <a:t> המסך</a:t>
            </a:r>
            <a:r>
              <a:rPr lang="he-IL" dirty="0" smtClean="0"/>
              <a:t>.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a:t>
            </a:r>
            <a:r>
              <a:rPr lang="he-IL" dirty="0" smtClean="0"/>
              <a:t>זרם גותי ויקטוריאני או על סגנון מוזיקה דום </a:t>
            </a:r>
            <a:r>
              <a:rPr lang="he-IL" dirty="0" err="1" smtClean="0"/>
              <a:t>מטאל</a:t>
            </a:r>
            <a:r>
              <a:rPr lang="he-IL" dirty="0" smtClean="0"/>
              <a:t> יש הצצה לזרם זה,</a:t>
            </a:r>
            <a:r>
              <a:rPr lang="he-IL" baseline="0" dirty="0" smtClean="0"/>
              <a:t> הדמויות מתלבשות בהתאם ומופיע המידע</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העטלף מופיעה תיבת טקסט עם פתיח ההסבר על התרבות הגותית ובלחיצה על התיבה או על העטלף נפתחת ההקדמה המלאה ממנה ניתן לצאת באיקס. </a:t>
            </a:r>
            <a:endParaRPr lang="he-IL" dirty="0"/>
          </a:p>
        </p:txBody>
      </p:sp>
      <p:sp>
        <p:nvSpPr>
          <p:cNvPr id="4" name="Slide Number Placeholder 3"/>
          <p:cNvSpPr>
            <a:spLocks noGrp="1"/>
          </p:cNvSpPr>
          <p:nvPr>
            <p:ph type="sldNum" sz="quarter" idx="10"/>
          </p:nvPr>
        </p:nvSpPr>
        <p:spPr/>
        <p:txBody>
          <a:bodyPr/>
          <a:lstStyle/>
          <a:p>
            <a:fld id="{CC3D84D3-CE26-4268-B6A8-6E770EBFF5D8}" type="slidenum">
              <a:rPr lang="he-IL" smtClean="0"/>
              <a:t>43</a:t>
            </a:fld>
            <a:endParaRPr lang="he-IL"/>
          </a:p>
        </p:txBody>
      </p:sp>
    </p:spTree>
    <p:extLst>
      <p:ext uri="{BB962C8B-B14F-4D97-AF65-F5344CB8AC3E}">
        <p14:creationId xmlns:p14="http://schemas.microsoft.com/office/powerpoint/2010/main" val="1962741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gn="r" rtl="1">
              <a:lnSpc>
                <a:spcPct val="170000"/>
              </a:lnSpc>
            </a:pPr>
            <a:r>
              <a:rPr lang="en-US" b="1" dirty="0" smtClean="0"/>
              <a:t>Clicking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בלחיצה על זרם גותי ויקטוריאני או על סגנון מוזיקה דום </a:t>
            </a:r>
            <a:r>
              <a:rPr lang="he-IL" dirty="0" err="1" smtClean="0"/>
              <a:t>מטאל</a:t>
            </a:r>
            <a:r>
              <a:rPr lang="he-IL" dirty="0" smtClean="0"/>
              <a:t> מתקבע</a:t>
            </a:r>
            <a:r>
              <a:rPr lang="he-IL" baseline="0" dirty="0" smtClean="0"/>
              <a:t> המסך</a:t>
            </a:r>
            <a:r>
              <a:rPr lang="he-IL" dirty="0" smtClean="0"/>
              <a:t>.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a:t>
            </a:r>
            <a:r>
              <a:rPr lang="he-IL" dirty="0" smtClean="0"/>
              <a:t>זרם גותי ויקטוריאני או על סגנון מוזיקה דום </a:t>
            </a:r>
            <a:r>
              <a:rPr lang="he-IL" dirty="0" err="1" smtClean="0"/>
              <a:t>מטאל</a:t>
            </a:r>
            <a:r>
              <a:rPr lang="he-IL" dirty="0" smtClean="0"/>
              <a:t> יש הצצה לזרם זה,</a:t>
            </a:r>
            <a:r>
              <a:rPr lang="he-IL" baseline="0" dirty="0" smtClean="0"/>
              <a:t> הדמויות מתלבשות בהתאם ומופיע המידע</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העטלף מופיעה תיבת טקסט עם פתיח ההסבר על התרבות הגותית ובלחיצה על התיבה או על העטלף נפתחת ההקדמה המלאה ממנה ניתן לצאת באיקס. </a:t>
            </a:r>
            <a:endParaRPr lang="he-IL" dirty="0"/>
          </a:p>
        </p:txBody>
      </p:sp>
      <p:sp>
        <p:nvSpPr>
          <p:cNvPr id="4" name="Slide Number Placeholder 3"/>
          <p:cNvSpPr>
            <a:spLocks noGrp="1"/>
          </p:cNvSpPr>
          <p:nvPr>
            <p:ph type="sldNum" sz="quarter" idx="10"/>
          </p:nvPr>
        </p:nvSpPr>
        <p:spPr/>
        <p:txBody>
          <a:bodyPr/>
          <a:lstStyle/>
          <a:p>
            <a:fld id="{CC3D84D3-CE26-4268-B6A8-6E770EBFF5D8}" type="slidenum">
              <a:rPr lang="he-IL" smtClean="0"/>
              <a:t>44</a:t>
            </a:fld>
            <a:endParaRPr lang="he-IL"/>
          </a:p>
        </p:txBody>
      </p:sp>
    </p:spTree>
    <p:extLst>
      <p:ext uri="{BB962C8B-B14F-4D97-AF65-F5344CB8AC3E}">
        <p14:creationId xmlns:p14="http://schemas.microsoft.com/office/powerpoint/2010/main" val="945545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gn="r" rtl="1">
              <a:lnSpc>
                <a:spcPct val="170000"/>
              </a:lnSpc>
            </a:pPr>
            <a:r>
              <a:rPr lang="en-US" b="1" dirty="0" smtClean="0"/>
              <a:t>Clicking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בלחיצה על זרם גותי ויקטוריאני או על סגנון מוזיקה דום </a:t>
            </a:r>
            <a:r>
              <a:rPr lang="he-IL" dirty="0" err="1" smtClean="0"/>
              <a:t>מטאל</a:t>
            </a:r>
            <a:r>
              <a:rPr lang="he-IL" dirty="0" smtClean="0"/>
              <a:t> מתקבע</a:t>
            </a:r>
            <a:r>
              <a:rPr lang="he-IL" baseline="0" dirty="0" smtClean="0"/>
              <a:t> המסך</a:t>
            </a:r>
            <a:r>
              <a:rPr lang="he-IL" dirty="0" smtClean="0"/>
              <a:t>.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a:t>
            </a:r>
            <a:r>
              <a:rPr lang="he-IL" dirty="0" smtClean="0"/>
              <a:t>זרם גותי ויקטוריאני או על סגנון מוזיקה דום </a:t>
            </a:r>
            <a:r>
              <a:rPr lang="he-IL" dirty="0" err="1" smtClean="0"/>
              <a:t>מטאל</a:t>
            </a:r>
            <a:r>
              <a:rPr lang="he-IL" dirty="0" smtClean="0"/>
              <a:t> יש הצצה לזרם זה,</a:t>
            </a:r>
            <a:r>
              <a:rPr lang="he-IL" baseline="0" dirty="0" smtClean="0"/>
              <a:t> הדמויות מתלבשות בהתאם ומופיע המידע</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העטלף מופיעה תיבת טקסט עם פתיח ההסבר על התרבות הגותית ובלחיצה על התיבה או על העטלף נפתחת ההקדמה המלאה ממנה ניתן לצאת באיקס. </a:t>
            </a:r>
            <a:endParaRPr lang="he-IL" dirty="0"/>
          </a:p>
        </p:txBody>
      </p:sp>
      <p:sp>
        <p:nvSpPr>
          <p:cNvPr id="4" name="Slide Number Placeholder 3"/>
          <p:cNvSpPr>
            <a:spLocks noGrp="1"/>
          </p:cNvSpPr>
          <p:nvPr>
            <p:ph type="sldNum" sz="quarter" idx="10"/>
          </p:nvPr>
        </p:nvSpPr>
        <p:spPr/>
        <p:txBody>
          <a:bodyPr/>
          <a:lstStyle/>
          <a:p>
            <a:fld id="{CC3D84D3-CE26-4268-B6A8-6E770EBFF5D8}" type="slidenum">
              <a:rPr lang="he-IL" smtClean="0"/>
              <a:t>45</a:t>
            </a:fld>
            <a:endParaRPr lang="he-IL"/>
          </a:p>
        </p:txBody>
      </p:sp>
    </p:spTree>
    <p:extLst>
      <p:ext uri="{BB962C8B-B14F-4D97-AF65-F5344CB8AC3E}">
        <p14:creationId xmlns:p14="http://schemas.microsoft.com/office/powerpoint/2010/main" val="4090012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gn="r" rtl="1">
              <a:lnSpc>
                <a:spcPct val="170000"/>
              </a:lnSpc>
            </a:pPr>
            <a:r>
              <a:rPr lang="en-US" b="1" dirty="0" smtClean="0"/>
              <a:t>Clicking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בלחיצה על זרם גותי ויקטוריאני או על סגנון מוזיקה דום </a:t>
            </a:r>
            <a:r>
              <a:rPr lang="he-IL" dirty="0" err="1" smtClean="0"/>
              <a:t>מטאל</a:t>
            </a:r>
            <a:r>
              <a:rPr lang="he-IL" dirty="0" smtClean="0"/>
              <a:t> מתקבע</a:t>
            </a:r>
            <a:r>
              <a:rPr lang="he-IL" baseline="0" dirty="0" smtClean="0"/>
              <a:t> המסך</a:t>
            </a:r>
            <a:r>
              <a:rPr lang="he-IL" dirty="0" smtClean="0"/>
              <a:t>.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a:t>
            </a:r>
            <a:r>
              <a:rPr lang="he-IL" dirty="0" smtClean="0"/>
              <a:t>זרם גותי ויקטוריאני או על סגנון מוזיקה דום </a:t>
            </a:r>
            <a:r>
              <a:rPr lang="he-IL" dirty="0" err="1" smtClean="0"/>
              <a:t>מטאל</a:t>
            </a:r>
            <a:r>
              <a:rPr lang="he-IL" dirty="0" smtClean="0"/>
              <a:t> יש הצצה לזרם זה,</a:t>
            </a:r>
            <a:r>
              <a:rPr lang="he-IL" baseline="0" dirty="0" smtClean="0"/>
              <a:t> הדמויות מתלבשות בהתאם ומופיע המידע</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העטלף מופיעה תיבת טקסט עם פתיח ההסבר על התרבות הגותית ובלחיצה על התיבה או על העטלף נפתחת ההקדמה המלאה ממנה ניתן לצאת באיקס.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במעבר</a:t>
            </a:r>
            <a:r>
              <a:rPr lang="he-IL" baseline="0" dirty="0" smtClean="0"/>
              <a:t> עכבר על פריטי הלבוש מופיע הסבר </a:t>
            </a:r>
            <a:endParaRPr lang="he-IL" dirty="0"/>
          </a:p>
        </p:txBody>
      </p:sp>
      <p:sp>
        <p:nvSpPr>
          <p:cNvPr id="4" name="Slide Number Placeholder 3"/>
          <p:cNvSpPr>
            <a:spLocks noGrp="1"/>
          </p:cNvSpPr>
          <p:nvPr>
            <p:ph type="sldNum" sz="quarter" idx="10"/>
          </p:nvPr>
        </p:nvSpPr>
        <p:spPr/>
        <p:txBody>
          <a:bodyPr/>
          <a:lstStyle/>
          <a:p>
            <a:fld id="{CC3D84D3-CE26-4268-B6A8-6E770EBFF5D8}" type="slidenum">
              <a:rPr lang="he-IL" smtClean="0"/>
              <a:t>46</a:t>
            </a:fld>
            <a:endParaRPr lang="he-IL"/>
          </a:p>
        </p:txBody>
      </p:sp>
    </p:spTree>
    <p:extLst>
      <p:ext uri="{BB962C8B-B14F-4D97-AF65-F5344CB8AC3E}">
        <p14:creationId xmlns:p14="http://schemas.microsoft.com/office/powerpoint/2010/main" val="1696954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gn="r" rtl="1">
              <a:lnSpc>
                <a:spcPct val="170000"/>
              </a:lnSpc>
            </a:pPr>
            <a:r>
              <a:rPr lang="en-US" b="1" dirty="0" smtClean="0"/>
              <a:t>Clicking + Fade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בלחיצה על זרם גותי ויקטוריאני או על סגנון מוזיקה דום </a:t>
            </a:r>
            <a:r>
              <a:rPr lang="he-IL" dirty="0" err="1" smtClean="0"/>
              <a:t>מטאל</a:t>
            </a:r>
            <a:r>
              <a:rPr lang="he-IL" dirty="0" smtClean="0"/>
              <a:t> מתקבע</a:t>
            </a:r>
            <a:r>
              <a:rPr lang="he-IL" baseline="0" dirty="0" smtClean="0"/>
              <a:t> המסך</a:t>
            </a:r>
            <a:r>
              <a:rPr lang="he-IL" dirty="0" smtClean="0"/>
              <a:t>.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a:t>
            </a:r>
            <a:r>
              <a:rPr lang="he-IL" dirty="0" smtClean="0"/>
              <a:t>זרם גותי ויקטוריאני או על סגנון מוזיקה דום </a:t>
            </a:r>
            <a:r>
              <a:rPr lang="he-IL" dirty="0" err="1" smtClean="0"/>
              <a:t>מטאל</a:t>
            </a:r>
            <a:r>
              <a:rPr lang="he-IL" dirty="0" smtClean="0"/>
              <a:t> יש הצצה לזרם זה,</a:t>
            </a:r>
            <a:r>
              <a:rPr lang="he-IL" baseline="0" dirty="0" smtClean="0"/>
              <a:t> הדמויות מתלבשות בהתאם ומופיע המידע</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 Clicking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baseline="0" dirty="0" smtClean="0"/>
              <a:t>במעבר עכבר על העטלף מופיעה תיבת טקסט עם פתיח ההסבר על התרבות הגותית ובלחיצה על התיבה או על העטלף נפתחת ההקדמה המלאה ממנה ניתן לצאת באיקס. </a:t>
            </a:r>
          </a:p>
          <a:p>
            <a:pPr marL="0" marR="0" indent="0" algn="r" defTabSz="1280160" rtl="1" eaLnBrk="1" fontAlgn="auto" latinLnBrk="0" hangingPunct="1">
              <a:lnSpc>
                <a:spcPct val="170000"/>
              </a:lnSpc>
              <a:spcBef>
                <a:spcPts val="0"/>
              </a:spcBef>
              <a:spcAft>
                <a:spcPts val="0"/>
              </a:spcAft>
              <a:buClrTx/>
              <a:buSzTx/>
              <a:buFontTx/>
              <a:buNone/>
              <a:tabLst/>
              <a:defRPr/>
            </a:pPr>
            <a:r>
              <a:rPr lang="en-US" b="1" dirty="0" smtClean="0"/>
              <a:t>Brushing</a:t>
            </a:r>
            <a:r>
              <a:rPr lang="en-US" b="1" baseline="0" dirty="0" smtClean="0"/>
              <a:t> &amp; Linking</a:t>
            </a:r>
          </a:p>
          <a:p>
            <a:pPr marL="0" marR="0" indent="0" algn="r" defTabSz="1280160" rtl="1" eaLnBrk="1" fontAlgn="auto" latinLnBrk="0" hangingPunct="1">
              <a:lnSpc>
                <a:spcPct val="170000"/>
              </a:lnSpc>
              <a:spcBef>
                <a:spcPts val="0"/>
              </a:spcBef>
              <a:spcAft>
                <a:spcPts val="0"/>
              </a:spcAft>
              <a:buClrTx/>
              <a:buSzTx/>
              <a:buFontTx/>
              <a:buNone/>
              <a:tabLst/>
              <a:defRPr/>
            </a:pPr>
            <a:r>
              <a:rPr lang="he-IL" dirty="0" smtClean="0"/>
              <a:t>במעבר</a:t>
            </a:r>
            <a:r>
              <a:rPr lang="he-IL" baseline="0" dirty="0" smtClean="0"/>
              <a:t> עכבר על פריטי הלבוש מופיע הסבר</a:t>
            </a:r>
            <a:endParaRPr lang="he-IL" dirty="0"/>
          </a:p>
        </p:txBody>
      </p:sp>
      <p:sp>
        <p:nvSpPr>
          <p:cNvPr id="4" name="Slide Number Placeholder 3"/>
          <p:cNvSpPr>
            <a:spLocks noGrp="1"/>
          </p:cNvSpPr>
          <p:nvPr>
            <p:ph type="sldNum" sz="quarter" idx="10"/>
          </p:nvPr>
        </p:nvSpPr>
        <p:spPr/>
        <p:txBody>
          <a:bodyPr/>
          <a:lstStyle/>
          <a:p>
            <a:fld id="{CC3D84D3-CE26-4268-B6A8-6E770EBFF5D8}" type="slidenum">
              <a:rPr lang="he-IL" smtClean="0"/>
              <a:t>47</a:t>
            </a:fld>
            <a:endParaRPr lang="he-IL"/>
          </a:p>
        </p:txBody>
      </p:sp>
    </p:spTree>
    <p:extLst>
      <p:ext uri="{BB962C8B-B14F-4D97-AF65-F5344CB8AC3E}">
        <p14:creationId xmlns:p14="http://schemas.microsoft.com/office/powerpoint/2010/main" val="373594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70000"/>
              </a:lnSpc>
              <a:spcBef>
                <a:spcPts val="0"/>
              </a:spcBef>
              <a:spcAft>
                <a:spcPts val="0"/>
              </a:spcAft>
              <a:buClrTx/>
              <a:buSzTx/>
              <a:buFontTx/>
              <a:buNone/>
              <a:tabLst/>
              <a:defRPr/>
            </a:pPr>
            <a:r>
              <a:rPr lang="he-IL" b="1" dirty="0" smtClean="0"/>
              <a:t>הסבר על האינטראקציה ותפקוד הממשק </a:t>
            </a:r>
          </a:p>
          <a:p>
            <a:pPr>
              <a:lnSpc>
                <a:spcPct val="170000"/>
              </a:lnSpc>
            </a:pPr>
            <a:r>
              <a:rPr lang="en-US" b="1" dirty="0" smtClean="0"/>
              <a:t>Clicking (filtering) &amp; Linking</a:t>
            </a:r>
            <a:endParaRPr lang="he-IL" b="1" dirty="0" smtClean="0"/>
          </a:p>
          <a:p>
            <a:r>
              <a:rPr lang="he-IL" dirty="0" smtClean="0"/>
              <a:t>בלחיצה על דמות או</a:t>
            </a:r>
            <a:r>
              <a:rPr lang="he-IL" baseline="0" dirty="0" smtClean="0"/>
              <a:t> כפתור "גותי רומנטי" נפתחת תיבת טקסט המספקת מידע על </a:t>
            </a:r>
            <a:r>
              <a:rPr lang="he-IL" baseline="0" dirty="0" err="1" smtClean="0"/>
              <a:t>הז</a:t>
            </a:r>
            <a:r>
              <a:rPr lang="en-US" baseline="0" dirty="0" smtClean="0"/>
              <a:t>'</a:t>
            </a:r>
            <a:r>
              <a:rPr lang="he-IL" baseline="0" dirty="0" err="1" smtClean="0"/>
              <a:t>אנר</a:t>
            </a:r>
            <a:r>
              <a:rPr lang="he-IL" baseline="0" dirty="0" smtClean="0"/>
              <a:t>, שיר ותמונה תואמים. וכן דמותו של המנחה נעלמת. </a:t>
            </a:r>
          </a:p>
          <a:p>
            <a:r>
              <a:rPr lang="he-IL" baseline="0" dirty="0" smtClean="0"/>
              <a:t>נציין שבאתר נטמיע שיר מאפליקציה חיצונית דרך קוד הטמעה </a:t>
            </a:r>
            <a:r>
              <a:rPr lang="en-US" baseline="0" dirty="0" smtClean="0"/>
              <a:t>HTML</a:t>
            </a:r>
            <a:r>
              <a:rPr lang="he-IL" baseline="0" dirty="0" smtClean="0"/>
              <a:t> ובכך לא תהיה פגיעה בזכויות היוצרים. </a:t>
            </a:r>
            <a:endParaRPr lang="en-US" dirty="0" smtClean="0"/>
          </a:p>
        </p:txBody>
      </p:sp>
      <p:sp>
        <p:nvSpPr>
          <p:cNvPr id="4" name="Slide Number Placeholder 3"/>
          <p:cNvSpPr>
            <a:spLocks noGrp="1"/>
          </p:cNvSpPr>
          <p:nvPr>
            <p:ph type="sldNum" sz="quarter" idx="10"/>
          </p:nvPr>
        </p:nvSpPr>
        <p:spPr/>
        <p:txBody>
          <a:bodyPr/>
          <a:lstStyle/>
          <a:p>
            <a:fld id="{0D747796-5EFC-4067-B136-347BA8D96378}" type="slidenum">
              <a:rPr lang="he-IL" smtClean="0"/>
              <a:t>9</a:t>
            </a:fld>
            <a:endParaRPr lang="he-IL"/>
          </a:p>
        </p:txBody>
      </p:sp>
    </p:spTree>
    <p:extLst>
      <p:ext uri="{BB962C8B-B14F-4D97-AF65-F5344CB8AC3E}">
        <p14:creationId xmlns:p14="http://schemas.microsoft.com/office/powerpoint/2010/main" val="2272010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70000"/>
              </a:lnSpc>
            </a:pPr>
            <a:r>
              <a:rPr lang="he-IL" b="1" dirty="0" smtClean="0"/>
              <a:t>סוף הסימולציה</a:t>
            </a:r>
          </a:p>
        </p:txBody>
      </p:sp>
      <p:sp>
        <p:nvSpPr>
          <p:cNvPr id="4" name="Slide Number Placeholder 3"/>
          <p:cNvSpPr>
            <a:spLocks noGrp="1"/>
          </p:cNvSpPr>
          <p:nvPr>
            <p:ph type="sldNum" sz="quarter" idx="10"/>
          </p:nvPr>
        </p:nvSpPr>
        <p:spPr/>
        <p:txBody>
          <a:bodyPr/>
          <a:lstStyle/>
          <a:p>
            <a:fld id="{0D747796-5EFC-4067-B136-347BA8D96378}" type="slidenum">
              <a:rPr lang="he-IL" smtClean="0"/>
              <a:t>10</a:t>
            </a:fld>
            <a:endParaRPr lang="he-IL"/>
          </a:p>
        </p:txBody>
      </p:sp>
    </p:spTree>
    <p:extLst>
      <p:ext uri="{BB962C8B-B14F-4D97-AF65-F5344CB8AC3E}">
        <p14:creationId xmlns:p14="http://schemas.microsoft.com/office/powerpoint/2010/main" val="318203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1" dirty="0" smtClean="0"/>
              <a:t>כניסה לסימולציה</a:t>
            </a:r>
          </a:p>
          <a:p>
            <a:r>
              <a:rPr lang="he-IL" b="1" dirty="0" smtClean="0"/>
              <a:t>הסבר על האינטראקציה ותפקוד הממשק</a:t>
            </a:r>
          </a:p>
          <a:p>
            <a:r>
              <a:rPr lang="en-US" b="1" dirty="0" smtClean="0"/>
              <a:t>Clicking</a:t>
            </a:r>
            <a:r>
              <a:rPr lang="he-IL" b="1" dirty="0" smtClean="0"/>
              <a:t> - </a:t>
            </a:r>
            <a:r>
              <a:rPr lang="he-IL" dirty="0" smtClean="0"/>
              <a:t>במסך הכניסה המשתמש</a:t>
            </a:r>
            <a:r>
              <a:rPr lang="he-IL" baseline="0" dirty="0" smtClean="0"/>
              <a:t> יכול לבחור בין </a:t>
            </a:r>
            <a:r>
              <a:rPr lang="he-IL" baseline="0" dirty="0" err="1" smtClean="0"/>
              <a:t>צפיה</a:t>
            </a:r>
            <a:r>
              <a:rPr lang="he-IL" baseline="0" dirty="0" smtClean="0"/>
              <a:t> בהקדמה לבין </a:t>
            </a:r>
            <a:r>
              <a:rPr lang="he-IL" baseline="0" dirty="0" err="1" smtClean="0"/>
              <a:t>צפיה</a:t>
            </a:r>
            <a:r>
              <a:rPr lang="he-IL" baseline="0" dirty="0" smtClean="0"/>
              <a:t> בייצוג. </a:t>
            </a:r>
          </a:p>
          <a:p>
            <a:endParaRPr lang="he-IL" dirty="0"/>
          </a:p>
        </p:txBody>
      </p:sp>
      <p:sp>
        <p:nvSpPr>
          <p:cNvPr id="4" name="Slide Number Placeholder 3"/>
          <p:cNvSpPr>
            <a:spLocks noGrp="1"/>
          </p:cNvSpPr>
          <p:nvPr>
            <p:ph type="sldNum" sz="quarter" idx="10"/>
          </p:nvPr>
        </p:nvSpPr>
        <p:spPr/>
        <p:txBody>
          <a:bodyPr/>
          <a:lstStyle/>
          <a:p>
            <a:fld id="{0D747796-5EFC-4067-B136-347BA8D96378}" type="slidenum">
              <a:rPr lang="he-IL" smtClean="0"/>
              <a:t>16</a:t>
            </a:fld>
            <a:endParaRPr lang="he-IL"/>
          </a:p>
        </p:txBody>
      </p:sp>
    </p:spTree>
    <p:extLst>
      <p:ext uri="{BB962C8B-B14F-4D97-AF65-F5344CB8AC3E}">
        <p14:creationId xmlns:p14="http://schemas.microsoft.com/office/powerpoint/2010/main" val="501052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1" dirty="0" smtClean="0"/>
              <a:t>כניסה לסימולציה</a:t>
            </a:r>
          </a:p>
          <a:p>
            <a:r>
              <a:rPr lang="he-IL" b="1" dirty="0" smtClean="0"/>
              <a:t>הסבר על האינטראקציה ותפקוד הממשק</a:t>
            </a:r>
          </a:p>
          <a:p>
            <a:r>
              <a:rPr lang="en-US" b="1" dirty="0" smtClean="0"/>
              <a:t>Clicking</a:t>
            </a:r>
            <a:r>
              <a:rPr lang="he-IL" b="1" dirty="0" smtClean="0"/>
              <a:t> - </a:t>
            </a:r>
            <a:r>
              <a:rPr lang="he-IL" dirty="0" smtClean="0"/>
              <a:t>במסך הכניסה המשתמש</a:t>
            </a:r>
            <a:r>
              <a:rPr lang="he-IL" baseline="0" dirty="0" smtClean="0"/>
              <a:t> יכול לבחור בין </a:t>
            </a:r>
            <a:r>
              <a:rPr lang="he-IL" baseline="0" dirty="0" err="1" smtClean="0"/>
              <a:t>צפיה</a:t>
            </a:r>
            <a:r>
              <a:rPr lang="he-IL" baseline="0" dirty="0" smtClean="0"/>
              <a:t> בהקדמה לבין </a:t>
            </a:r>
            <a:r>
              <a:rPr lang="he-IL" baseline="0" dirty="0" err="1" smtClean="0"/>
              <a:t>צפיה</a:t>
            </a:r>
            <a:r>
              <a:rPr lang="he-IL" baseline="0" dirty="0" smtClean="0"/>
              <a:t> בייצוג. </a:t>
            </a:r>
          </a:p>
          <a:p>
            <a:endParaRPr lang="he-IL" dirty="0"/>
          </a:p>
        </p:txBody>
      </p:sp>
      <p:sp>
        <p:nvSpPr>
          <p:cNvPr id="4" name="Slide Number Placeholder 3"/>
          <p:cNvSpPr>
            <a:spLocks noGrp="1"/>
          </p:cNvSpPr>
          <p:nvPr>
            <p:ph type="sldNum" sz="quarter" idx="10"/>
          </p:nvPr>
        </p:nvSpPr>
        <p:spPr/>
        <p:txBody>
          <a:bodyPr/>
          <a:lstStyle/>
          <a:p>
            <a:fld id="{0D747796-5EFC-4067-B136-347BA8D96378}" type="slidenum">
              <a:rPr lang="he-IL" smtClean="0"/>
              <a:t>17</a:t>
            </a:fld>
            <a:endParaRPr lang="he-IL"/>
          </a:p>
        </p:txBody>
      </p:sp>
    </p:spTree>
    <p:extLst>
      <p:ext uri="{BB962C8B-B14F-4D97-AF65-F5344CB8AC3E}">
        <p14:creationId xmlns:p14="http://schemas.microsoft.com/office/powerpoint/2010/main" val="64364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1" dirty="0" smtClean="0"/>
              <a:t>כניסה לסימולציה</a:t>
            </a:r>
          </a:p>
          <a:p>
            <a:r>
              <a:rPr lang="he-IL" b="1" dirty="0" smtClean="0"/>
              <a:t>הסבר על האינטראקציה ותפקוד הממשק</a:t>
            </a:r>
          </a:p>
          <a:p>
            <a:r>
              <a:rPr lang="en-US" b="1" dirty="0" smtClean="0"/>
              <a:t>Clicking</a:t>
            </a:r>
            <a:r>
              <a:rPr lang="he-IL" b="1" dirty="0" smtClean="0"/>
              <a:t> - </a:t>
            </a:r>
            <a:r>
              <a:rPr lang="he-IL" dirty="0" smtClean="0"/>
              <a:t>במסך הכניסה המשתמש</a:t>
            </a:r>
            <a:r>
              <a:rPr lang="he-IL" baseline="0" dirty="0" smtClean="0"/>
              <a:t> יכול לבחור בין </a:t>
            </a:r>
            <a:r>
              <a:rPr lang="he-IL" baseline="0" dirty="0" err="1" smtClean="0"/>
              <a:t>צפיה</a:t>
            </a:r>
            <a:r>
              <a:rPr lang="he-IL" baseline="0" dirty="0" smtClean="0"/>
              <a:t> בהקדמה לבין </a:t>
            </a:r>
            <a:r>
              <a:rPr lang="he-IL" baseline="0" dirty="0" err="1" smtClean="0"/>
              <a:t>צפיה</a:t>
            </a:r>
            <a:r>
              <a:rPr lang="he-IL" baseline="0" dirty="0" smtClean="0"/>
              <a:t> בייצוג. </a:t>
            </a:r>
          </a:p>
          <a:p>
            <a:endParaRPr lang="he-IL" dirty="0"/>
          </a:p>
        </p:txBody>
      </p:sp>
      <p:sp>
        <p:nvSpPr>
          <p:cNvPr id="4" name="Slide Number Placeholder 3"/>
          <p:cNvSpPr>
            <a:spLocks noGrp="1"/>
          </p:cNvSpPr>
          <p:nvPr>
            <p:ph type="sldNum" sz="quarter" idx="10"/>
          </p:nvPr>
        </p:nvSpPr>
        <p:spPr/>
        <p:txBody>
          <a:bodyPr/>
          <a:lstStyle/>
          <a:p>
            <a:fld id="{0D747796-5EFC-4067-B136-347BA8D96378}" type="slidenum">
              <a:rPr lang="he-IL" smtClean="0"/>
              <a:t>18</a:t>
            </a:fld>
            <a:endParaRPr lang="he-IL"/>
          </a:p>
        </p:txBody>
      </p:sp>
    </p:spTree>
    <p:extLst>
      <p:ext uri="{BB962C8B-B14F-4D97-AF65-F5344CB8AC3E}">
        <p14:creationId xmlns:p14="http://schemas.microsoft.com/office/powerpoint/2010/main" val="105856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הסבר על האינטראקציה ותפקוד הממשק </a:t>
            </a:r>
          </a:p>
          <a:p>
            <a:r>
              <a:rPr lang="en-US" b="1" dirty="0" smtClean="0"/>
              <a:t>Clicking</a:t>
            </a:r>
          </a:p>
          <a:p>
            <a:r>
              <a:rPr lang="he-IL" dirty="0" smtClean="0"/>
              <a:t>במסך ההקדמה המשתמש יכול לבחור בין </a:t>
            </a:r>
            <a:r>
              <a:rPr lang="he-IL" dirty="0" err="1" smtClean="0"/>
              <a:t>צפיה</a:t>
            </a:r>
            <a:r>
              <a:rPr lang="he-IL" dirty="0" smtClean="0"/>
              <a:t> בייצוג </a:t>
            </a:r>
            <a:r>
              <a:rPr lang="he-IL" smtClean="0"/>
              <a:t>או חזרה אחורה</a:t>
            </a:r>
            <a:endParaRPr lang="he-IL" dirty="0"/>
          </a:p>
        </p:txBody>
      </p:sp>
      <p:sp>
        <p:nvSpPr>
          <p:cNvPr id="4" name="Slide Number Placeholder 3"/>
          <p:cNvSpPr>
            <a:spLocks noGrp="1"/>
          </p:cNvSpPr>
          <p:nvPr>
            <p:ph type="sldNum" sz="quarter" idx="10"/>
          </p:nvPr>
        </p:nvSpPr>
        <p:spPr/>
        <p:txBody>
          <a:bodyPr/>
          <a:lstStyle/>
          <a:p>
            <a:fld id="{0D747796-5EFC-4067-B136-347BA8D96378}" type="slidenum">
              <a:rPr lang="he-IL" smtClean="0"/>
              <a:t>19</a:t>
            </a:fld>
            <a:endParaRPr lang="he-IL"/>
          </a:p>
        </p:txBody>
      </p:sp>
    </p:spTree>
    <p:extLst>
      <p:ext uri="{BB962C8B-B14F-4D97-AF65-F5344CB8AC3E}">
        <p14:creationId xmlns:p14="http://schemas.microsoft.com/office/powerpoint/2010/main" val="1266137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1280160" rtl="1" eaLnBrk="1" fontAlgn="auto" latinLnBrk="0" hangingPunct="1">
              <a:lnSpc>
                <a:spcPct val="100000"/>
              </a:lnSpc>
              <a:spcBef>
                <a:spcPts val="0"/>
              </a:spcBef>
              <a:spcAft>
                <a:spcPts val="0"/>
              </a:spcAft>
              <a:buClrTx/>
              <a:buSzTx/>
              <a:buFontTx/>
              <a:buNone/>
              <a:tabLst/>
              <a:defRPr/>
            </a:pPr>
            <a:r>
              <a:rPr lang="he-IL" b="1" dirty="0" smtClean="0"/>
              <a:t>האינטראקציה ותפקוד הממשק </a:t>
            </a:r>
          </a:p>
          <a:p>
            <a:pPr>
              <a:lnSpc>
                <a:spcPct val="170000"/>
              </a:lnSpc>
            </a:pPr>
            <a:r>
              <a:rPr lang="en-US" b="1" dirty="0" smtClean="0"/>
              <a:t>Brushing &amp; </a:t>
            </a:r>
            <a:r>
              <a:rPr lang="en-US" b="1" dirty="0" err="1" smtClean="0"/>
              <a:t>Hilighting</a:t>
            </a:r>
            <a:endParaRPr lang="he-IL" b="1" dirty="0" smtClean="0"/>
          </a:p>
          <a:p>
            <a:pPr marL="0" indent="0">
              <a:lnSpc>
                <a:spcPct val="170000"/>
              </a:lnSpc>
              <a:buNone/>
            </a:pPr>
            <a:r>
              <a:rPr lang="he-IL" dirty="0" smtClean="0"/>
              <a:t>מעבר עכבר על תת-זרם מאיר אותו. </a:t>
            </a:r>
          </a:p>
        </p:txBody>
      </p:sp>
      <p:sp>
        <p:nvSpPr>
          <p:cNvPr id="4" name="Slide Number Placeholder 3"/>
          <p:cNvSpPr>
            <a:spLocks noGrp="1"/>
          </p:cNvSpPr>
          <p:nvPr>
            <p:ph type="sldNum" sz="quarter" idx="10"/>
          </p:nvPr>
        </p:nvSpPr>
        <p:spPr/>
        <p:txBody>
          <a:bodyPr/>
          <a:lstStyle/>
          <a:p>
            <a:fld id="{0D747796-5EFC-4067-B136-347BA8D96378}" type="slidenum">
              <a:rPr lang="he-IL" smtClean="0"/>
              <a:t>20</a:t>
            </a:fld>
            <a:endParaRPr lang="he-IL"/>
          </a:p>
        </p:txBody>
      </p:sp>
    </p:spTree>
    <p:extLst>
      <p:ext uri="{BB962C8B-B14F-4D97-AF65-F5344CB8AC3E}">
        <p14:creationId xmlns:p14="http://schemas.microsoft.com/office/powerpoint/2010/main" val="156765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207270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9557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189593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28880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238083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69830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890079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422273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173858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419053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2F33F5-2BE8-4655-B755-1FAD989B7AC6}" type="datetimeFigureOut">
              <a:rPr lang="he-IL" smtClean="0"/>
              <a:t>כ"ח/תשרי/תשע"ח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FCE8350-ACCD-4211-98CB-2FC4423E1826}" type="slidenum">
              <a:rPr lang="he-IL" smtClean="0"/>
              <a:t>‹#›</a:t>
            </a:fld>
            <a:endParaRPr lang="he-IL"/>
          </a:p>
        </p:txBody>
      </p:sp>
    </p:spTree>
    <p:extLst>
      <p:ext uri="{BB962C8B-B14F-4D97-AF65-F5344CB8AC3E}">
        <p14:creationId xmlns:p14="http://schemas.microsoft.com/office/powerpoint/2010/main" val="103440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F33F5-2BE8-4655-B755-1FAD989B7AC6}" type="datetimeFigureOut">
              <a:rPr lang="he-IL" smtClean="0"/>
              <a:t>כ"ח/תשרי/תשע"ח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E8350-ACCD-4211-98CB-2FC4423E1826}" type="slidenum">
              <a:rPr lang="he-IL" smtClean="0"/>
              <a:t>‹#›</a:t>
            </a:fld>
            <a:endParaRPr lang="he-IL"/>
          </a:p>
        </p:txBody>
      </p:sp>
    </p:spTree>
    <p:extLst>
      <p:ext uri="{BB962C8B-B14F-4D97-AF65-F5344CB8AC3E}">
        <p14:creationId xmlns:p14="http://schemas.microsoft.com/office/powerpoint/2010/main" val="3831536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slide" Target="slide20.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slide" Target="slide18.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20.xml"/><Relationship Id="rId5" Type="http://schemas.openxmlformats.org/officeDocument/2006/relationships/image" Target="../media/image10.png"/><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slide" Target="slide20.xml"/><Relationship Id="rId5" Type="http://schemas.openxmlformats.org/officeDocument/2006/relationships/image" Target="../media/image10.png"/><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16.xml"/><Relationship Id="rId4" Type="http://schemas.openxmlformats.org/officeDocument/2006/relationships/hyperlink" Target="http://encyclopediagothica.com/index.ph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7.xml"/><Relationship Id="rId7" Type="http://schemas.openxmlformats.org/officeDocument/2006/relationships/image" Target="../media/image15.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jpeg"/><Relationship Id="rId5" Type="http://schemas.openxmlformats.org/officeDocument/2006/relationships/image" Target="../media/image11.jpeg"/><Relationship Id="rId4"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32.xml"/><Relationship Id="rId7"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3.xml"/><Relationship Id="rId4" Type="http://schemas.openxmlformats.org/officeDocument/2006/relationships/slide" Target="slide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32.xml"/><Relationship Id="rId7" Type="http://schemas.openxmlformats.org/officeDocument/2006/relationships/slide" Target="slide3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31.xml"/><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hyperlink" Target="http://encyclopediagothica.com/index.php" TargetMode="External"/><Relationship Id="rId7" Type="http://schemas.openxmlformats.org/officeDocument/2006/relationships/slide" Target="slide3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31.xml"/><Relationship Id="rId4" Type="http://schemas.openxmlformats.org/officeDocument/2006/relationships/image" Target="../media/image18.jpeg"/><Relationship Id="rId9" Type="http://schemas.openxmlformats.org/officeDocument/2006/relationships/slide" Target="slide37.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3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Layout" Target="../slideLayouts/slideLayout2.xml"/><Relationship Id="rId7" Type="http://schemas.openxmlformats.org/officeDocument/2006/relationships/slide" Target="slide3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png"/><Relationship Id="rId5" Type="http://schemas.openxmlformats.org/officeDocument/2006/relationships/image" Target="../media/image19.jpeg"/><Relationship Id="rId10" Type="http://schemas.openxmlformats.org/officeDocument/2006/relationships/image" Target="../media/image16.png"/><Relationship Id="rId4" Type="http://schemas.openxmlformats.org/officeDocument/2006/relationships/notesSlide" Target="../notesSlides/notesSlide16.xml"/><Relationship Id="rId9" Type="http://schemas.openxmlformats.org/officeDocument/2006/relationships/slide" Target="slide35.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31.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31.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3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4.xml"/><Relationship Id="rId7" Type="http://schemas.openxmlformats.org/officeDocument/2006/relationships/slide" Target="slide1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image" Target="../media/image23.jpeg"/><Relationship Id="rId10" Type="http://schemas.openxmlformats.org/officeDocument/2006/relationships/image" Target="../media/image24.png"/><Relationship Id="rId4" Type="http://schemas.openxmlformats.org/officeDocument/2006/relationships/slide" Target="slide11.xml"/><Relationship Id="rId9" Type="http://schemas.openxmlformats.org/officeDocument/2006/relationships/slide" Target="slide44.xml"/></Relationships>
</file>

<file path=ppt/slides/_rels/slide4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jpeg"/><Relationship Id="rId7" Type="http://schemas.openxmlformats.org/officeDocument/2006/relationships/slide" Target="slide4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4.xml"/><Relationship Id="rId4" Type="http://schemas.openxmlformats.org/officeDocument/2006/relationships/slide" Target="slide29.xml"/></Relationships>
</file>

<file path=ppt/slides/_rels/slide45.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image" Target="../media/image23.jpeg"/><Relationship Id="rId7" Type="http://schemas.openxmlformats.org/officeDocument/2006/relationships/slide" Target="slide4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encyclopediagothica.com/index.php" TargetMode="External"/><Relationship Id="rId5" Type="http://schemas.openxmlformats.org/officeDocument/2006/relationships/slide" Target="slide4.xml"/><Relationship Id="rId10" Type="http://schemas.openxmlformats.org/officeDocument/2006/relationships/image" Target="../media/image24.png"/><Relationship Id="rId4" Type="http://schemas.openxmlformats.org/officeDocument/2006/relationships/slide" Target="slide29.xml"/><Relationship Id="rId9" Type="http://schemas.openxmlformats.org/officeDocument/2006/relationships/slide" Target="slide44.xml"/></Relationships>
</file>

<file path=ppt/slides/_rels/slide4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8.jpeg"/><Relationship Id="rId3" Type="http://schemas.openxmlformats.org/officeDocument/2006/relationships/slideLayout" Target="../slideLayouts/slideLayout2.xml"/><Relationship Id="rId7" Type="http://schemas.openxmlformats.org/officeDocument/2006/relationships/image" Target="../media/image25.jpeg"/><Relationship Id="rId12" Type="http://schemas.openxmlformats.org/officeDocument/2006/relationships/image" Target="../media/image2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slide" Target="slide4.xml"/><Relationship Id="rId11" Type="http://schemas.openxmlformats.org/officeDocument/2006/relationships/image" Target="../media/image24.png"/><Relationship Id="rId5" Type="http://schemas.openxmlformats.org/officeDocument/2006/relationships/slide" Target="slide29.xml"/><Relationship Id="rId10" Type="http://schemas.openxmlformats.org/officeDocument/2006/relationships/slide" Target="slide44.xml"/><Relationship Id="rId4" Type="http://schemas.openxmlformats.org/officeDocument/2006/relationships/notesSlide" Target="../notesSlides/notesSlide24.xml"/><Relationship Id="rId9" Type="http://schemas.openxmlformats.org/officeDocument/2006/relationships/slide" Target="slide45.xml"/></Relationships>
</file>

<file path=ppt/slides/_rels/slide4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29.xml"/><Relationship Id="rId7" Type="http://schemas.openxmlformats.org/officeDocument/2006/relationships/slide" Target="slide4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image" Target="../media/image25.jpeg"/><Relationship Id="rId10" Type="http://schemas.openxmlformats.org/officeDocument/2006/relationships/image" Target="../media/image28.jpeg"/><Relationship Id="rId4" Type="http://schemas.openxmlformats.org/officeDocument/2006/relationships/slide" Target="slide4.xml"/><Relationship Id="rId9" Type="http://schemas.openxmlformats.org/officeDocument/2006/relationships/image" Target="../media/image2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9188" y="1351508"/>
            <a:ext cx="8013624" cy="4154984"/>
          </a:xfrm>
          <a:prstGeom prst="rect">
            <a:avLst/>
          </a:prstGeom>
          <a:noFill/>
        </p:spPr>
        <p:txBody>
          <a:bodyPr wrap="square" rtlCol="1">
            <a:spAutoFit/>
          </a:bodyPr>
          <a:lstStyle/>
          <a:p>
            <a:pPr algn="ctr" rtl="1">
              <a:lnSpc>
                <a:spcPct val="150000"/>
              </a:lnSpc>
            </a:pPr>
            <a:r>
              <a:rPr lang="he-IL" sz="3200" b="1" dirty="0" smtClean="0"/>
              <a:t>קורס ארגון וייצוג ידע – ייצוג </a:t>
            </a:r>
            <a:r>
              <a:rPr lang="he-IL" sz="3200" b="1" dirty="0"/>
              <a:t>אינטראקטיבי</a:t>
            </a:r>
            <a:endParaRPr lang="he-IL" sz="3200" b="1" dirty="0" smtClean="0"/>
          </a:p>
          <a:p>
            <a:pPr algn="ctr" rtl="1">
              <a:lnSpc>
                <a:spcPct val="150000"/>
              </a:lnSpc>
            </a:pPr>
            <a:r>
              <a:rPr lang="he-IL" sz="3200" b="1" dirty="0" smtClean="0">
                <a:solidFill>
                  <a:srgbClr val="8A19B7"/>
                </a:solidFill>
              </a:rPr>
              <a:t>התרבות הגותית: זרמים וסגנונות</a:t>
            </a:r>
          </a:p>
          <a:p>
            <a:pPr algn="ctr" rtl="1">
              <a:lnSpc>
                <a:spcPct val="150000"/>
              </a:lnSpc>
            </a:pPr>
            <a:r>
              <a:rPr lang="he-IL" sz="3200" b="1" dirty="0" smtClean="0"/>
              <a:t>גרסאות אפיון קודמות (4)</a:t>
            </a:r>
          </a:p>
          <a:p>
            <a:pPr algn="r" rtl="1">
              <a:lnSpc>
                <a:spcPct val="150000"/>
              </a:lnSpc>
            </a:pPr>
            <a:endParaRPr lang="he-IL" sz="2000" dirty="0" smtClean="0"/>
          </a:p>
          <a:p>
            <a:pPr algn="r" rtl="1">
              <a:lnSpc>
                <a:spcPct val="150000"/>
              </a:lnSpc>
            </a:pPr>
            <a:r>
              <a:rPr lang="he-IL" sz="2000" b="1" dirty="0" smtClean="0">
                <a:solidFill>
                  <a:srgbClr val="8A19B7"/>
                </a:solidFill>
              </a:rPr>
              <a:t>מגישות:</a:t>
            </a:r>
          </a:p>
          <a:p>
            <a:pPr algn="r" rtl="1">
              <a:lnSpc>
                <a:spcPct val="150000"/>
              </a:lnSpc>
            </a:pPr>
            <a:r>
              <a:rPr lang="he-IL" sz="2000" dirty="0" smtClean="0"/>
              <a:t>אפרת איל</a:t>
            </a:r>
          </a:p>
          <a:p>
            <a:pPr algn="r" rtl="1">
              <a:lnSpc>
                <a:spcPct val="150000"/>
              </a:lnSpc>
            </a:pPr>
            <a:r>
              <a:rPr lang="he-IL" sz="2000" dirty="0" smtClean="0"/>
              <a:t>מריה </a:t>
            </a:r>
            <a:r>
              <a:rPr lang="he-IL" sz="2000" dirty="0" err="1" smtClean="0"/>
              <a:t>חרקבי</a:t>
            </a:r>
            <a:endParaRPr lang="he-IL" sz="3600" dirty="0"/>
          </a:p>
        </p:txBody>
      </p:sp>
      <p:sp>
        <p:nvSpPr>
          <p:cNvPr id="7" name="Rectangle 6"/>
          <p:cNvSpPr/>
          <p:nvPr/>
        </p:nvSpPr>
        <p:spPr>
          <a:xfrm>
            <a:off x="1055377" y="542441"/>
            <a:ext cx="10081246" cy="5773118"/>
          </a:xfrm>
          <a:prstGeom prst="rect">
            <a:avLst/>
          </a:prstGeom>
          <a:noFill/>
          <a:ln>
            <a:solidFill>
              <a:srgbClr val="8A19B7"/>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72804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Picture 3" descr="C:\Users\EfratDima\Desktop\לימודים\טלמ\שנה א\סמסטר קיץ\אנימציה\גותים\woman-1489170_1920 (Cust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075" y="1085336"/>
            <a:ext cx="1076325" cy="1400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289657" y="3255131"/>
            <a:ext cx="3384388" cy="2334550"/>
          </a:xfrm>
          <a:prstGeom prst="rect">
            <a:avLst/>
          </a:prstGeom>
          <a:noFill/>
        </p:spPr>
        <p:txBody>
          <a:bodyPr wrap="square" rtlCol="1">
            <a:spAutoFit/>
          </a:bodyPr>
          <a:lstStyle/>
          <a:p>
            <a:pPr algn="r" rtl="1"/>
            <a:r>
              <a:rPr lang="he-IL" sz="857" b="1" dirty="0">
                <a:solidFill>
                  <a:schemeClr val="bg1">
                    <a:lumMod val="95000"/>
                  </a:schemeClr>
                </a:solidFill>
                <a:effectLst>
                  <a:outerShdw blurRad="38100" dist="38100" dir="2700000" algn="tl">
                    <a:srgbClr val="000000">
                      <a:alpha val="43137"/>
                    </a:srgbClr>
                  </a:outerShdw>
                </a:effectLst>
              </a:rPr>
              <a:t>שם</a:t>
            </a:r>
          </a:p>
          <a:p>
            <a:pPr algn="r" rtl="1"/>
            <a:r>
              <a:rPr lang="he-IL" sz="857" dirty="0">
                <a:solidFill>
                  <a:schemeClr val="bg1">
                    <a:lumMod val="95000"/>
                  </a:schemeClr>
                </a:solidFill>
              </a:rPr>
              <a:t>גותי רומנטי</a:t>
            </a:r>
          </a:p>
          <a:p>
            <a:pPr algn="r" rtl="1"/>
            <a:endParaRPr lang="he-IL" sz="857" b="1" dirty="0">
              <a:solidFill>
                <a:schemeClr val="bg1">
                  <a:lumMod val="95000"/>
                </a:schemeClr>
              </a:solidFill>
              <a:effectLst>
                <a:outerShdw blurRad="38100" dist="38100" dir="2700000" algn="tl">
                  <a:srgbClr val="000000">
                    <a:alpha val="43137"/>
                  </a:srgbClr>
                </a:outerShdw>
              </a:effectLst>
            </a:endParaRPr>
          </a:p>
          <a:p>
            <a:pPr algn="r" rtl="1"/>
            <a:r>
              <a:rPr lang="he-IL" sz="857" b="1" dirty="0">
                <a:solidFill>
                  <a:schemeClr val="bg1">
                    <a:lumMod val="95000"/>
                  </a:schemeClr>
                </a:solidFill>
                <a:effectLst>
                  <a:outerShdw blurRad="38100" dist="38100" dir="2700000" algn="tl">
                    <a:srgbClr val="000000">
                      <a:alpha val="43137"/>
                    </a:srgbClr>
                  </a:outerShdw>
                </a:effectLst>
              </a:rPr>
              <a:t>דומה לסגנונות גותי</a:t>
            </a:r>
          </a:p>
          <a:p>
            <a:pPr algn="r" rtl="1"/>
            <a:r>
              <a:rPr lang="he-IL" sz="857" dirty="0">
                <a:solidFill>
                  <a:schemeClr val="bg1">
                    <a:lumMod val="95000"/>
                  </a:schemeClr>
                </a:solidFill>
              </a:rPr>
              <a:t>ערפדי, ויקטוריאני, </a:t>
            </a:r>
            <a:r>
              <a:rPr lang="he-IL" sz="857" dirty="0" err="1">
                <a:solidFill>
                  <a:schemeClr val="bg1">
                    <a:lumMod val="95000"/>
                  </a:schemeClr>
                </a:solidFill>
              </a:rPr>
              <a:t>סטימפאנק</a:t>
            </a:r>
            <a:r>
              <a:rPr lang="he-IL" sz="857" dirty="0">
                <a:solidFill>
                  <a:schemeClr val="bg1">
                    <a:lumMod val="95000"/>
                  </a:schemeClr>
                </a:solidFill>
              </a:rPr>
              <a:t> וימי הביניים</a:t>
            </a:r>
          </a:p>
          <a:p>
            <a:pPr algn="r" rtl="1"/>
            <a:endParaRPr lang="he-IL" sz="857" dirty="0">
              <a:solidFill>
                <a:schemeClr val="bg1">
                  <a:lumMod val="95000"/>
                </a:schemeClr>
              </a:solidFill>
            </a:endParaRPr>
          </a:p>
          <a:p>
            <a:pPr algn="r" rtl="1"/>
            <a:r>
              <a:rPr lang="he-IL" sz="857" b="1" dirty="0">
                <a:solidFill>
                  <a:schemeClr val="bg1">
                    <a:lumMod val="95000"/>
                  </a:schemeClr>
                </a:solidFill>
                <a:effectLst>
                  <a:outerShdw blurRad="38100" dist="38100" dir="2700000" algn="tl">
                    <a:srgbClr val="000000">
                      <a:alpha val="43137"/>
                    </a:srgbClr>
                  </a:outerShdw>
                </a:effectLst>
              </a:rPr>
              <a:t>מאפיינים</a:t>
            </a:r>
          </a:p>
          <a:p>
            <a:pPr algn="r" rtl="1"/>
            <a:r>
              <a:rPr lang="he-IL" sz="857" dirty="0">
                <a:solidFill>
                  <a:schemeClr val="bg1">
                    <a:lumMod val="95000"/>
                  </a:schemeClr>
                </a:solidFill>
              </a:rPr>
              <a:t>מתמקדים בעולם האפל, החושני והמסתורי של </a:t>
            </a:r>
            <a:r>
              <a:rPr lang="he-IL" sz="857" dirty="0" err="1">
                <a:solidFill>
                  <a:schemeClr val="bg1">
                    <a:lumMod val="95000"/>
                  </a:schemeClr>
                </a:solidFill>
              </a:rPr>
              <a:t>הגותיקה</a:t>
            </a:r>
            <a:r>
              <a:rPr lang="he-IL" sz="857" dirty="0">
                <a:solidFill>
                  <a:schemeClr val="bg1">
                    <a:lumMod val="95000"/>
                  </a:schemeClr>
                </a:solidFill>
              </a:rPr>
              <a:t> שנוצרה על ידי הספרות הוויקטוריאנית. תכונות זיהוי הן בגדים העשויים קטיפה תחרה, לבוש עתיק עם חצאיות שופעות, ואהבה לשירה וספרות. לכן אין זה מפתיע </a:t>
            </a:r>
            <a:r>
              <a:rPr lang="he-IL" sz="857" dirty="0" err="1">
                <a:solidFill>
                  <a:schemeClr val="bg1">
                    <a:lumMod val="95000"/>
                  </a:schemeClr>
                </a:solidFill>
              </a:rPr>
              <a:t>שגותים</a:t>
            </a:r>
            <a:r>
              <a:rPr lang="he-IL" sz="857" dirty="0">
                <a:solidFill>
                  <a:schemeClr val="bg1">
                    <a:lumMod val="95000"/>
                  </a:schemeClr>
                </a:solidFill>
              </a:rPr>
              <a:t> רומנטיים הם בדרך כלל טיפוסים רגשיים, יצירתיים וחולמניים. ורדים מתים, בתי קברות מתפוררים </a:t>
            </a:r>
            <a:r>
              <a:rPr lang="he-IL" sz="857" dirty="0" err="1">
                <a:solidFill>
                  <a:schemeClr val="bg1">
                    <a:lumMod val="95000"/>
                  </a:schemeClr>
                </a:solidFill>
              </a:rPr>
              <a:t>וגולגלות</a:t>
            </a:r>
            <a:r>
              <a:rPr lang="he-IL" sz="857" dirty="0">
                <a:solidFill>
                  <a:schemeClr val="bg1">
                    <a:lumMod val="95000"/>
                  </a:schemeClr>
                </a:solidFill>
              </a:rPr>
              <a:t> ישנות אהובים מאד על אנשים אלו. </a:t>
            </a:r>
          </a:p>
          <a:p>
            <a:pPr algn="r" rtl="1"/>
            <a:endParaRPr lang="he-IL" sz="857" dirty="0">
              <a:solidFill>
                <a:schemeClr val="bg1">
                  <a:lumMod val="95000"/>
                </a:schemeClr>
              </a:solidFill>
            </a:endParaRPr>
          </a:p>
          <a:p>
            <a:pPr algn="r" rtl="1"/>
            <a:r>
              <a:rPr lang="he-IL" sz="857" b="1" dirty="0">
                <a:solidFill>
                  <a:schemeClr val="bg1">
                    <a:lumMod val="95000"/>
                  </a:schemeClr>
                </a:solidFill>
                <a:effectLst>
                  <a:outerShdw blurRad="38100" dist="38100" dir="2700000" algn="tl">
                    <a:srgbClr val="000000">
                      <a:alpha val="43137"/>
                    </a:srgbClr>
                  </a:outerShdw>
                </a:effectLst>
              </a:rPr>
              <a:t>מוזיקה ולהקות לדוגמה</a:t>
            </a:r>
          </a:p>
          <a:p>
            <a:pPr algn="r" rtl="1"/>
            <a:r>
              <a:rPr lang="he-IL" sz="857" dirty="0">
                <a:solidFill>
                  <a:schemeClr val="bg1">
                    <a:lumMod val="95000"/>
                  </a:schemeClr>
                </a:solidFill>
              </a:rPr>
              <a:t>מוזיקה מלודית, אופרה, וכמובן קצת מוסיקה קלאסית. להקות כמו </a:t>
            </a:r>
            <a:r>
              <a:rPr lang="he-IL" sz="857" dirty="0" err="1">
                <a:solidFill>
                  <a:schemeClr val="bg1">
                    <a:lumMod val="95000"/>
                  </a:schemeClr>
                </a:solidFill>
              </a:rPr>
              <a:t>נייטוויש</a:t>
            </a:r>
            <a:r>
              <a:rPr lang="he-IL" sz="857" dirty="0">
                <a:solidFill>
                  <a:schemeClr val="bg1">
                    <a:lumMod val="95000"/>
                  </a:schemeClr>
                </a:solidFill>
              </a:rPr>
              <a:t>, </a:t>
            </a:r>
            <a:r>
              <a:rPr lang="he-IL" sz="857" dirty="0" err="1">
                <a:solidFill>
                  <a:schemeClr val="bg1">
                    <a:lumMod val="95000"/>
                  </a:schemeClr>
                </a:solidFill>
              </a:rPr>
              <a:t>דראקוניאן</a:t>
            </a:r>
            <a:r>
              <a:rPr lang="he-IL" sz="857" dirty="0">
                <a:solidFill>
                  <a:schemeClr val="bg1">
                    <a:lumMod val="95000"/>
                  </a:schemeClr>
                </a:solidFill>
              </a:rPr>
              <a:t> ואפיקה. </a:t>
            </a:r>
          </a:p>
          <a:p>
            <a:pPr algn="r" rtl="1"/>
            <a:r>
              <a:rPr lang="he-IL" sz="857" dirty="0">
                <a:solidFill>
                  <a:schemeClr val="bg1">
                    <a:lumMod val="95000"/>
                  </a:schemeClr>
                </a:solidFill>
              </a:rPr>
              <a:t>הקשיבו לשיר </a:t>
            </a:r>
            <a:r>
              <a:rPr lang="en-US" sz="857" dirty="0">
                <a:solidFill>
                  <a:schemeClr val="bg1">
                    <a:lumMod val="95000"/>
                  </a:schemeClr>
                </a:solidFill>
              </a:rPr>
              <a:t>Death come near me </a:t>
            </a:r>
            <a:r>
              <a:rPr lang="he-IL" sz="857" dirty="0">
                <a:solidFill>
                  <a:schemeClr val="bg1">
                    <a:lumMod val="95000"/>
                  </a:schemeClr>
                </a:solidFill>
              </a:rPr>
              <a:t>של </a:t>
            </a:r>
            <a:r>
              <a:rPr lang="en-US" sz="857" dirty="0">
                <a:solidFill>
                  <a:schemeClr val="bg1">
                    <a:lumMod val="95000"/>
                  </a:schemeClr>
                </a:solidFill>
              </a:rPr>
              <a:t>Draconian</a:t>
            </a:r>
            <a:endParaRPr lang="he-IL" sz="857" dirty="0">
              <a:solidFill>
                <a:schemeClr val="bg1">
                  <a:lumMod val="95000"/>
                </a:schemeClr>
              </a:solidFill>
            </a:endParaRPr>
          </a:p>
        </p:txBody>
      </p:sp>
      <p:sp>
        <p:nvSpPr>
          <p:cNvPr id="6" name="TextBox 5"/>
          <p:cNvSpPr txBox="1"/>
          <p:nvPr/>
        </p:nvSpPr>
        <p:spPr>
          <a:xfrm>
            <a:off x="3509024" y="2496527"/>
            <a:ext cx="1594463" cy="290208"/>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קברט גותי</a:t>
            </a:r>
          </a:p>
        </p:txBody>
      </p:sp>
      <p:sp>
        <p:nvSpPr>
          <p:cNvPr id="7" name="TextBox 6"/>
          <p:cNvSpPr txBox="1"/>
          <p:nvPr/>
        </p:nvSpPr>
        <p:spPr>
          <a:xfrm>
            <a:off x="1719281" y="2496527"/>
            <a:ext cx="1594463" cy="290208"/>
          </a:xfrm>
          <a:prstGeom prst="rect">
            <a:avLst/>
          </a:prstGeom>
          <a:solidFill>
            <a:schemeClr val="accent3">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פייתי</a:t>
            </a:r>
          </a:p>
        </p:txBody>
      </p:sp>
      <p:sp>
        <p:nvSpPr>
          <p:cNvPr id="9" name="TextBox 8"/>
          <p:cNvSpPr txBox="1"/>
          <p:nvPr/>
        </p:nvSpPr>
        <p:spPr>
          <a:xfrm>
            <a:off x="8876814" y="2490032"/>
            <a:ext cx="1594463" cy="290208"/>
          </a:xfrm>
          <a:prstGeom prst="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קלאסי</a:t>
            </a:r>
          </a:p>
        </p:txBody>
      </p:sp>
      <p:sp>
        <p:nvSpPr>
          <p:cNvPr id="18" name="TextBox 17"/>
          <p:cNvSpPr txBox="1"/>
          <p:nvPr/>
        </p:nvSpPr>
        <p:spPr>
          <a:xfrm>
            <a:off x="2953457" y="502177"/>
            <a:ext cx="6275157" cy="290208"/>
          </a:xfrm>
          <a:prstGeom prst="rect">
            <a:avLst/>
          </a:prstGeom>
          <a:noFill/>
        </p:spPr>
        <p:txBody>
          <a:bodyPr wrap="square" rtlCol="1" anchor="ctr">
            <a:spAutoFit/>
          </a:bodyPr>
          <a:lstStyle/>
          <a:p>
            <a:pPr algn="ctr"/>
            <a:r>
              <a:rPr lang="he-IL" sz="1286" dirty="0">
                <a:solidFill>
                  <a:schemeClr val="bg1">
                    <a:lumMod val="95000"/>
                  </a:schemeClr>
                </a:solidFill>
                <a:effectLst>
                  <a:outerShdw blurRad="38100" dist="38100" dir="2700000" algn="tl">
                    <a:srgbClr val="000000">
                      <a:alpha val="43137"/>
                    </a:srgbClr>
                  </a:outerShdw>
                </a:effectLst>
              </a:rPr>
              <a:t>חמישה תת זרמים עיקריים בתרבות הגותית</a:t>
            </a:r>
          </a:p>
        </p:txBody>
      </p:sp>
      <p:pic>
        <p:nvPicPr>
          <p:cNvPr id="1027" name="Picture 3" descr="C:\Users\EfratDima\Desktop\Downloads\girl-1976350_1920.pn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2"/>
          <a:stretch/>
        </p:blipFill>
        <p:spPr bwMode="auto">
          <a:xfrm>
            <a:off x="3730564" y="1255509"/>
            <a:ext cx="1156849" cy="12410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fratDima\Desktop\Downloads\fantasy-977198_1920.png"/>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1997127" y="1203800"/>
            <a:ext cx="979396" cy="128623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EfratDima\Desktop\Downloads\tube-906712_1920.png"/>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9212108" y="1255509"/>
            <a:ext cx="683863" cy="12345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EfratDima\Desktop\Downloads\manga-613945_1920.png"/>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a:stretch/>
        </p:blipFill>
        <p:spPr bwMode="auto">
          <a:xfrm>
            <a:off x="5320523" y="1261660"/>
            <a:ext cx="1666598" cy="12283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hlinkClick r:id="" action="ppaction://hlinkshowjump?jump=nextslide" highlightClick="1"/>
            <a:hlinkHover r:id="" action="ppaction://noaction" highlightClick="1"/>
          </p:cNvPr>
          <p:cNvSpPr txBox="1"/>
          <p:nvPr/>
        </p:nvSpPr>
        <p:spPr>
          <a:xfrm>
            <a:off x="7086889" y="2496527"/>
            <a:ext cx="1594463" cy="290208"/>
          </a:xfrm>
          <a:prstGeom prst="rect">
            <a:avLst/>
          </a:prstGeom>
          <a:solidFill>
            <a:schemeClr val="accent4">
              <a:lumMod val="75000"/>
            </a:schemeClr>
          </a:solidFill>
          <a:ln>
            <a:noFill/>
          </a:ln>
          <a:effectLst>
            <a:glow rad="228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רומנטי</a:t>
            </a:r>
          </a:p>
        </p:txBody>
      </p:sp>
      <p:sp>
        <p:nvSpPr>
          <p:cNvPr id="17" name="TextBox 16"/>
          <p:cNvSpPr txBox="1"/>
          <p:nvPr/>
        </p:nvSpPr>
        <p:spPr>
          <a:xfrm>
            <a:off x="5296783" y="2490032"/>
            <a:ext cx="1594463" cy="290208"/>
          </a:xfrm>
          <a:prstGeom prst="rect">
            <a:avLst/>
          </a:prstGeom>
          <a:solidFill>
            <a:srgbClr val="00CC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ysClr val="windowText" lastClr="000000"/>
                </a:solidFill>
              </a:rPr>
              <a:t>סייבר גותי</a:t>
            </a:r>
          </a:p>
        </p:txBody>
      </p:sp>
      <p:pic>
        <p:nvPicPr>
          <p:cNvPr id="4098" name="Picture 2" descr="C:\Users\EfratDima\Desktop\לימודים\טלמ\שנה א\סמסטר קיץ\אנימציה\גותים\gothic-256774_1920 (Small).jp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779814" y="3128855"/>
            <a:ext cx="4180115" cy="279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0026" y="2656828"/>
            <a:ext cx="8091948" cy="769441"/>
          </a:xfrm>
          <a:prstGeom prst="rect">
            <a:avLst/>
          </a:prstGeom>
          <a:noFill/>
        </p:spPr>
        <p:txBody>
          <a:bodyPr wrap="square" rtlCol="1">
            <a:spAutoFit/>
          </a:bodyPr>
          <a:lstStyle/>
          <a:p>
            <a:pPr algn="ctr" rtl="1"/>
            <a:r>
              <a:rPr lang="he-IL" sz="4400" b="1" dirty="0" smtClean="0">
                <a:solidFill>
                  <a:srgbClr val="8A19B7"/>
                </a:solidFill>
              </a:rPr>
              <a:t>גרסה 2 </a:t>
            </a:r>
            <a:endParaRPr lang="he-IL" sz="4400" b="1" dirty="0">
              <a:solidFill>
                <a:srgbClr val="8A19B7"/>
              </a:solidFill>
            </a:endParaRPr>
          </a:p>
        </p:txBody>
      </p:sp>
      <p:sp>
        <p:nvSpPr>
          <p:cNvPr id="3" name="Rectangle 2"/>
          <p:cNvSpPr/>
          <p:nvPr/>
        </p:nvSpPr>
        <p:spPr>
          <a:xfrm>
            <a:off x="1055377" y="1268733"/>
            <a:ext cx="10081246" cy="4320534"/>
          </a:xfrm>
          <a:prstGeom prst="rect">
            <a:avLst/>
          </a:prstGeom>
          <a:noFill/>
          <a:ln>
            <a:solidFill>
              <a:srgbClr val="8A19B7"/>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29946" y="3041550"/>
            <a:ext cx="3732108" cy="1866054"/>
          </a:xfrm>
          <a:prstGeom prst="rect">
            <a:avLst/>
          </a:prstGeom>
        </p:spPr>
      </p:pic>
    </p:spTree>
    <p:extLst>
      <p:ext uri="{BB962C8B-B14F-4D97-AF65-F5344CB8AC3E}">
        <p14:creationId xmlns:p14="http://schemas.microsoft.com/office/powerpoint/2010/main" val="3749613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844" y="797510"/>
            <a:ext cx="11306311" cy="5262979"/>
          </a:xfrm>
          <a:prstGeom prst="rect">
            <a:avLst/>
          </a:prstGeom>
        </p:spPr>
        <p:txBody>
          <a:bodyPr wrap="square" lIns="91440" tIns="45720" rIns="91440" bIns="45720">
            <a:spAutoFit/>
          </a:bodyPr>
          <a:lstStyle/>
          <a:p>
            <a:pPr algn="r" rtl="1">
              <a:lnSpc>
                <a:spcPct val="150000"/>
              </a:lnSpc>
            </a:pPr>
            <a:r>
              <a:rPr lang="he-IL" sz="1600" b="1" dirty="0">
                <a:solidFill>
                  <a:srgbClr val="8A19B7"/>
                </a:solidFill>
              </a:rPr>
              <a:t>ב. מטרות הייצוג וקהל היעד:</a:t>
            </a:r>
          </a:p>
          <a:p>
            <a:pPr algn="r" rtl="1">
              <a:lnSpc>
                <a:spcPct val="150000"/>
              </a:lnSpc>
            </a:pPr>
            <a:r>
              <a:rPr lang="he-IL" sz="1600" dirty="0" smtClean="0"/>
              <a:t>להציג את הלבוש הנהוג בזרמים שונים בתרבות הגותית.בגירסה הנוכחית החלטנו להתמקד בלבוש שנהוג לשים בכל זרם בשילוב עם הסברים כללים על התרבות ועל סגנונות המוזיקה הרלוונטיים.</a:t>
            </a:r>
          </a:p>
          <a:p>
            <a:pPr algn="r" rtl="1">
              <a:lnSpc>
                <a:spcPct val="150000"/>
              </a:lnSpc>
            </a:pPr>
            <a:r>
              <a:rPr lang="he-IL" sz="1600" dirty="0" smtClean="0"/>
              <a:t>אנו פונים לאנשים בכל הגילאים שמעוניינים ללמוד ולהכיר אתה הלבוש הנהוג בזרמים השונין בתרבות הגותית ,לקבל הסבר ומידע על כל זרם ולהכיר את סגנונות המוזיקה בכל זרם.</a:t>
            </a:r>
          </a:p>
          <a:p>
            <a:pPr algn="r" rtl="1">
              <a:lnSpc>
                <a:spcPct val="150000"/>
              </a:lnSpc>
            </a:pPr>
            <a:endParaRPr lang="he-IL" sz="1600" dirty="0" smtClean="0"/>
          </a:p>
          <a:p>
            <a:pPr algn="r" rtl="1">
              <a:lnSpc>
                <a:spcPct val="150000"/>
              </a:lnSpc>
            </a:pPr>
            <a:endParaRPr lang="he-IL" sz="1600" dirty="0" smtClean="0"/>
          </a:p>
          <a:p>
            <a:pPr algn="r" rtl="1">
              <a:lnSpc>
                <a:spcPct val="150000"/>
              </a:lnSpc>
            </a:pPr>
            <a:r>
              <a:rPr lang="he-IL" sz="1600" b="1" dirty="0" smtClean="0">
                <a:solidFill>
                  <a:srgbClr val="8A19B7"/>
                </a:solidFill>
              </a:rPr>
              <a:t>ג</a:t>
            </a:r>
            <a:r>
              <a:rPr lang="he-IL" sz="1600" b="1" dirty="0">
                <a:solidFill>
                  <a:srgbClr val="8A19B7"/>
                </a:solidFill>
              </a:rPr>
              <a:t>. פירוט השאלות שעליהן יענה הייצוג: </a:t>
            </a:r>
          </a:p>
          <a:p>
            <a:pPr marL="285756" indent="-285756" algn="r" rtl="1">
              <a:lnSpc>
                <a:spcPct val="150000"/>
              </a:lnSpc>
              <a:buFont typeface="Arial" panose="020B0604020202020204" pitchFamily="34" charset="0"/>
              <a:buChar char="•"/>
            </a:pPr>
            <a:r>
              <a:rPr lang="he-IL" sz="1600" dirty="0"/>
              <a:t>מהי התרבות הגותית </a:t>
            </a:r>
            <a:r>
              <a:rPr lang="he-IL" sz="1600" dirty="0" smtClean="0"/>
              <a:t>?</a:t>
            </a:r>
          </a:p>
          <a:p>
            <a:pPr marL="285756" indent="-285756" algn="r" rtl="1">
              <a:lnSpc>
                <a:spcPct val="150000"/>
              </a:lnSpc>
              <a:buFont typeface="Arial" panose="020B0604020202020204" pitchFamily="34" charset="0"/>
              <a:buChar char="•"/>
            </a:pPr>
            <a:r>
              <a:rPr lang="he-IL" sz="1600" dirty="0" smtClean="0"/>
              <a:t>מהו הזרם הויקטווריאני בתרות הגותית ? </a:t>
            </a:r>
            <a:endParaRPr lang="he-IL" sz="1600" dirty="0"/>
          </a:p>
          <a:p>
            <a:pPr marL="285756" indent="-285756" algn="r" rtl="1">
              <a:lnSpc>
                <a:spcPct val="150000"/>
              </a:lnSpc>
              <a:buFont typeface="Arial" panose="020B0604020202020204" pitchFamily="34" charset="0"/>
              <a:buChar char="•"/>
            </a:pPr>
            <a:r>
              <a:rPr lang="he-IL" sz="1600" dirty="0" smtClean="0"/>
              <a:t>איך </a:t>
            </a:r>
            <a:r>
              <a:rPr lang="he-IL" sz="1600" dirty="0"/>
              <a:t>נראה אדם המתלבש באופן סייבר גותי\או אחר?</a:t>
            </a:r>
            <a:r>
              <a:rPr lang="en-US" sz="1600" dirty="0"/>
              <a:t> </a:t>
            </a:r>
            <a:endParaRPr lang="he-IL" sz="1600" dirty="0"/>
          </a:p>
          <a:p>
            <a:pPr marL="285756" indent="-285756" algn="r" rtl="1">
              <a:lnSpc>
                <a:spcPct val="150000"/>
              </a:lnSpc>
              <a:buFont typeface="Arial" panose="020B0604020202020204" pitchFamily="34" charset="0"/>
              <a:buChar char="•"/>
            </a:pPr>
            <a:r>
              <a:rPr lang="he-IL" sz="1600" dirty="0"/>
              <a:t>ראיתי אישה לובשת מחוך וחצאית מנופחת ברחוב. מדוע? </a:t>
            </a:r>
          </a:p>
          <a:p>
            <a:pPr marL="285756" indent="-285756" algn="r" rtl="1">
              <a:lnSpc>
                <a:spcPct val="150000"/>
              </a:lnSpc>
              <a:buFont typeface="Arial" panose="020B0604020202020204" pitchFamily="34" charset="0"/>
              <a:buChar char="•"/>
            </a:pPr>
            <a:r>
              <a:rPr lang="he-IL" sz="1600" dirty="0"/>
              <a:t>לאיזו מוזיקה מקשיבים </a:t>
            </a:r>
            <a:r>
              <a:rPr lang="he-IL" sz="1600" dirty="0" smtClean="0"/>
              <a:t>אנשים המשתייכים לזרם סייבר גותי?</a:t>
            </a:r>
          </a:p>
          <a:p>
            <a:pPr algn="r" rtl="1">
              <a:lnSpc>
                <a:spcPct val="150000"/>
              </a:lnSpc>
            </a:pPr>
            <a:endParaRPr lang="he-IL" sz="1600" dirty="0"/>
          </a:p>
        </p:txBody>
      </p:sp>
    </p:spTree>
    <p:extLst>
      <p:ext uri="{BB962C8B-B14F-4D97-AF65-F5344CB8AC3E}">
        <p14:creationId xmlns:p14="http://schemas.microsoft.com/office/powerpoint/2010/main" val="3449746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854" y="323634"/>
            <a:ext cx="11250291" cy="6210731"/>
          </a:xfrm>
        </p:spPr>
        <p:txBody>
          <a:bodyPr>
            <a:normAutofit/>
          </a:bodyPr>
          <a:lstStyle/>
          <a:p>
            <a:pPr marL="0" indent="0" algn="r" rtl="1">
              <a:lnSpc>
                <a:spcPct val="170000"/>
              </a:lnSpc>
              <a:buNone/>
            </a:pPr>
            <a:r>
              <a:rPr lang="he-IL" sz="1600" b="1" dirty="0">
                <a:solidFill>
                  <a:srgbClr val="8A19B7"/>
                </a:solidFill>
              </a:rPr>
              <a:t>ד. נימוקים לתכנון ועיצוב הייצוג: </a:t>
            </a:r>
            <a:r>
              <a:rPr lang="he-IL" sz="1600" dirty="0"/>
              <a:t>תכננו את הייצוג שישקף את עולם התוכן של </a:t>
            </a:r>
            <a:r>
              <a:rPr lang="he-IL" sz="1600" dirty="0" err="1"/>
              <a:t>הגותים</a:t>
            </a:r>
            <a:r>
              <a:rPr lang="he-IL" sz="1600" dirty="0"/>
              <a:t>. לכן הוא בעל עיצוב אפל ורגוע אך גם פנטזיוני. </a:t>
            </a:r>
          </a:p>
          <a:p>
            <a:pPr marL="0" indent="0" algn="r" rtl="1">
              <a:lnSpc>
                <a:spcPct val="170000"/>
              </a:lnSpc>
              <a:buNone/>
            </a:pPr>
            <a:r>
              <a:rPr lang="he-IL" sz="1600" b="1" dirty="0"/>
              <a:t>בחרנו באינטראקציות:</a:t>
            </a:r>
          </a:p>
          <a:p>
            <a:pPr algn="r" rtl="1">
              <a:lnSpc>
                <a:spcPct val="170000"/>
              </a:lnSpc>
            </a:pPr>
            <a:r>
              <a:rPr lang="en-US" sz="1600" b="1" dirty="0" smtClean="0"/>
              <a:t>Click</a:t>
            </a:r>
          </a:p>
          <a:p>
            <a:pPr marL="0" indent="0" algn="r" rtl="1">
              <a:lnSpc>
                <a:spcPct val="170000"/>
              </a:lnSpc>
              <a:buNone/>
            </a:pPr>
            <a:r>
              <a:rPr lang="he-IL" sz="1600" dirty="0"/>
              <a:t>במסך הראשון המשתמש יוכל לבחור האם להיכנס לייצוג או לקרוא קודם את ההקדמה.</a:t>
            </a:r>
          </a:p>
          <a:p>
            <a:pPr algn="r" rtl="1">
              <a:lnSpc>
                <a:spcPct val="170000"/>
              </a:lnSpc>
            </a:pPr>
            <a:r>
              <a:rPr lang="en-US" sz="1600" b="1" dirty="0"/>
              <a:t>Clicking (filtering) &amp; Linking</a:t>
            </a:r>
            <a:endParaRPr lang="he-IL" sz="1600" b="1" dirty="0"/>
          </a:p>
          <a:p>
            <a:pPr marL="0" indent="0" algn="r" rtl="1">
              <a:lnSpc>
                <a:spcPct val="170000"/>
              </a:lnSpc>
              <a:buNone/>
            </a:pPr>
            <a:r>
              <a:rPr lang="he-IL" sz="1600" dirty="0"/>
              <a:t>בלחיצה על סוג תת-זרם מופיעה תמונה ותיבת טקסט. </a:t>
            </a:r>
            <a:endParaRPr lang="he-IL" sz="1600" dirty="0" smtClean="0"/>
          </a:p>
          <a:p>
            <a:pPr marL="0" indent="0" algn="r" rtl="1">
              <a:lnSpc>
                <a:spcPct val="170000"/>
              </a:lnSpc>
              <a:buNone/>
            </a:pPr>
            <a:r>
              <a:rPr lang="en-US" sz="1600" b="1" dirty="0" smtClean="0"/>
              <a:t>Brushing </a:t>
            </a:r>
            <a:r>
              <a:rPr lang="en-US" sz="1600" b="1" dirty="0"/>
              <a:t>&amp; </a:t>
            </a:r>
            <a:r>
              <a:rPr lang="en-US" sz="1600" b="1" dirty="0" err="1"/>
              <a:t>Hilighting</a:t>
            </a:r>
            <a:endParaRPr lang="he-IL" sz="1600" b="1" dirty="0"/>
          </a:p>
          <a:p>
            <a:pPr marL="0" indent="0" algn="r" rtl="1">
              <a:lnSpc>
                <a:spcPct val="170000"/>
              </a:lnSpc>
              <a:buNone/>
            </a:pPr>
            <a:r>
              <a:rPr lang="he-IL" sz="1600" dirty="0"/>
              <a:t>מעבר עכבר על תת-זרם מאיר אותו. בחרנו בהארה כיוון שהעיצוב שחור ולכן צבע בהיר יותר בולט מהחשכה. </a:t>
            </a:r>
          </a:p>
          <a:p>
            <a:pPr algn="r" rtl="1">
              <a:lnSpc>
                <a:spcPct val="170000"/>
              </a:lnSpc>
            </a:pPr>
            <a:r>
              <a:rPr lang="en-US" sz="1600" b="1" dirty="0"/>
              <a:t>Brushing &amp; Linking</a:t>
            </a:r>
            <a:endParaRPr lang="he-IL" sz="1600" b="1" dirty="0"/>
          </a:p>
          <a:p>
            <a:pPr marL="0" indent="0" algn="r" rtl="1">
              <a:lnSpc>
                <a:spcPct val="170000"/>
              </a:lnSpc>
              <a:buNone/>
            </a:pPr>
            <a:r>
              <a:rPr lang="he-IL" sz="1600" dirty="0"/>
              <a:t>המשתמש יוכל לבחור לקרוא עוד </a:t>
            </a:r>
            <a:r>
              <a:rPr lang="he-IL" sz="1600" dirty="0" smtClean="0"/>
              <a:t>על התרבות הגותית. </a:t>
            </a:r>
            <a:endParaRPr lang="he-IL" sz="1600" dirty="0"/>
          </a:p>
        </p:txBody>
      </p:sp>
    </p:spTree>
    <p:extLst>
      <p:ext uri="{BB962C8B-B14F-4D97-AF65-F5344CB8AC3E}">
        <p14:creationId xmlns:p14="http://schemas.microsoft.com/office/powerpoint/2010/main" val="867523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46876" y="243348"/>
            <a:ext cx="11298247" cy="6371304"/>
          </a:xfrm>
        </p:spPr>
        <p:txBody>
          <a:bodyPr>
            <a:normAutofit/>
          </a:bodyPr>
          <a:lstStyle/>
          <a:p>
            <a:pPr marL="0" indent="0" algn="r" rtl="1">
              <a:lnSpc>
                <a:spcPct val="170000"/>
              </a:lnSpc>
              <a:buNone/>
            </a:pPr>
            <a:r>
              <a:rPr lang="he-IL" sz="1600" b="1" dirty="0" smtClean="0">
                <a:solidFill>
                  <a:srgbClr val="8A19B7"/>
                </a:solidFill>
              </a:rPr>
              <a:t>תיעוד משובים שקיבלנו על גרסה זו: </a:t>
            </a:r>
          </a:p>
          <a:p>
            <a:pPr algn="r" rtl="1"/>
            <a:r>
              <a:rPr lang="he-IL" sz="1200" dirty="0"/>
              <a:t>הקדמה - כחלק מהייצוג ולא כמסך נפרד</a:t>
            </a:r>
          </a:p>
          <a:p>
            <a:pPr algn="r" rtl="1"/>
            <a:r>
              <a:rPr lang="he-IL" sz="1200" dirty="0"/>
              <a:t>לחשוב על כותרת אחרת</a:t>
            </a:r>
          </a:p>
          <a:p>
            <a:pPr algn="r" rtl="1"/>
            <a:r>
              <a:rPr lang="he-IL" sz="1200" dirty="0"/>
              <a:t>לסדר את עניין הקריאות</a:t>
            </a:r>
          </a:p>
          <a:p>
            <a:pPr algn="r" rtl="1"/>
            <a:r>
              <a:rPr lang="he-IL" sz="1200" dirty="0"/>
              <a:t>להוסיף כותרת זרמים לתפריט ניווט</a:t>
            </a:r>
          </a:p>
          <a:p>
            <a:pPr algn="r" rtl="1"/>
            <a:r>
              <a:rPr lang="he-IL" sz="1200" dirty="0"/>
              <a:t>להקות וסגנון מוזיקה מתחרים אחד בשני</a:t>
            </a:r>
          </a:p>
          <a:p>
            <a:pPr algn="r" rtl="1"/>
            <a:r>
              <a:rPr lang="he-IL" sz="1200" dirty="0"/>
              <a:t>להוסיף ייצוג של גבר ולא רק אישה</a:t>
            </a:r>
          </a:p>
          <a:p>
            <a:pPr algn="r" rtl="1"/>
            <a:r>
              <a:rPr lang="he-IL" sz="1200" dirty="0"/>
              <a:t>התוכן של לבוש הוא מספיק עשיר להתמקדות</a:t>
            </a:r>
          </a:p>
          <a:p>
            <a:pPr algn="r" rtl="1"/>
            <a:r>
              <a:rPr lang="he-IL" sz="1200" dirty="0"/>
              <a:t>לסנן תוכן ולהתמקד רק באחד</a:t>
            </a:r>
          </a:p>
          <a:p>
            <a:pPr algn="r" rtl="1"/>
            <a:r>
              <a:rPr lang="he-IL" sz="1200" dirty="0"/>
              <a:t>לחבר בין הייצוג על זרמים ביהדות לייצוג על זרמים בצופים</a:t>
            </a:r>
          </a:p>
          <a:p>
            <a:pPr algn="r" rtl="1"/>
            <a:r>
              <a:rPr lang="he-IL" sz="1200" dirty="0"/>
              <a:t>לסדר טבלה בוורד קודם כל של ההבדלים</a:t>
            </a:r>
          </a:p>
          <a:p>
            <a:pPr algn="r" rtl="1"/>
            <a:r>
              <a:rPr lang="he-IL" sz="1200" dirty="0"/>
              <a:t>גרף כוכב יתאים </a:t>
            </a:r>
            <a:r>
              <a:rPr lang="he-IL" sz="1200" dirty="0" smtClean="0"/>
              <a:t>פה</a:t>
            </a:r>
            <a:endParaRPr lang="he-IL" sz="1200" b="1" dirty="0"/>
          </a:p>
          <a:p>
            <a:pPr marL="0" indent="0" algn="r" rtl="1">
              <a:lnSpc>
                <a:spcPct val="170000"/>
              </a:lnSpc>
              <a:buNone/>
            </a:pPr>
            <a:r>
              <a:rPr lang="he-IL" sz="1600" b="1" dirty="0" smtClean="0">
                <a:solidFill>
                  <a:srgbClr val="8A19B7"/>
                </a:solidFill>
              </a:rPr>
              <a:t>תיעוד דברים ששונו מגרסה קודמת:</a:t>
            </a:r>
          </a:p>
          <a:p>
            <a:pPr lvl="0" algn="r" rtl="1"/>
            <a:r>
              <a:rPr lang="he-IL" sz="1200" dirty="0" smtClean="0">
                <a:solidFill>
                  <a:prstClr val="black"/>
                </a:solidFill>
              </a:rPr>
              <a:t>הכל. אין קשה בין הגרסאות.</a:t>
            </a:r>
            <a:endParaRPr lang="he-IL" sz="1200" dirty="0">
              <a:solidFill>
                <a:prstClr val="black"/>
              </a:solidFill>
            </a:endParaRPr>
          </a:p>
          <a:p>
            <a:pPr marL="0" indent="0" algn="r" rtl="1">
              <a:lnSpc>
                <a:spcPct val="170000"/>
              </a:lnSpc>
              <a:buNone/>
            </a:pPr>
            <a:endParaRPr lang="he-IL" sz="1600" dirty="0"/>
          </a:p>
        </p:txBody>
      </p:sp>
    </p:spTree>
    <p:extLst>
      <p:ext uri="{BB962C8B-B14F-4D97-AF65-F5344CB8AC3E}">
        <p14:creationId xmlns:p14="http://schemas.microsoft.com/office/powerpoint/2010/main" val="519824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596" y="2960407"/>
            <a:ext cx="7886810" cy="555561"/>
          </a:xfrm>
          <a:prstGeom prst="rect">
            <a:avLst/>
          </a:prstGeom>
          <a:noFill/>
        </p:spPr>
        <p:txBody>
          <a:bodyPr wrap="square" lIns="77747" tIns="38874" rIns="77747" bIns="38874" rtlCol="1">
            <a:spAutoFit/>
          </a:bodyPr>
          <a:lstStyle/>
          <a:p>
            <a:pPr algn="ctr" defTabSz="1088469" rtl="1"/>
            <a:r>
              <a:rPr lang="he-IL" sz="3100" b="1" dirty="0">
                <a:solidFill>
                  <a:srgbClr val="8A19B7"/>
                </a:solidFill>
              </a:rPr>
              <a:t>כניסה לסימולציה</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29946" y="3429000"/>
            <a:ext cx="3732108" cy="1866054"/>
          </a:xfrm>
          <a:prstGeom prst="rect">
            <a:avLst/>
          </a:prstGeom>
        </p:spPr>
      </p:pic>
    </p:spTree>
    <p:extLst>
      <p:ext uri="{BB962C8B-B14F-4D97-AF65-F5344CB8AC3E}">
        <p14:creationId xmlns:p14="http://schemas.microsoft.com/office/powerpoint/2010/main" val="1014733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fratDima\Desktop\לימודים\טלמ\שנה א\סמסטר קיץ\אנימציה\גותים\full-mo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51" y="0"/>
            <a:ext cx="10275532"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196591" y="3974865"/>
            <a:ext cx="1440200" cy="290208"/>
          </a:xfrm>
          <a:prstGeom prst="rect">
            <a:avLst/>
          </a:prstGeom>
          <a:noFill/>
        </p:spPr>
        <p:txBody>
          <a:bodyPr wrap="square" rtlCol="1">
            <a:spAutoFit/>
          </a:bodyPr>
          <a:lstStyle/>
          <a:p>
            <a:pPr algn="ctr"/>
            <a:r>
              <a:rPr lang="he-IL" sz="1286" dirty="0">
                <a:solidFill>
                  <a:schemeClr val="bg1"/>
                </a:solidFill>
              </a:rPr>
              <a:t>הקדמה</a:t>
            </a:r>
          </a:p>
        </p:txBody>
      </p:sp>
      <p:sp>
        <p:nvSpPr>
          <p:cNvPr id="13" name="TextBox 12"/>
          <p:cNvSpPr txBox="1"/>
          <p:nvPr/>
        </p:nvSpPr>
        <p:spPr>
          <a:xfrm>
            <a:off x="4392209" y="6511117"/>
            <a:ext cx="3407583" cy="224229"/>
          </a:xfrm>
          <a:prstGeom prst="rect">
            <a:avLst/>
          </a:prstGeom>
          <a:noFill/>
        </p:spPr>
        <p:txBody>
          <a:bodyPr wrap="square" rtlCol="1">
            <a:spAutoFit/>
          </a:bodyPr>
          <a:lstStyle/>
          <a:p>
            <a:r>
              <a:rPr lang="he-IL" sz="857" dirty="0">
                <a:solidFill>
                  <a:schemeClr val="bg1"/>
                </a:solidFill>
              </a:rPr>
              <a:t>ייצוג אינטראקטיבי בקורסים אנימציה וייצוג ידע ע"י אפרת איל ומריה </a:t>
            </a:r>
            <a:r>
              <a:rPr lang="he-IL" sz="857" dirty="0" err="1">
                <a:solidFill>
                  <a:schemeClr val="bg1"/>
                </a:solidFill>
              </a:rPr>
              <a:t>חרקבי</a:t>
            </a:r>
            <a:endParaRPr lang="he-IL" sz="857" dirty="0">
              <a:solidFill>
                <a:schemeClr val="bg1"/>
              </a:solidFill>
            </a:endParaRPr>
          </a:p>
        </p:txBody>
      </p:sp>
      <p:sp>
        <p:nvSpPr>
          <p:cNvPr id="14" name="TextBox 13"/>
          <p:cNvSpPr txBox="1"/>
          <p:nvPr/>
        </p:nvSpPr>
        <p:spPr>
          <a:xfrm>
            <a:off x="6301743" y="291422"/>
            <a:ext cx="4217729" cy="532005"/>
          </a:xfrm>
          <a:prstGeom prst="rect">
            <a:avLst/>
          </a:prstGeom>
          <a:noFill/>
        </p:spPr>
        <p:txBody>
          <a:bodyPr wrap="square" rtlCol="1">
            <a:spAutoFit/>
          </a:bodyPr>
          <a:lstStyle/>
          <a:p>
            <a:pPr algn="ctr"/>
            <a:r>
              <a:rPr lang="he-IL" sz="2857" dirty="0">
                <a:solidFill>
                  <a:schemeClr val="bg1"/>
                </a:solidFill>
                <a:effectLst>
                  <a:outerShdw blurRad="38100" dist="38100" dir="2700000" algn="tl">
                    <a:srgbClr val="000000">
                      <a:alpha val="43137"/>
                    </a:srgbClr>
                  </a:outerShdw>
                </a:effectLst>
              </a:rPr>
              <a:t>תת זרמים בתרבות הגותית</a:t>
            </a:r>
            <a:endParaRPr lang="he-IL" sz="1714" dirty="0">
              <a:solidFill>
                <a:schemeClr val="bg1"/>
              </a:solidFill>
            </a:endParaRPr>
          </a:p>
        </p:txBody>
      </p:sp>
      <p:sp>
        <p:nvSpPr>
          <p:cNvPr id="19" name="TextBox 18"/>
          <p:cNvSpPr txBox="1"/>
          <p:nvPr/>
        </p:nvSpPr>
        <p:spPr>
          <a:xfrm>
            <a:off x="3421343" y="3974865"/>
            <a:ext cx="1491636" cy="290208"/>
          </a:xfrm>
          <a:prstGeom prst="rect">
            <a:avLst/>
          </a:prstGeom>
          <a:noFill/>
        </p:spPr>
        <p:txBody>
          <a:bodyPr wrap="square" rtlCol="1">
            <a:spAutoFit/>
          </a:bodyPr>
          <a:lstStyle/>
          <a:p>
            <a:pPr algn="ctr"/>
            <a:r>
              <a:rPr lang="he-IL" sz="1286" dirty="0">
                <a:solidFill>
                  <a:schemeClr val="bg1"/>
                </a:solidFill>
              </a:rPr>
              <a:t>לצפייה בייצוג</a:t>
            </a:r>
          </a:p>
        </p:txBody>
      </p:sp>
      <p:pic>
        <p:nvPicPr>
          <p:cNvPr id="2051" name="Picture 3" descr="C:\Users\EfratDima\Desktop\Downloads\ornament-2413819_1920.png">
            <a:hlinkHover r:id="" action="ppaction://hlinkshowjump?jump=nextslide"/>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rot="2674969">
            <a:off x="7059658" y="3760271"/>
            <a:ext cx="1772556" cy="17320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EfratDima\Desktop\Downloads\ornament-2413819_1920.png">
            <a:hlinkClick r:id="rId5" action="ppaction://hlinksldjump"/>
            <a:hlinkHover r:id="rId6" action="ppaction://hlinksldjump"/>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rot="2674969">
            <a:off x="3310778" y="3754346"/>
            <a:ext cx="1772556" cy="173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19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EfratDima\Desktop\לימודים\טלמ\שנה א\סמסטר קיץ\אנימציה\גותים\full-mo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51" y="0"/>
            <a:ext cx="10275532"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196591" y="3974865"/>
            <a:ext cx="1440200" cy="290208"/>
          </a:xfrm>
          <a:prstGeom prst="rect">
            <a:avLst/>
          </a:prstGeom>
          <a:noFill/>
        </p:spPr>
        <p:txBody>
          <a:bodyPr wrap="square" rtlCol="1">
            <a:spAutoFit/>
          </a:bodyPr>
          <a:lstStyle/>
          <a:p>
            <a:pPr algn="ctr"/>
            <a:r>
              <a:rPr lang="he-IL" sz="1286" dirty="0">
                <a:solidFill>
                  <a:schemeClr val="bg1"/>
                </a:solidFill>
              </a:rPr>
              <a:t>הקדמה</a:t>
            </a:r>
          </a:p>
        </p:txBody>
      </p:sp>
      <p:sp>
        <p:nvSpPr>
          <p:cNvPr id="13" name="TextBox 12"/>
          <p:cNvSpPr txBox="1"/>
          <p:nvPr/>
        </p:nvSpPr>
        <p:spPr>
          <a:xfrm>
            <a:off x="4392209" y="6511117"/>
            <a:ext cx="3407583" cy="224229"/>
          </a:xfrm>
          <a:prstGeom prst="rect">
            <a:avLst/>
          </a:prstGeom>
          <a:noFill/>
        </p:spPr>
        <p:txBody>
          <a:bodyPr wrap="square" rtlCol="1">
            <a:spAutoFit/>
          </a:bodyPr>
          <a:lstStyle/>
          <a:p>
            <a:r>
              <a:rPr lang="he-IL" sz="857" dirty="0">
                <a:solidFill>
                  <a:schemeClr val="bg1"/>
                </a:solidFill>
              </a:rPr>
              <a:t>ייצוג אינטראקטיבי בקורסים אנימציה וייצוג ידע ע"י אפרת איל ומריה </a:t>
            </a:r>
            <a:r>
              <a:rPr lang="he-IL" sz="857" dirty="0" err="1">
                <a:solidFill>
                  <a:schemeClr val="bg1"/>
                </a:solidFill>
              </a:rPr>
              <a:t>חרקבי</a:t>
            </a:r>
            <a:endParaRPr lang="he-IL" sz="857" dirty="0">
              <a:solidFill>
                <a:schemeClr val="bg1"/>
              </a:solidFill>
            </a:endParaRPr>
          </a:p>
        </p:txBody>
      </p:sp>
      <p:sp>
        <p:nvSpPr>
          <p:cNvPr id="14" name="TextBox 13"/>
          <p:cNvSpPr txBox="1"/>
          <p:nvPr/>
        </p:nvSpPr>
        <p:spPr>
          <a:xfrm>
            <a:off x="6301743" y="291422"/>
            <a:ext cx="4217729" cy="532005"/>
          </a:xfrm>
          <a:prstGeom prst="rect">
            <a:avLst/>
          </a:prstGeom>
          <a:noFill/>
        </p:spPr>
        <p:txBody>
          <a:bodyPr wrap="square" rtlCol="1">
            <a:spAutoFit/>
          </a:bodyPr>
          <a:lstStyle/>
          <a:p>
            <a:pPr algn="ctr"/>
            <a:r>
              <a:rPr lang="he-IL" sz="2857" dirty="0">
                <a:solidFill>
                  <a:schemeClr val="bg1"/>
                </a:solidFill>
                <a:effectLst>
                  <a:outerShdw blurRad="38100" dist="38100" dir="2700000" algn="tl">
                    <a:srgbClr val="000000">
                      <a:alpha val="43137"/>
                    </a:srgbClr>
                  </a:outerShdw>
                </a:effectLst>
              </a:rPr>
              <a:t>תת זרמים בתרבות הגותית</a:t>
            </a:r>
            <a:endParaRPr lang="he-IL" sz="1714" dirty="0">
              <a:solidFill>
                <a:schemeClr val="bg1"/>
              </a:solidFill>
            </a:endParaRPr>
          </a:p>
        </p:txBody>
      </p:sp>
      <p:sp>
        <p:nvSpPr>
          <p:cNvPr id="19" name="TextBox 18"/>
          <p:cNvSpPr txBox="1"/>
          <p:nvPr/>
        </p:nvSpPr>
        <p:spPr>
          <a:xfrm>
            <a:off x="3421343" y="3974865"/>
            <a:ext cx="1491636" cy="290208"/>
          </a:xfrm>
          <a:prstGeom prst="rect">
            <a:avLst/>
          </a:prstGeom>
          <a:noFill/>
        </p:spPr>
        <p:txBody>
          <a:bodyPr wrap="square" rtlCol="1">
            <a:spAutoFit/>
          </a:bodyPr>
          <a:lstStyle/>
          <a:p>
            <a:pPr algn="ctr"/>
            <a:r>
              <a:rPr lang="he-IL" sz="1286" dirty="0">
                <a:solidFill>
                  <a:schemeClr val="bg1"/>
                </a:solidFill>
              </a:rPr>
              <a:t>לצפייה בייצוג</a:t>
            </a:r>
          </a:p>
        </p:txBody>
      </p:sp>
      <p:pic>
        <p:nvPicPr>
          <p:cNvPr id="2051" name="Picture 3" descr="C:\Users\EfratDima\Desktop\Downloads\ornament-2413819_1920.png">
            <a:hlinkClick r:id="rId4" action="ppaction://hlinksldjump"/>
          </p:cNvPr>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rot="2674969">
            <a:off x="7059658" y="3760271"/>
            <a:ext cx="1772556" cy="1732083"/>
          </a:xfrm>
          <a:prstGeom prst="rect">
            <a:avLst/>
          </a:prstGeom>
          <a:noFill/>
          <a:effectLst>
            <a:glow rad="635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5" name="Picture 3" descr="C:\Users\EfratDima\Desktop\Downloads\ornament-2413819_1920.png">
            <a:hlinkClick r:id="rId6" action="ppaction://hlinksldjump"/>
            <a:hlinkHover r:id="rId7" action="ppaction://hlinksldjump" highlightClick="1"/>
          </p:cNvPr>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rot="2674969">
            <a:off x="3310778" y="3754346"/>
            <a:ext cx="1772556" cy="173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105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EfratDima\Desktop\לימודים\טלמ\שנה א\סמסטר קיץ\אנימציה\גותים\full-mo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51" y="0"/>
            <a:ext cx="10275532"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196591" y="3974865"/>
            <a:ext cx="1440200" cy="290208"/>
          </a:xfrm>
          <a:prstGeom prst="rect">
            <a:avLst/>
          </a:prstGeom>
          <a:noFill/>
        </p:spPr>
        <p:txBody>
          <a:bodyPr wrap="square" rtlCol="1">
            <a:spAutoFit/>
          </a:bodyPr>
          <a:lstStyle/>
          <a:p>
            <a:pPr algn="ctr"/>
            <a:r>
              <a:rPr lang="he-IL" sz="1286" dirty="0">
                <a:solidFill>
                  <a:schemeClr val="bg1"/>
                </a:solidFill>
              </a:rPr>
              <a:t>הקדמה</a:t>
            </a:r>
          </a:p>
        </p:txBody>
      </p:sp>
      <p:sp>
        <p:nvSpPr>
          <p:cNvPr id="13" name="TextBox 12"/>
          <p:cNvSpPr txBox="1"/>
          <p:nvPr/>
        </p:nvSpPr>
        <p:spPr>
          <a:xfrm>
            <a:off x="4392209" y="6511117"/>
            <a:ext cx="3407583" cy="224229"/>
          </a:xfrm>
          <a:prstGeom prst="rect">
            <a:avLst/>
          </a:prstGeom>
          <a:noFill/>
        </p:spPr>
        <p:txBody>
          <a:bodyPr wrap="square" rtlCol="1">
            <a:spAutoFit/>
          </a:bodyPr>
          <a:lstStyle/>
          <a:p>
            <a:r>
              <a:rPr lang="he-IL" sz="857" dirty="0">
                <a:solidFill>
                  <a:schemeClr val="bg1"/>
                </a:solidFill>
              </a:rPr>
              <a:t>ייצוג אינטראקטיבי בקורסים אנימציה וייצוג ידע ע"י אפרת איל ומריה </a:t>
            </a:r>
            <a:r>
              <a:rPr lang="he-IL" sz="857" dirty="0" err="1">
                <a:solidFill>
                  <a:schemeClr val="bg1"/>
                </a:solidFill>
              </a:rPr>
              <a:t>חרקבי</a:t>
            </a:r>
            <a:endParaRPr lang="he-IL" sz="857" dirty="0">
              <a:solidFill>
                <a:schemeClr val="bg1"/>
              </a:solidFill>
            </a:endParaRPr>
          </a:p>
        </p:txBody>
      </p:sp>
      <p:sp>
        <p:nvSpPr>
          <p:cNvPr id="14" name="TextBox 13"/>
          <p:cNvSpPr txBox="1"/>
          <p:nvPr/>
        </p:nvSpPr>
        <p:spPr>
          <a:xfrm>
            <a:off x="6301743" y="291422"/>
            <a:ext cx="4217729" cy="532005"/>
          </a:xfrm>
          <a:prstGeom prst="rect">
            <a:avLst/>
          </a:prstGeom>
          <a:noFill/>
        </p:spPr>
        <p:txBody>
          <a:bodyPr wrap="square" rtlCol="1">
            <a:spAutoFit/>
          </a:bodyPr>
          <a:lstStyle/>
          <a:p>
            <a:pPr algn="ctr"/>
            <a:r>
              <a:rPr lang="he-IL" sz="2857" dirty="0">
                <a:solidFill>
                  <a:schemeClr val="bg1"/>
                </a:solidFill>
                <a:effectLst>
                  <a:outerShdw blurRad="38100" dist="38100" dir="2700000" algn="tl">
                    <a:srgbClr val="000000">
                      <a:alpha val="43137"/>
                    </a:srgbClr>
                  </a:outerShdw>
                </a:effectLst>
              </a:rPr>
              <a:t>תת זרמים בתרבות הגותית</a:t>
            </a:r>
            <a:endParaRPr lang="he-IL" sz="1714" dirty="0">
              <a:solidFill>
                <a:schemeClr val="bg1"/>
              </a:solidFill>
            </a:endParaRPr>
          </a:p>
        </p:txBody>
      </p:sp>
      <p:sp>
        <p:nvSpPr>
          <p:cNvPr id="19" name="TextBox 18"/>
          <p:cNvSpPr txBox="1"/>
          <p:nvPr/>
        </p:nvSpPr>
        <p:spPr>
          <a:xfrm>
            <a:off x="3421343" y="3974865"/>
            <a:ext cx="1491636" cy="290208"/>
          </a:xfrm>
          <a:prstGeom prst="rect">
            <a:avLst/>
          </a:prstGeom>
          <a:noFill/>
        </p:spPr>
        <p:txBody>
          <a:bodyPr wrap="square" rtlCol="1">
            <a:spAutoFit/>
          </a:bodyPr>
          <a:lstStyle/>
          <a:p>
            <a:pPr algn="ctr"/>
            <a:r>
              <a:rPr lang="he-IL" sz="1286" dirty="0">
                <a:solidFill>
                  <a:schemeClr val="bg1"/>
                </a:solidFill>
              </a:rPr>
              <a:t>לצפייה בייצוג</a:t>
            </a:r>
          </a:p>
        </p:txBody>
      </p:sp>
      <p:pic>
        <p:nvPicPr>
          <p:cNvPr id="2051" name="Picture 3" descr="C:\Users\EfratDima\Desktop\Downloads\ornament-2413819_1920.png">
            <a:hlinkClick r:id="" action="ppaction://hlinkshowjump?jump=nextslide"/>
            <a:hlinkHover r:id="rId4" action="ppaction://hlinksldjump"/>
          </p:cNvPr>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rot="2674969">
            <a:off x="7059658" y="3760271"/>
            <a:ext cx="1772556" cy="17320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EfratDima\Desktop\Downloads\ornament-2413819_1920.png">
            <a:hlinkClick r:id="rId6" action="ppaction://hlinksldjump"/>
          </p:cNvPr>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rot="2674969">
            <a:off x="3310778" y="3754346"/>
            <a:ext cx="1772556" cy="1732083"/>
          </a:xfrm>
          <a:prstGeom prst="rect">
            <a:avLst/>
          </a:prstGeom>
          <a:noFill/>
          <a:effectLst>
            <a:glow rad="635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590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EfratDima\Desktop\לימודים\טלמ\שנה א\סמסטר קיץ\אנימציה\גותים\damask-vintage-background-black (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934" y="0"/>
            <a:ext cx="10372725"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95999" y="0"/>
            <a:ext cx="4572001" cy="6858000"/>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p>
        </p:txBody>
      </p:sp>
      <p:sp>
        <p:nvSpPr>
          <p:cNvPr id="4" name="Rounded Rectangle 3">
            <a:hlinkClick r:id="" action="ppaction://hlinkshowjump?jump=nextslide" highlightClick="1"/>
            <a:hlinkHover r:id="" action="ppaction://noaction" highlightClick="1"/>
          </p:cNvPr>
          <p:cNvSpPr/>
          <p:nvPr/>
        </p:nvSpPr>
        <p:spPr>
          <a:xfrm>
            <a:off x="2745409" y="4251715"/>
            <a:ext cx="2160240" cy="466227"/>
          </a:xfrm>
          <a:prstGeom prst="roundRect">
            <a:avLst/>
          </a:prstGeom>
          <a:ln>
            <a:solidFill>
              <a:schemeClr val="bg1">
                <a:lumMod val="50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sz="1286"/>
          </a:p>
        </p:txBody>
      </p:sp>
      <p:sp>
        <p:nvSpPr>
          <p:cNvPr id="5" name="TextBox 4"/>
          <p:cNvSpPr txBox="1"/>
          <p:nvPr/>
        </p:nvSpPr>
        <p:spPr>
          <a:xfrm>
            <a:off x="2796844" y="4352925"/>
            <a:ext cx="2057370" cy="276999"/>
          </a:xfrm>
          <a:prstGeom prst="rect">
            <a:avLst/>
          </a:prstGeom>
          <a:noFill/>
        </p:spPr>
        <p:txBody>
          <a:bodyPr wrap="square" rtlCol="1">
            <a:spAutoFit/>
          </a:bodyPr>
          <a:lstStyle/>
          <a:p>
            <a:r>
              <a:rPr lang="he-IL" sz="1200" dirty="0">
                <a:solidFill>
                  <a:schemeClr val="bg1">
                    <a:lumMod val="95000"/>
                  </a:schemeClr>
                </a:solidFill>
              </a:rPr>
              <a:t>היכנסו לצפייה בזרמים השונים</a:t>
            </a:r>
          </a:p>
        </p:txBody>
      </p:sp>
      <p:sp>
        <p:nvSpPr>
          <p:cNvPr id="6" name="TextBox 5"/>
          <p:cNvSpPr txBox="1"/>
          <p:nvPr/>
        </p:nvSpPr>
        <p:spPr>
          <a:xfrm>
            <a:off x="6191574" y="337574"/>
            <a:ext cx="4200040" cy="5764014"/>
          </a:xfrm>
          <a:prstGeom prst="rect">
            <a:avLst/>
          </a:prstGeom>
          <a:noFill/>
        </p:spPr>
        <p:txBody>
          <a:bodyPr wrap="square" rtlCol="1">
            <a:spAutoFit/>
          </a:bodyPr>
          <a:lstStyle/>
          <a:p>
            <a:pPr algn="r" rtl="1">
              <a:lnSpc>
                <a:spcPct val="200000"/>
              </a:lnSpc>
            </a:pPr>
            <a:r>
              <a:rPr lang="he-IL" sz="1286" b="1" dirty="0">
                <a:solidFill>
                  <a:schemeClr val="bg1"/>
                </a:solidFill>
              </a:rPr>
              <a:t>התרבות הגותית – מהי? </a:t>
            </a:r>
          </a:p>
          <a:p>
            <a:pPr algn="r" rtl="1">
              <a:lnSpc>
                <a:spcPct val="200000"/>
              </a:lnSpc>
            </a:pPr>
            <a:r>
              <a:rPr lang="he-IL" sz="857" dirty="0">
                <a:solidFill>
                  <a:schemeClr val="bg1"/>
                </a:solidFill>
              </a:rPr>
              <a:t>התרבות הגותית היא אמנם תת תרבות בפני עצמה, אך בתוכה מכילה תתי-תרבויות נוספים. הספקטרום הינו רחב – מגותי ויקטוריאני המתמקד בעת העתיקה ובקתדרלות, עד לסייבר גותי שכולו אולטרה סגול ועתידני. בייצוג זה תמצאו את חמשת הדמויות המרכזיות המוכרות בסצנה הגותית בישראל. למרות ההבדלים בין הזרמים, שגרמו גם לקרעים בקהילה הפנימית במהלך השנים, את רוב </a:t>
            </a:r>
            <a:r>
              <a:rPr lang="he-IL" sz="857" dirty="0" err="1">
                <a:solidFill>
                  <a:schemeClr val="bg1"/>
                </a:solidFill>
              </a:rPr>
              <a:t>הגותים</a:t>
            </a:r>
            <a:r>
              <a:rPr lang="he-IL" sz="857" dirty="0">
                <a:solidFill>
                  <a:schemeClr val="bg1"/>
                </a:solidFill>
              </a:rPr>
              <a:t> ניתן לזהות על ידי 2 התכונות הבאות:</a:t>
            </a:r>
          </a:p>
          <a:p>
            <a:pPr algn="r" rtl="1">
              <a:lnSpc>
                <a:spcPct val="200000"/>
              </a:lnSpc>
            </a:pPr>
            <a:r>
              <a:rPr lang="he-IL" sz="1286" b="1" dirty="0">
                <a:solidFill>
                  <a:schemeClr val="bg1"/>
                </a:solidFill>
              </a:rPr>
              <a:t>1. שחור</a:t>
            </a:r>
          </a:p>
          <a:p>
            <a:pPr algn="r" rtl="1">
              <a:lnSpc>
                <a:spcPct val="200000"/>
              </a:lnSpc>
            </a:pPr>
            <a:r>
              <a:rPr lang="he-IL" sz="857" dirty="0">
                <a:solidFill>
                  <a:schemeClr val="bg1"/>
                </a:solidFill>
              </a:rPr>
              <a:t>זו כנראה התכונה הנפוצה ביותר לכל </a:t>
            </a:r>
            <a:r>
              <a:rPr lang="he-IL" sz="857" dirty="0" err="1">
                <a:solidFill>
                  <a:schemeClr val="bg1"/>
                </a:solidFill>
              </a:rPr>
              <a:t>הגותים</a:t>
            </a:r>
            <a:r>
              <a:rPr lang="he-IL" sz="857" dirty="0">
                <a:solidFill>
                  <a:schemeClr val="bg1"/>
                </a:solidFill>
              </a:rPr>
              <a:t>. אמנם יש יוצאים מן הכלל, אך </a:t>
            </a:r>
            <a:r>
              <a:rPr lang="he-IL" sz="857" dirty="0" err="1">
                <a:solidFill>
                  <a:schemeClr val="bg1"/>
                </a:solidFill>
              </a:rPr>
              <a:t>גותים</a:t>
            </a:r>
            <a:r>
              <a:rPr lang="he-IL" sz="857" dirty="0">
                <a:solidFill>
                  <a:schemeClr val="bg1"/>
                </a:solidFill>
              </a:rPr>
              <a:t> מרבים ללבוש שחור, לצבוע את השיער לשחור, להשתמש </a:t>
            </a:r>
            <a:r>
              <a:rPr lang="he-IL" sz="857" dirty="0" smtClean="0">
                <a:solidFill>
                  <a:schemeClr val="bg1"/>
                </a:solidFill>
              </a:rPr>
              <a:t>באיפור שחור</a:t>
            </a:r>
            <a:r>
              <a:rPr lang="he-IL" sz="857" dirty="0">
                <a:solidFill>
                  <a:schemeClr val="bg1"/>
                </a:solidFill>
              </a:rPr>
              <a:t>, ועוד.  אף סייבר </a:t>
            </a:r>
            <a:r>
              <a:rPr lang="he-IL" sz="857" dirty="0" err="1">
                <a:solidFill>
                  <a:schemeClr val="bg1"/>
                </a:solidFill>
              </a:rPr>
              <a:t>גות'ים</a:t>
            </a:r>
            <a:r>
              <a:rPr lang="he-IL" sz="857" dirty="0">
                <a:solidFill>
                  <a:schemeClr val="bg1"/>
                </a:solidFill>
              </a:rPr>
              <a:t> אשר לובשים צבעים בהירים מאוד נוטים לשלב אותם עם שחור. האסתטיקה הגותית היא בדרך כלל על מציאת יופי או עניין בדברים "אפלים". זה יכול להתבטא באהבת ספרות גותית, הערכה של בתים "מפחידים" ישנים, כנסיות ובתי קברות, מציאת השראה מסרטים ואמנות המתארים חזיונות אפלים של העתיד, וכמובן קסם לאמנות שבמוות (ערפדים לדוגמה). חשוב לציין שאין קשר לדיכאון או רצון למות, אלא מציאת היופי שבאפלה. </a:t>
            </a:r>
          </a:p>
          <a:p>
            <a:pPr algn="r" rtl="1">
              <a:lnSpc>
                <a:spcPct val="200000"/>
              </a:lnSpc>
            </a:pPr>
            <a:r>
              <a:rPr lang="he-IL" sz="1286" b="1" dirty="0">
                <a:solidFill>
                  <a:schemeClr val="bg1"/>
                </a:solidFill>
              </a:rPr>
              <a:t>2. מוזיקה גותית</a:t>
            </a:r>
          </a:p>
          <a:p>
            <a:pPr algn="r" rtl="1">
              <a:lnSpc>
                <a:spcPct val="200000"/>
              </a:lnSpc>
            </a:pPr>
            <a:r>
              <a:rPr lang="he-IL" sz="857" dirty="0">
                <a:solidFill>
                  <a:schemeClr val="bg1"/>
                </a:solidFill>
              </a:rPr>
              <a:t>המרכיב העיקרי בזיהוי </a:t>
            </a:r>
            <a:r>
              <a:rPr lang="he-IL" sz="857" dirty="0" err="1">
                <a:solidFill>
                  <a:schemeClr val="bg1"/>
                </a:solidFill>
              </a:rPr>
              <a:t>גותים</a:t>
            </a:r>
            <a:r>
              <a:rPr lang="he-IL" sz="857" dirty="0">
                <a:solidFill>
                  <a:schemeClr val="bg1"/>
                </a:solidFill>
              </a:rPr>
              <a:t>. גם במוזיקה תת-ז</a:t>
            </a:r>
            <a:r>
              <a:rPr lang="en-US" sz="857" dirty="0">
                <a:solidFill>
                  <a:schemeClr val="bg1"/>
                </a:solidFill>
              </a:rPr>
              <a:t>'</a:t>
            </a:r>
            <a:r>
              <a:rPr lang="he-IL" sz="857" dirty="0" err="1">
                <a:solidFill>
                  <a:schemeClr val="bg1"/>
                </a:solidFill>
              </a:rPr>
              <a:t>אנרים</a:t>
            </a:r>
            <a:r>
              <a:rPr lang="he-IL" sz="857" dirty="0">
                <a:solidFill>
                  <a:schemeClr val="bg1"/>
                </a:solidFill>
              </a:rPr>
              <a:t> רבים ההולכים יד ביד עם האופנה הגותית וגם פה יש הבחנה בין מוזיקה קלאסית העדיפה על </a:t>
            </a:r>
            <a:r>
              <a:rPr lang="he-IL" sz="857" dirty="0" err="1">
                <a:solidFill>
                  <a:schemeClr val="bg1"/>
                </a:solidFill>
              </a:rPr>
              <a:t>גותים</a:t>
            </a:r>
            <a:r>
              <a:rPr lang="he-IL" sz="857" dirty="0">
                <a:solidFill>
                  <a:schemeClr val="bg1"/>
                </a:solidFill>
              </a:rPr>
              <a:t> </a:t>
            </a:r>
            <a:r>
              <a:rPr lang="he-IL" sz="857" dirty="0" err="1">
                <a:solidFill>
                  <a:schemeClr val="bg1"/>
                </a:solidFill>
              </a:rPr>
              <a:t>ויקטוריאנים</a:t>
            </a:r>
            <a:r>
              <a:rPr lang="he-IL" sz="857" dirty="0">
                <a:solidFill>
                  <a:schemeClr val="bg1"/>
                </a:solidFill>
              </a:rPr>
              <a:t> ומוזיקת </a:t>
            </a:r>
            <a:r>
              <a:rPr lang="en-US" sz="857" dirty="0">
                <a:solidFill>
                  <a:schemeClr val="bg1"/>
                </a:solidFill>
              </a:rPr>
              <a:t>EBM</a:t>
            </a:r>
            <a:r>
              <a:rPr lang="he-IL" sz="857" dirty="0">
                <a:solidFill>
                  <a:schemeClr val="bg1"/>
                </a:solidFill>
              </a:rPr>
              <a:t> (סוג של </a:t>
            </a:r>
            <a:r>
              <a:rPr lang="he-IL" sz="857" dirty="0" err="1">
                <a:solidFill>
                  <a:schemeClr val="bg1"/>
                </a:solidFill>
              </a:rPr>
              <a:t>טראנסים</a:t>
            </a:r>
            <a:r>
              <a:rPr lang="he-IL" sz="857" dirty="0">
                <a:solidFill>
                  <a:schemeClr val="bg1"/>
                </a:solidFill>
              </a:rPr>
              <a:t>) העדיפה על סייבר </a:t>
            </a:r>
            <a:r>
              <a:rPr lang="he-IL" sz="857" dirty="0" err="1">
                <a:solidFill>
                  <a:schemeClr val="bg1"/>
                </a:solidFill>
              </a:rPr>
              <a:t>גותים</a:t>
            </a:r>
            <a:r>
              <a:rPr lang="he-IL" sz="857" dirty="0">
                <a:solidFill>
                  <a:schemeClr val="bg1"/>
                </a:solidFill>
              </a:rPr>
              <a:t>. עם זאת, הנקודה המשותפת היא שוב - החושך. כמעט כל המוסיקה הגותית יכולה להיות מתוארת כאפלה, בצלילים ובמילים. להרחבה, תוכלו לראות ייצוג אינטראקטיבי של מוזיקה גותית </a:t>
            </a:r>
            <a:r>
              <a:rPr lang="he-IL" sz="857" dirty="0">
                <a:solidFill>
                  <a:schemeClr val="accent4">
                    <a:lumMod val="40000"/>
                    <a:lumOff val="60000"/>
                  </a:schemeClr>
                </a:solidFill>
                <a:hlinkClick r:id="rId4"/>
              </a:rPr>
              <a:t>כאן</a:t>
            </a:r>
            <a:r>
              <a:rPr lang="he-IL" sz="857" dirty="0">
                <a:solidFill>
                  <a:schemeClr val="bg1"/>
                </a:solidFill>
              </a:rPr>
              <a:t>. </a:t>
            </a:r>
          </a:p>
        </p:txBody>
      </p:sp>
      <p:sp>
        <p:nvSpPr>
          <p:cNvPr id="3" name="Down Arrow 2">
            <a:hlinkClick r:id="rId5" action="ppaction://hlinksldjump"/>
          </p:cNvPr>
          <p:cNvSpPr/>
          <p:nvPr/>
        </p:nvSpPr>
        <p:spPr>
          <a:xfrm rot="16200000">
            <a:off x="2102314" y="159717"/>
            <a:ext cx="262255" cy="355714"/>
          </a:xfrm>
          <a:prstGeom prst="downArrow">
            <a:avLst>
              <a:gd name="adj1" fmla="val 39006"/>
              <a:gd name="adj2" fmla="val 58412"/>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p>
        </p:txBody>
      </p:sp>
      <p:sp>
        <p:nvSpPr>
          <p:cNvPr id="8" name="TextBox 7"/>
          <p:cNvSpPr txBox="1"/>
          <p:nvPr/>
        </p:nvSpPr>
        <p:spPr>
          <a:xfrm>
            <a:off x="1958090" y="471907"/>
            <a:ext cx="495714" cy="261610"/>
          </a:xfrm>
          <a:prstGeom prst="rect">
            <a:avLst/>
          </a:prstGeom>
          <a:noFill/>
        </p:spPr>
        <p:txBody>
          <a:bodyPr wrap="square" rtlCol="1">
            <a:spAutoFit/>
          </a:bodyPr>
          <a:lstStyle/>
          <a:p>
            <a:r>
              <a:rPr lang="he-IL" sz="1100" dirty="0">
                <a:solidFill>
                  <a:schemeClr val="bg1"/>
                </a:solidFill>
              </a:rPr>
              <a:t>חזרה</a:t>
            </a:r>
          </a:p>
        </p:txBody>
      </p:sp>
      <p:pic>
        <p:nvPicPr>
          <p:cNvPr id="9" name="Picture 2" descr="C:\Users\EfratDima\Desktop\לימודים\טלמ\שנה א\סמסטר קיץ\אנימציה\גותים\dark-1859934_1920 (Small).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650895" y="1096943"/>
            <a:ext cx="2456021" cy="317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545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0026" y="2656828"/>
            <a:ext cx="8091948" cy="769441"/>
          </a:xfrm>
          <a:prstGeom prst="rect">
            <a:avLst/>
          </a:prstGeom>
          <a:noFill/>
        </p:spPr>
        <p:txBody>
          <a:bodyPr wrap="square" rtlCol="1">
            <a:spAutoFit/>
          </a:bodyPr>
          <a:lstStyle/>
          <a:p>
            <a:pPr algn="ctr" rtl="1"/>
            <a:r>
              <a:rPr lang="he-IL" sz="4400" b="1" dirty="0" smtClean="0">
                <a:solidFill>
                  <a:srgbClr val="8A19B7"/>
                </a:solidFill>
              </a:rPr>
              <a:t>גרסה 1 </a:t>
            </a:r>
            <a:endParaRPr lang="he-IL" sz="4400" b="1" dirty="0">
              <a:solidFill>
                <a:srgbClr val="8A19B7"/>
              </a:solidFill>
            </a:endParaRPr>
          </a:p>
        </p:txBody>
      </p:sp>
      <p:sp>
        <p:nvSpPr>
          <p:cNvPr id="3" name="Rectangle 2"/>
          <p:cNvSpPr/>
          <p:nvPr/>
        </p:nvSpPr>
        <p:spPr>
          <a:xfrm>
            <a:off x="1055377" y="1268733"/>
            <a:ext cx="10081246" cy="4320534"/>
          </a:xfrm>
          <a:prstGeom prst="rect">
            <a:avLst/>
          </a:prstGeom>
          <a:noFill/>
          <a:ln>
            <a:solidFill>
              <a:srgbClr val="8A19B7"/>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29946" y="3041550"/>
            <a:ext cx="3732108" cy="1866054"/>
          </a:xfrm>
          <a:prstGeom prst="rect">
            <a:avLst/>
          </a:prstGeom>
        </p:spPr>
      </p:pic>
    </p:spTree>
    <p:extLst>
      <p:ext uri="{BB962C8B-B14F-4D97-AF65-F5344CB8AC3E}">
        <p14:creationId xmlns:p14="http://schemas.microsoft.com/office/powerpoint/2010/main" val="3750334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bwMode="auto">
          <a:xfrm>
            <a:off x="909250" y="0"/>
            <a:ext cx="10372726"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hlinkClick r:id="" action="ppaction://noaction" highlightClick="1"/>
            <a:hlinkHover r:id="" action="ppaction://hlinkshowjump?jump=nextslide"/>
          </p:cNvPr>
          <p:cNvSpPr/>
          <p:nvPr/>
        </p:nvSpPr>
        <p:spPr>
          <a:xfrm>
            <a:off x="7981303" y="1011522"/>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9" name="TextBox 8"/>
          <p:cNvSpPr txBox="1"/>
          <p:nvPr/>
        </p:nvSpPr>
        <p:spPr>
          <a:xfrm>
            <a:off x="8572814" y="1097879"/>
            <a:ext cx="1183021" cy="290208"/>
          </a:xfrm>
          <a:prstGeom prst="rect">
            <a:avLst/>
          </a:prstGeom>
          <a:noFill/>
        </p:spPr>
        <p:txBody>
          <a:bodyPr wrap="square" rtlCol="1" anchor="ctr">
            <a:spAutoFit/>
          </a:bodyPr>
          <a:lstStyle/>
          <a:p>
            <a:pPr algn="ctr"/>
            <a:r>
              <a:rPr lang="he-IL" sz="1286" dirty="0">
                <a:solidFill>
                  <a:schemeClr val="bg1"/>
                </a:solidFill>
              </a:rPr>
              <a:t>גותי ויקטוריאני</a:t>
            </a:r>
          </a:p>
        </p:txBody>
      </p:sp>
      <p:sp>
        <p:nvSpPr>
          <p:cNvPr id="10" name="Rectangle 9"/>
          <p:cNvSpPr/>
          <p:nvPr/>
        </p:nvSpPr>
        <p:spPr>
          <a:xfrm>
            <a:off x="7981303" y="1474443"/>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1" name="TextBox 10"/>
          <p:cNvSpPr txBox="1"/>
          <p:nvPr/>
        </p:nvSpPr>
        <p:spPr>
          <a:xfrm>
            <a:off x="7981303" y="1570449"/>
            <a:ext cx="2366043" cy="290208"/>
          </a:xfrm>
          <a:prstGeom prst="rect">
            <a:avLst/>
          </a:prstGeom>
          <a:noFill/>
        </p:spPr>
        <p:txBody>
          <a:bodyPr wrap="square" rtlCol="1" anchor="ctr">
            <a:spAutoFit/>
          </a:bodyPr>
          <a:lstStyle/>
          <a:p>
            <a:pPr algn="ctr"/>
            <a:r>
              <a:rPr lang="he-IL" sz="1286" dirty="0">
                <a:solidFill>
                  <a:schemeClr val="bg1"/>
                </a:solidFill>
              </a:rPr>
              <a:t>גותי קלאסי</a:t>
            </a:r>
          </a:p>
        </p:txBody>
      </p:sp>
      <p:sp>
        <p:nvSpPr>
          <p:cNvPr id="12" name="Rectangle 11"/>
          <p:cNvSpPr/>
          <p:nvPr/>
        </p:nvSpPr>
        <p:spPr>
          <a:xfrm>
            <a:off x="7981303" y="1937365"/>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3" name="TextBox 12"/>
          <p:cNvSpPr txBox="1"/>
          <p:nvPr/>
        </p:nvSpPr>
        <p:spPr>
          <a:xfrm>
            <a:off x="7981303" y="2033370"/>
            <a:ext cx="2366043" cy="290208"/>
          </a:xfrm>
          <a:prstGeom prst="rect">
            <a:avLst/>
          </a:prstGeom>
          <a:noFill/>
        </p:spPr>
        <p:txBody>
          <a:bodyPr wrap="square" rtlCol="1" anchor="ctr">
            <a:spAutoFit/>
          </a:bodyPr>
          <a:lstStyle/>
          <a:p>
            <a:pPr algn="ctr"/>
            <a:r>
              <a:rPr lang="he-IL" sz="1286" dirty="0" err="1">
                <a:solidFill>
                  <a:schemeClr val="bg1"/>
                </a:solidFill>
              </a:rPr>
              <a:t>בורלסק</a:t>
            </a:r>
            <a:r>
              <a:rPr lang="he-IL" sz="1286" dirty="0">
                <a:solidFill>
                  <a:schemeClr val="bg1"/>
                </a:solidFill>
              </a:rPr>
              <a:t> גותי</a:t>
            </a:r>
          </a:p>
        </p:txBody>
      </p:sp>
      <p:sp>
        <p:nvSpPr>
          <p:cNvPr id="14" name="Rectangle 13"/>
          <p:cNvSpPr/>
          <p:nvPr/>
        </p:nvSpPr>
        <p:spPr>
          <a:xfrm>
            <a:off x="7981303" y="2400286"/>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5" name="TextBox 14"/>
          <p:cNvSpPr txBox="1"/>
          <p:nvPr/>
        </p:nvSpPr>
        <p:spPr>
          <a:xfrm>
            <a:off x="7981303" y="2496292"/>
            <a:ext cx="2366043" cy="290208"/>
          </a:xfrm>
          <a:prstGeom prst="rect">
            <a:avLst/>
          </a:prstGeom>
          <a:noFill/>
        </p:spPr>
        <p:txBody>
          <a:bodyPr wrap="square" rtlCol="1" anchor="ctr">
            <a:spAutoFit/>
          </a:bodyPr>
          <a:lstStyle/>
          <a:p>
            <a:pPr algn="ctr"/>
            <a:r>
              <a:rPr lang="he-IL" sz="1286" dirty="0">
                <a:solidFill>
                  <a:schemeClr val="bg1"/>
                </a:solidFill>
              </a:rPr>
              <a:t>גותי פייתי</a:t>
            </a:r>
          </a:p>
        </p:txBody>
      </p:sp>
      <p:sp>
        <p:nvSpPr>
          <p:cNvPr id="16" name="Rectangle 15"/>
          <p:cNvSpPr/>
          <p:nvPr/>
        </p:nvSpPr>
        <p:spPr>
          <a:xfrm>
            <a:off x="7981303" y="2863207"/>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7" name="TextBox 16"/>
          <p:cNvSpPr txBox="1"/>
          <p:nvPr/>
        </p:nvSpPr>
        <p:spPr>
          <a:xfrm>
            <a:off x="7981303" y="2959213"/>
            <a:ext cx="2366043" cy="290208"/>
          </a:xfrm>
          <a:prstGeom prst="rect">
            <a:avLst/>
          </a:prstGeom>
          <a:noFill/>
        </p:spPr>
        <p:txBody>
          <a:bodyPr wrap="square" rtlCol="1" anchor="ctr">
            <a:spAutoFit/>
          </a:bodyPr>
          <a:lstStyle/>
          <a:p>
            <a:pPr algn="ctr"/>
            <a:r>
              <a:rPr lang="he-IL" sz="1286" dirty="0">
                <a:solidFill>
                  <a:schemeClr val="bg1"/>
                </a:solidFill>
              </a:rPr>
              <a:t>סייבר גותי</a:t>
            </a:r>
          </a:p>
        </p:txBody>
      </p:sp>
      <p:pic>
        <p:nvPicPr>
          <p:cNvPr id="1026" name="Picture 2" descr="C:\Users\EfratDima\Desktop\גותים\nud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9707" y="335861"/>
            <a:ext cx="4166293" cy="624943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6558922" y="335860"/>
            <a:ext cx="3790204" cy="675661"/>
          </a:xfrm>
          <a:prstGeom prst="rect">
            <a:avLst/>
          </a:prstGeom>
          <a:solidFill>
            <a:schemeClr val="tx1">
              <a:alpha val="73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p>
        </p:txBody>
      </p:sp>
      <p:sp>
        <p:nvSpPr>
          <p:cNvPr id="20" name="TextBox 19"/>
          <p:cNvSpPr txBox="1"/>
          <p:nvPr/>
        </p:nvSpPr>
        <p:spPr>
          <a:xfrm>
            <a:off x="6713229" y="456823"/>
            <a:ext cx="3528021" cy="444096"/>
          </a:xfrm>
          <a:prstGeom prst="rect">
            <a:avLst/>
          </a:prstGeom>
          <a:noFill/>
        </p:spPr>
        <p:txBody>
          <a:bodyPr wrap="square" rtlCol="1" anchor="ctr">
            <a:spAutoFit/>
          </a:bodyPr>
          <a:lstStyle/>
          <a:p>
            <a:pPr algn="ctr"/>
            <a:r>
              <a:rPr lang="he-IL" sz="2286" dirty="0">
                <a:solidFill>
                  <a:schemeClr val="bg1">
                    <a:lumMod val="95000"/>
                  </a:schemeClr>
                </a:solidFill>
                <a:effectLst>
                  <a:outerShdw blurRad="38100" dist="38100" dir="2700000" algn="tl">
                    <a:srgbClr val="000000">
                      <a:alpha val="43137"/>
                    </a:srgbClr>
                  </a:outerShdw>
                </a:effectLst>
              </a:rPr>
              <a:t>5 תת זרמים גותיים עיקריים</a:t>
            </a:r>
            <a:endParaRPr lang="he-IL" sz="1286" dirty="0"/>
          </a:p>
        </p:txBody>
      </p:sp>
    </p:spTree>
    <p:extLst>
      <p:ext uri="{BB962C8B-B14F-4D97-AF65-F5344CB8AC3E}">
        <p14:creationId xmlns:p14="http://schemas.microsoft.com/office/powerpoint/2010/main" val="790107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bwMode="auto">
          <a:xfrm>
            <a:off x="909250" y="0"/>
            <a:ext cx="10372726"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hlinkClick r:id="" action="ppaction://hlinkshowjump?jump=nextslide" highlightClick="1"/>
          </p:cNvPr>
          <p:cNvSpPr/>
          <p:nvPr/>
        </p:nvSpPr>
        <p:spPr>
          <a:xfrm>
            <a:off x="7981303" y="1011522"/>
            <a:ext cx="2366043" cy="462921"/>
          </a:xfrm>
          <a:prstGeom prst="rect">
            <a:avLst/>
          </a:prstGeom>
          <a:blipFill>
            <a:blip r:embed="rId4"/>
            <a:tile tx="0" ty="0" sx="100000" sy="100000" flip="none" algn="tl"/>
          </a:bli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9" name="TextBox 8"/>
          <p:cNvSpPr txBox="1"/>
          <p:nvPr/>
        </p:nvSpPr>
        <p:spPr>
          <a:xfrm>
            <a:off x="7981303" y="1097878"/>
            <a:ext cx="2366043" cy="290208"/>
          </a:xfrm>
          <a:prstGeom prst="rect">
            <a:avLst/>
          </a:prstGeom>
          <a:noFill/>
        </p:spPr>
        <p:txBody>
          <a:bodyPr wrap="square" rtlCol="1" anchor="ctr">
            <a:spAutoFit/>
          </a:bodyPr>
          <a:lstStyle/>
          <a:p>
            <a:pPr algn="ctr"/>
            <a:r>
              <a:rPr lang="he-IL" sz="1286" dirty="0">
                <a:solidFill>
                  <a:schemeClr val="bg1"/>
                </a:solidFill>
              </a:rPr>
              <a:t>גותי ויקטוריאני</a:t>
            </a:r>
          </a:p>
        </p:txBody>
      </p:sp>
      <p:sp>
        <p:nvSpPr>
          <p:cNvPr id="10" name="Rectangle 9"/>
          <p:cNvSpPr/>
          <p:nvPr/>
        </p:nvSpPr>
        <p:spPr>
          <a:xfrm>
            <a:off x="7981303" y="1474443"/>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1" name="TextBox 10"/>
          <p:cNvSpPr txBox="1"/>
          <p:nvPr/>
        </p:nvSpPr>
        <p:spPr>
          <a:xfrm>
            <a:off x="7981303" y="1570449"/>
            <a:ext cx="2366043" cy="290208"/>
          </a:xfrm>
          <a:prstGeom prst="rect">
            <a:avLst/>
          </a:prstGeom>
          <a:noFill/>
        </p:spPr>
        <p:txBody>
          <a:bodyPr wrap="square" rtlCol="1" anchor="ctr">
            <a:spAutoFit/>
          </a:bodyPr>
          <a:lstStyle/>
          <a:p>
            <a:pPr algn="ctr"/>
            <a:r>
              <a:rPr lang="he-IL" sz="1286" dirty="0">
                <a:solidFill>
                  <a:schemeClr val="bg1"/>
                </a:solidFill>
              </a:rPr>
              <a:t>גותי קלאסי</a:t>
            </a:r>
          </a:p>
        </p:txBody>
      </p:sp>
      <p:sp>
        <p:nvSpPr>
          <p:cNvPr id="12" name="Rectangle 11"/>
          <p:cNvSpPr/>
          <p:nvPr/>
        </p:nvSpPr>
        <p:spPr>
          <a:xfrm>
            <a:off x="7981303" y="1937365"/>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3" name="TextBox 12"/>
          <p:cNvSpPr txBox="1"/>
          <p:nvPr/>
        </p:nvSpPr>
        <p:spPr>
          <a:xfrm>
            <a:off x="7981303" y="2033370"/>
            <a:ext cx="2366043" cy="290208"/>
          </a:xfrm>
          <a:prstGeom prst="rect">
            <a:avLst/>
          </a:prstGeom>
          <a:noFill/>
        </p:spPr>
        <p:txBody>
          <a:bodyPr wrap="square" rtlCol="1" anchor="ctr">
            <a:spAutoFit/>
          </a:bodyPr>
          <a:lstStyle/>
          <a:p>
            <a:pPr algn="ctr"/>
            <a:r>
              <a:rPr lang="he-IL" sz="1286" dirty="0" err="1">
                <a:solidFill>
                  <a:schemeClr val="bg1"/>
                </a:solidFill>
              </a:rPr>
              <a:t>בורלסק</a:t>
            </a:r>
            <a:r>
              <a:rPr lang="he-IL" sz="1286" dirty="0">
                <a:solidFill>
                  <a:schemeClr val="bg1"/>
                </a:solidFill>
              </a:rPr>
              <a:t> גותי</a:t>
            </a:r>
          </a:p>
        </p:txBody>
      </p:sp>
      <p:sp>
        <p:nvSpPr>
          <p:cNvPr id="14" name="Rectangle 13"/>
          <p:cNvSpPr/>
          <p:nvPr/>
        </p:nvSpPr>
        <p:spPr>
          <a:xfrm>
            <a:off x="7981303" y="2400286"/>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5" name="TextBox 14"/>
          <p:cNvSpPr txBox="1"/>
          <p:nvPr/>
        </p:nvSpPr>
        <p:spPr>
          <a:xfrm>
            <a:off x="7981303" y="2496292"/>
            <a:ext cx="2366043" cy="290208"/>
          </a:xfrm>
          <a:prstGeom prst="rect">
            <a:avLst/>
          </a:prstGeom>
          <a:noFill/>
        </p:spPr>
        <p:txBody>
          <a:bodyPr wrap="square" rtlCol="1" anchor="ctr">
            <a:spAutoFit/>
          </a:bodyPr>
          <a:lstStyle/>
          <a:p>
            <a:pPr algn="ctr"/>
            <a:r>
              <a:rPr lang="he-IL" sz="1286" dirty="0">
                <a:solidFill>
                  <a:schemeClr val="bg1"/>
                </a:solidFill>
              </a:rPr>
              <a:t>גותי פייתי</a:t>
            </a:r>
          </a:p>
        </p:txBody>
      </p:sp>
      <p:sp>
        <p:nvSpPr>
          <p:cNvPr id="16" name="Rectangle 15"/>
          <p:cNvSpPr/>
          <p:nvPr/>
        </p:nvSpPr>
        <p:spPr>
          <a:xfrm>
            <a:off x="7981303" y="2863207"/>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7" name="TextBox 16"/>
          <p:cNvSpPr txBox="1"/>
          <p:nvPr/>
        </p:nvSpPr>
        <p:spPr>
          <a:xfrm>
            <a:off x="7981303" y="2959213"/>
            <a:ext cx="2366043" cy="290208"/>
          </a:xfrm>
          <a:prstGeom prst="rect">
            <a:avLst/>
          </a:prstGeom>
          <a:noFill/>
        </p:spPr>
        <p:txBody>
          <a:bodyPr wrap="square" rtlCol="1" anchor="ctr">
            <a:spAutoFit/>
          </a:bodyPr>
          <a:lstStyle/>
          <a:p>
            <a:pPr algn="ctr"/>
            <a:r>
              <a:rPr lang="he-IL" sz="1286" dirty="0">
                <a:solidFill>
                  <a:schemeClr val="bg1"/>
                </a:solidFill>
              </a:rPr>
              <a:t>סייבר גותי</a:t>
            </a:r>
          </a:p>
        </p:txBody>
      </p:sp>
      <p:pic>
        <p:nvPicPr>
          <p:cNvPr id="1026" name="Picture 2" descr="C:\Users\EfratDima\Desktop\גותים\nud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9707" y="335861"/>
            <a:ext cx="4166293" cy="624943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6558922" y="335860"/>
            <a:ext cx="3790204" cy="675661"/>
          </a:xfrm>
          <a:prstGeom prst="rect">
            <a:avLst/>
          </a:prstGeom>
          <a:solidFill>
            <a:schemeClr val="tx1">
              <a:alpha val="73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p>
        </p:txBody>
      </p:sp>
      <p:sp>
        <p:nvSpPr>
          <p:cNvPr id="20" name="TextBox 19"/>
          <p:cNvSpPr txBox="1"/>
          <p:nvPr/>
        </p:nvSpPr>
        <p:spPr>
          <a:xfrm>
            <a:off x="6713229" y="456823"/>
            <a:ext cx="3528021" cy="444096"/>
          </a:xfrm>
          <a:prstGeom prst="rect">
            <a:avLst/>
          </a:prstGeom>
          <a:noFill/>
        </p:spPr>
        <p:txBody>
          <a:bodyPr wrap="square" rtlCol="1" anchor="ctr">
            <a:spAutoFit/>
          </a:bodyPr>
          <a:lstStyle/>
          <a:p>
            <a:pPr algn="ctr"/>
            <a:r>
              <a:rPr lang="he-IL" sz="2286" dirty="0">
                <a:solidFill>
                  <a:schemeClr val="bg1">
                    <a:lumMod val="95000"/>
                  </a:schemeClr>
                </a:solidFill>
                <a:effectLst>
                  <a:outerShdw blurRad="38100" dist="38100" dir="2700000" algn="tl">
                    <a:srgbClr val="000000">
                      <a:alpha val="43137"/>
                    </a:srgbClr>
                  </a:outerShdw>
                </a:effectLst>
              </a:rPr>
              <a:t>5 תת זרמים גותיים עיקריים</a:t>
            </a:r>
            <a:endParaRPr lang="he-IL" sz="1286" dirty="0"/>
          </a:p>
        </p:txBody>
      </p:sp>
    </p:spTree>
    <p:extLst>
      <p:ext uri="{BB962C8B-B14F-4D97-AF65-F5344CB8AC3E}">
        <p14:creationId xmlns:p14="http://schemas.microsoft.com/office/powerpoint/2010/main" val="2107282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bwMode="auto">
          <a:xfrm>
            <a:off x="909250" y="0"/>
            <a:ext cx="10372726"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981303" y="1011522"/>
            <a:ext cx="2366043" cy="462921"/>
          </a:xfrm>
          <a:prstGeom prst="rect">
            <a:avLst/>
          </a:prstGeom>
          <a:blipFill>
            <a:blip r:embed="rId6"/>
            <a:tile tx="0" ty="0" sx="100000" sy="100000" flip="none" algn="tl"/>
          </a:bli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9" name="TextBox 8"/>
          <p:cNvSpPr txBox="1"/>
          <p:nvPr/>
        </p:nvSpPr>
        <p:spPr>
          <a:xfrm>
            <a:off x="7981303" y="1099778"/>
            <a:ext cx="2366043" cy="290208"/>
          </a:xfrm>
          <a:prstGeom prst="rect">
            <a:avLst/>
          </a:prstGeom>
          <a:noFill/>
        </p:spPr>
        <p:txBody>
          <a:bodyPr wrap="square" rtlCol="1" anchor="ctr">
            <a:spAutoFit/>
          </a:bodyPr>
          <a:lstStyle/>
          <a:p>
            <a:pPr algn="ctr"/>
            <a:r>
              <a:rPr lang="he-IL" sz="1286" dirty="0">
                <a:solidFill>
                  <a:schemeClr val="bg1"/>
                </a:solidFill>
              </a:rPr>
              <a:t>גותי ויקטוריאני</a:t>
            </a:r>
          </a:p>
        </p:txBody>
      </p:sp>
      <p:sp>
        <p:nvSpPr>
          <p:cNvPr id="10" name="Rectangle 9"/>
          <p:cNvSpPr/>
          <p:nvPr/>
        </p:nvSpPr>
        <p:spPr>
          <a:xfrm>
            <a:off x="7981303" y="1474443"/>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1" name="TextBox 10"/>
          <p:cNvSpPr txBox="1"/>
          <p:nvPr/>
        </p:nvSpPr>
        <p:spPr>
          <a:xfrm>
            <a:off x="7981303" y="1570449"/>
            <a:ext cx="2366043" cy="290208"/>
          </a:xfrm>
          <a:prstGeom prst="rect">
            <a:avLst/>
          </a:prstGeom>
          <a:noFill/>
        </p:spPr>
        <p:txBody>
          <a:bodyPr wrap="square" rtlCol="1" anchor="ctr">
            <a:spAutoFit/>
          </a:bodyPr>
          <a:lstStyle/>
          <a:p>
            <a:pPr algn="ctr"/>
            <a:r>
              <a:rPr lang="he-IL" sz="1286" dirty="0">
                <a:solidFill>
                  <a:schemeClr val="bg1"/>
                </a:solidFill>
              </a:rPr>
              <a:t>גותי קלאסי</a:t>
            </a:r>
          </a:p>
        </p:txBody>
      </p:sp>
      <p:sp>
        <p:nvSpPr>
          <p:cNvPr id="12" name="Rectangle 11"/>
          <p:cNvSpPr/>
          <p:nvPr/>
        </p:nvSpPr>
        <p:spPr>
          <a:xfrm>
            <a:off x="7981303" y="1937365"/>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3" name="TextBox 12"/>
          <p:cNvSpPr txBox="1"/>
          <p:nvPr/>
        </p:nvSpPr>
        <p:spPr>
          <a:xfrm>
            <a:off x="7981303" y="2033370"/>
            <a:ext cx="2366043" cy="290208"/>
          </a:xfrm>
          <a:prstGeom prst="rect">
            <a:avLst/>
          </a:prstGeom>
          <a:noFill/>
        </p:spPr>
        <p:txBody>
          <a:bodyPr wrap="square" rtlCol="1" anchor="ctr">
            <a:spAutoFit/>
          </a:bodyPr>
          <a:lstStyle/>
          <a:p>
            <a:pPr algn="ctr"/>
            <a:r>
              <a:rPr lang="he-IL" sz="1286" dirty="0" err="1">
                <a:solidFill>
                  <a:schemeClr val="bg1"/>
                </a:solidFill>
              </a:rPr>
              <a:t>בורלסק</a:t>
            </a:r>
            <a:r>
              <a:rPr lang="he-IL" sz="1286" dirty="0">
                <a:solidFill>
                  <a:schemeClr val="bg1"/>
                </a:solidFill>
              </a:rPr>
              <a:t> גותי</a:t>
            </a:r>
          </a:p>
        </p:txBody>
      </p:sp>
      <p:sp>
        <p:nvSpPr>
          <p:cNvPr id="14" name="Rectangle 13"/>
          <p:cNvSpPr/>
          <p:nvPr/>
        </p:nvSpPr>
        <p:spPr>
          <a:xfrm>
            <a:off x="7981303" y="2400286"/>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5" name="TextBox 14"/>
          <p:cNvSpPr txBox="1"/>
          <p:nvPr/>
        </p:nvSpPr>
        <p:spPr>
          <a:xfrm>
            <a:off x="7981303" y="2496292"/>
            <a:ext cx="2366043" cy="290208"/>
          </a:xfrm>
          <a:prstGeom prst="rect">
            <a:avLst/>
          </a:prstGeom>
          <a:noFill/>
        </p:spPr>
        <p:txBody>
          <a:bodyPr wrap="square" rtlCol="1" anchor="ctr">
            <a:spAutoFit/>
          </a:bodyPr>
          <a:lstStyle/>
          <a:p>
            <a:pPr algn="ctr"/>
            <a:r>
              <a:rPr lang="he-IL" sz="1286" dirty="0">
                <a:solidFill>
                  <a:schemeClr val="bg1"/>
                </a:solidFill>
              </a:rPr>
              <a:t>גותי פייתי</a:t>
            </a:r>
          </a:p>
        </p:txBody>
      </p:sp>
      <p:sp>
        <p:nvSpPr>
          <p:cNvPr id="16" name="Rectangle 15"/>
          <p:cNvSpPr/>
          <p:nvPr/>
        </p:nvSpPr>
        <p:spPr>
          <a:xfrm>
            <a:off x="7981303" y="2863207"/>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7" name="TextBox 16"/>
          <p:cNvSpPr txBox="1"/>
          <p:nvPr/>
        </p:nvSpPr>
        <p:spPr>
          <a:xfrm>
            <a:off x="7981303" y="2959213"/>
            <a:ext cx="2366043" cy="290208"/>
          </a:xfrm>
          <a:prstGeom prst="rect">
            <a:avLst/>
          </a:prstGeom>
          <a:noFill/>
        </p:spPr>
        <p:txBody>
          <a:bodyPr wrap="square" rtlCol="1" anchor="ctr">
            <a:spAutoFit/>
          </a:bodyPr>
          <a:lstStyle/>
          <a:p>
            <a:pPr algn="ctr"/>
            <a:r>
              <a:rPr lang="he-IL" sz="1286" dirty="0">
                <a:solidFill>
                  <a:schemeClr val="bg1"/>
                </a:solidFill>
              </a:rPr>
              <a:t>סייבר גותי</a:t>
            </a:r>
          </a:p>
        </p:txBody>
      </p:sp>
      <p:sp>
        <p:nvSpPr>
          <p:cNvPr id="19" name="Rectangle 18"/>
          <p:cNvSpPr/>
          <p:nvPr/>
        </p:nvSpPr>
        <p:spPr>
          <a:xfrm>
            <a:off x="6558922" y="335860"/>
            <a:ext cx="3790204" cy="675661"/>
          </a:xfrm>
          <a:prstGeom prst="rect">
            <a:avLst/>
          </a:prstGeom>
          <a:solidFill>
            <a:schemeClr val="tx1">
              <a:alpha val="73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p>
        </p:txBody>
      </p:sp>
      <p:sp>
        <p:nvSpPr>
          <p:cNvPr id="20" name="TextBox 19"/>
          <p:cNvSpPr txBox="1"/>
          <p:nvPr/>
        </p:nvSpPr>
        <p:spPr>
          <a:xfrm>
            <a:off x="6713229" y="456823"/>
            <a:ext cx="3528021" cy="444096"/>
          </a:xfrm>
          <a:prstGeom prst="rect">
            <a:avLst/>
          </a:prstGeom>
          <a:noFill/>
        </p:spPr>
        <p:txBody>
          <a:bodyPr wrap="square" rtlCol="1" anchor="ctr">
            <a:spAutoFit/>
          </a:bodyPr>
          <a:lstStyle/>
          <a:p>
            <a:pPr algn="ctr"/>
            <a:r>
              <a:rPr lang="he-IL" sz="2286" dirty="0">
                <a:solidFill>
                  <a:schemeClr val="bg1">
                    <a:lumMod val="95000"/>
                  </a:schemeClr>
                </a:solidFill>
                <a:effectLst>
                  <a:outerShdw blurRad="38100" dist="38100" dir="2700000" algn="tl">
                    <a:srgbClr val="000000">
                      <a:alpha val="43137"/>
                    </a:srgbClr>
                  </a:outerShdw>
                </a:effectLst>
              </a:rPr>
              <a:t>5 תת זרמים גותיים עיקריים</a:t>
            </a:r>
            <a:endParaRPr lang="he-IL" sz="1286" dirty="0"/>
          </a:p>
        </p:txBody>
      </p:sp>
      <p:sp>
        <p:nvSpPr>
          <p:cNvPr id="22" name="TextBox 21"/>
          <p:cNvSpPr txBox="1"/>
          <p:nvPr/>
        </p:nvSpPr>
        <p:spPr>
          <a:xfrm>
            <a:off x="6962957" y="3583307"/>
            <a:ext cx="3384388" cy="2268634"/>
          </a:xfrm>
          <a:prstGeom prst="rect">
            <a:avLst/>
          </a:prstGeom>
          <a:noFill/>
        </p:spPr>
        <p:txBody>
          <a:bodyPr wrap="square" rtlCol="1">
            <a:spAutoFit/>
          </a:bodyPr>
          <a:lstStyle/>
          <a:p>
            <a:pPr algn="r" rtl="1"/>
            <a:r>
              <a:rPr lang="he-IL" sz="1286" b="1" dirty="0">
                <a:solidFill>
                  <a:schemeClr val="bg1"/>
                </a:solidFill>
                <a:effectLst>
                  <a:outerShdw blurRad="38100" dist="38100" dir="2700000" algn="tl">
                    <a:srgbClr val="000000">
                      <a:alpha val="43137"/>
                    </a:srgbClr>
                  </a:outerShdw>
                </a:effectLst>
              </a:rPr>
              <a:t>גותי ויקטוריאני</a:t>
            </a:r>
          </a:p>
          <a:p>
            <a:pPr algn="r" rtl="1"/>
            <a:endParaRPr lang="he-IL" sz="857" b="1" dirty="0">
              <a:solidFill>
                <a:schemeClr val="bg1"/>
              </a:solidFill>
              <a:effectLst>
                <a:outerShdw blurRad="38100" dist="38100" dir="2700000" algn="tl">
                  <a:srgbClr val="000000">
                    <a:alpha val="43137"/>
                  </a:srgbClr>
                </a:outerShdw>
              </a:effectLst>
            </a:endParaRPr>
          </a:p>
          <a:p>
            <a:pPr algn="r" rtl="1"/>
            <a:r>
              <a:rPr lang="he-IL" sz="857" b="1" dirty="0">
                <a:solidFill>
                  <a:schemeClr val="bg1"/>
                </a:solidFill>
                <a:effectLst>
                  <a:outerShdw blurRad="38100" dist="38100" dir="2700000" algn="tl">
                    <a:srgbClr val="000000">
                      <a:alpha val="43137"/>
                    </a:srgbClr>
                  </a:outerShdw>
                </a:effectLst>
              </a:rPr>
              <a:t>דומה לסגנונות גותי</a:t>
            </a:r>
          </a:p>
          <a:p>
            <a:pPr algn="r" rtl="1"/>
            <a:r>
              <a:rPr lang="he-IL" sz="857" dirty="0">
                <a:solidFill>
                  <a:schemeClr val="bg1"/>
                </a:solidFill>
              </a:rPr>
              <a:t>ערפדי, רומנטי, </a:t>
            </a:r>
            <a:r>
              <a:rPr lang="he-IL" sz="857" dirty="0" err="1">
                <a:solidFill>
                  <a:schemeClr val="bg1"/>
                </a:solidFill>
              </a:rPr>
              <a:t>סטימפאנק</a:t>
            </a:r>
            <a:r>
              <a:rPr lang="he-IL" sz="857" dirty="0">
                <a:solidFill>
                  <a:schemeClr val="bg1"/>
                </a:solidFill>
              </a:rPr>
              <a:t> וימי הביניים</a:t>
            </a:r>
          </a:p>
          <a:p>
            <a:pPr algn="r" rtl="1"/>
            <a:endParaRPr lang="he-IL" sz="857" dirty="0">
              <a:solidFill>
                <a:schemeClr val="bg1"/>
              </a:solidFill>
            </a:endParaRPr>
          </a:p>
          <a:p>
            <a:pPr algn="r" rtl="1"/>
            <a:r>
              <a:rPr lang="he-IL" sz="857" b="1" dirty="0">
                <a:solidFill>
                  <a:schemeClr val="bg1"/>
                </a:solidFill>
                <a:effectLst>
                  <a:outerShdw blurRad="38100" dist="38100" dir="2700000" algn="tl">
                    <a:srgbClr val="000000">
                      <a:alpha val="43137"/>
                    </a:srgbClr>
                  </a:outerShdw>
                </a:effectLst>
              </a:rPr>
              <a:t>מאפיינים</a:t>
            </a:r>
          </a:p>
          <a:p>
            <a:pPr algn="r" rtl="1"/>
            <a:r>
              <a:rPr lang="he-IL" sz="857" dirty="0">
                <a:solidFill>
                  <a:schemeClr val="bg1"/>
                </a:solidFill>
              </a:rPr>
              <a:t>מתמקדים בעולם האפל, החושני והמסתורי של </a:t>
            </a:r>
            <a:r>
              <a:rPr lang="he-IL" sz="857" dirty="0" err="1">
                <a:solidFill>
                  <a:schemeClr val="bg1"/>
                </a:solidFill>
              </a:rPr>
              <a:t>הגותיקה</a:t>
            </a:r>
            <a:r>
              <a:rPr lang="he-IL" sz="857" dirty="0">
                <a:solidFill>
                  <a:schemeClr val="bg1"/>
                </a:solidFill>
              </a:rPr>
              <a:t> שנוצרה על ידי הספרות הוויקטוריאנית. תכונות זיהוי הן בגדים העשויים קטיפה תחרה, לבוש עתיק עם חצאיות שופעות, ואהבה לשירה וספרות. לכן אין זה מפתיע </a:t>
            </a:r>
            <a:r>
              <a:rPr lang="he-IL" sz="857" dirty="0" err="1">
                <a:solidFill>
                  <a:schemeClr val="bg1"/>
                </a:solidFill>
              </a:rPr>
              <a:t>שגותים</a:t>
            </a:r>
            <a:r>
              <a:rPr lang="he-IL" sz="857" dirty="0">
                <a:solidFill>
                  <a:schemeClr val="bg1"/>
                </a:solidFill>
              </a:rPr>
              <a:t> רומנטיים הם בדרך כלל טיפוסים רגשיים, יצירתיים וחולמניים. ורדים מתים, בתי קברות מתפוררים </a:t>
            </a:r>
            <a:r>
              <a:rPr lang="he-IL" sz="857" dirty="0" err="1">
                <a:solidFill>
                  <a:schemeClr val="bg1"/>
                </a:solidFill>
              </a:rPr>
              <a:t>וגולגלות</a:t>
            </a:r>
            <a:r>
              <a:rPr lang="he-IL" sz="857" dirty="0">
                <a:solidFill>
                  <a:schemeClr val="bg1"/>
                </a:solidFill>
              </a:rPr>
              <a:t> ישנות אהובים מאד על אנשים אלו. </a:t>
            </a:r>
          </a:p>
          <a:p>
            <a:pPr algn="r" rtl="1"/>
            <a:endParaRPr lang="he-IL" sz="857" dirty="0">
              <a:solidFill>
                <a:schemeClr val="bg1"/>
              </a:solidFill>
            </a:endParaRPr>
          </a:p>
          <a:p>
            <a:pPr algn="r" rtl="1"/>
            <a:r>
              <a:rPr lang="he-IL" sz="857" b="1" dirty="0">
                <a:solidFill>
                  <a:schemeClr val="bg1"/>
                </a:solidFill>
                <a:effectLst>
                  <a:outerShdw blurRad="38100" dist="38100" dir="2700000" algn="tl">
                    <a:srgbClr val="000000">
                      <a:alpha val="43137"/>
                    </a:srgbClr>
                  </a:outerShdw>
                </a:effectLst>
              </a:rPr>
              <a:t>מוזיקה ולהקות לדוגמה</a:t>
            </a:r>
          </a:p>
          <a:p>
            <a:pPr algn="r" rtl="1"/>
            <a:r>
              <a:rPr lang="he-IL" sz="857" dirty="0">
                <a:solidFill>
                  <a:schemeClr val="bg1"/>
                </a:solidFill>
              </a:rPr>
              <a:t>מוזיקה מלודית, אופרה, וכמובן קצת מוסיקה קלאסית. להקות כמו </a:t>
            </a:r>
            <a:r>
              <a:rPr lang="he-IL" sz="857" dirty="0" err="1">
                <a:solidFill>
                  <a:schemeClr val="bg1"/>
                </a:solidFill>
              </a:rPr>
              <a:t>נייטוויש</a:t>
            </a:r>
            <a:r>
              <a:rPr lang="he-IL" sz="857" dirty="0">
                <a:solidFill>
                  <a:schemeClr val="bg1"/>
                </a:solidFill>
              </a:rPr>
              <a:t>, </a:t>
            </a:r>
            <a:r>
              <a:rPr lang="he-IL" sz="857" dirty="0" err="1">
                <a:solidFill>
                  <a:schemeClr val="bg1"/>
                </a:solidFill>
              </a:rPr>
              <a:t>דראקוניאן</a:t>
            </a:r>
            <a:r>
              <a:rPr lang="he-IL" sz="857" dirty="0">
                <a:solidFill>
                  <a:schemeClr val="bg1"/>
                </a:solidFill>
              </a:rPr>
              <a:t> ואפיקה. </a:t>
            </a:r>
          </a:p>
          <a:p>
            <a:pPr algn="r" rtl="1"/>
            <a:r>
              <a:rPr lang="he-IL" sz="857" dirty="0">
                <a:solidFill>
                  <a:schemeClr val="bg1"/>
                </a:solidFill>
              </a:rPr>
              <a:t>הקשיבו לשיר </a:t>
            </a:r>
            <a:r>
              <a:rPr lang="en-US" sz="857" dirty="0">
                <a:solidFill>
                  <a:schemeClr val="bg1"/>
                </a:solidFill>
              </a:rPr>
              <a:t>Death come near me </a:t>
            </a:r>
            <a:r>
              <a:rPr lang="he-IL" sz="857" dirty="0">
                <a:solidFill>
                  <a:schemeClr val="bg1"/>
                </a:solidFill>
              </a:rPr>
              <a:t>של </a:t>
            </a:r>
            <a:r>
              <a:rPr lang="en-US" sz="857" dirty="0">
                <a:solidFill>
                  <a:schemeClr val="bg1"/>
                </a:solidFill>
              </a:rPr>
              <a:t>Draconian</a:t>
            </a:r>
            <a:endParaRPr lang="he-IL" sz="857" dirty="0">
              <a:solidFill>
                <a:schemeClr val="bg1"/>
              </a:solidFill>
            </a:endParaRPr>
          </a:p>
        </p:txBody>
      </p:sp>
      <p:pic>
        <p:nvPicPr>
          <p:cNvPr id="18"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929707" y="335861"/>
            <a:ext cx="4166293" cy="62494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29707" y="351209"/>
            <a:ext cx="1440200" cy="356123"/>
          </a:xfrm>
          <a:prstGeom prst="rect">
            <a:avLst/>
          </a:prstGeom>
          <a:noFill/>
        </p:spPr>
        <p:txBody>
          <a:bodyPr wrap="square" rtlCol="1">
            <a:spAutoFit/>
          </a:bodyPr>
          <a:lstStyle/>
          <a:p>
            <a:pPr algn="ctr"/>
            <a:r>
              <a:rPr lang="he-IL" sz="857" dirty="0">
                <a:solidFill>
                  <a:schemeClr val="bg1"/>
                </a:solidFill>
              </a:rPr>
              <a:t>העבירו עכבר על הדמות לפרטים נוספים</a:t>
            </a:r>
          </a:p>
        </p:txBody>
      </p:sp>
      <p:sp>
        <p:nvSpPr>
          <p:cNvPr id="3" name="Rectangle 2">
            <a:hlinkHover r:id="" action="ppaction://hlinkshowjump?jump=nextslide"/>
          </p:cNvPr>
          <p:cNvSpPr/>
          <p:nvPr/>
        </p:nvSpPr>
        <p:spPr>
          <a:xfrm>
            <a:off x="3884264" y="1847457"/>
            <a:ext cx="1028714" cy="1388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p>
        </p:txBody>
      </p:sp>
      <p:pic>
        <p:nvPicPr>
          <p:cNvPr id="4" name="victorian - draconian -death come near me (mp3cut.net).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270929" y="5894304"/>
            <a:ext cx="609600" cy="609600"/>
          </a:xfrm>
          <a:prstGeom prst="rect">
            <a:avLst/>
          </a:prstGeom>
        </p:spPr>
      </p:pic>
    </p:spTree>
    <p:extLst>
      <p:ext uri="{BB962C8B-B14F-4D97-AF65-F5344CB8AC3E}">
        <p14:creationId xmlns:p14="http://schemas.microsoft.com/office/powerpoint/2010/main" val="145167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4"/>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bwMode="auto">
          <a:xfrm>
            <a:off x="909250" y="0"/>
            <a:ext cx="10372726"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981303" y="1011522"/>
            <a:ext cx="2366043" cy="462921"/>
          </a:xfrm>
          <a:prstGeom prst="rect">
            <a:avLst/>
          </a:prstGeom>
          <a:blipFill>
            <a:blip r:embed="rId3"/>
            <a:tile tx="0" ty="0" sx="100000" sy="100000" flip="none" algn="tl"/>
          </a:bli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9" name="TextBox 8"/>
          <p:cNvSpPr txBox="1"/>
          <p:nvPr/>
        </p:nvSpPr>
        <p:spPr>
          <a:xfrm>
            <a:off x="8572814" y="1097879"/>
            <a:ext cx="1183021" cy="290208"/>
          </a:xfrm>
          <a:prstGeom prst="rect">
            <a:avLst/>
          </a:prstGeom>
          <a:noFill/>
        </p:spPr>
        <p:txBody>
          <a:bodyPr wrap="square" rtlCol="1" anchor="ctr">
            <a:spAutoFit/>
          </a:bodyPr>
          <a:lstStyle/>
          <a:p>
            <a:pPr algn="ctr"/>
            <a:r>
              <a:rPr lang="he-IL" sz="1286" dirty="0">
                <a:solidFill>
                  <a:schemeClr val="bg1"/>
                </a:solidFill>
              </a:rPr>
              <a:t>גותי ויקטוריאני</a:t>
            </a:r>
          </a:p>
        </p:txBody>
      </p:sp>
      <p:sp>
        <p:nvSpPr>
          <p:cNvPr id="10" name="Rectangle 9"/>
          <p:cNvSpPr/>
          <p:nvPr/>
        </p:nvSpPr>
        <p:spPr>
          <a:xfrm>
            <a:off x="7981303" y="1474443"/>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1" name="TextBox 10"/>
          <p:cNvSpPr txBox="1"/>
          <p:nvPr/>
        </p:nvSpPr>
        <p:spPr>
          <a:xfrm>
            <a:off x="7981303" y="1570449"/>
            <a:ext cx="2366043" cy="290208"/>
          </a:xfrm>
          <a:prstGeom prst="rect">
            <a:avLst/>
          </a:prstGeom>
          <a:noFill/>
        </p:spPr>
        <p:txBody>
          <a:bodyPr wrap="square" rtlCol="1" anchor="ctr">
            <a:spAutoFit/>
          </a:bodyPr>
          <a:lstStyle/>
          <a:p>
            <a:pPr algn="ctr"/>
            <a:r>
              <a:rPr lang="he-IL" sz="1286" dirty="0">
                <a:solidFill>
                  <a:schemeClr val="bg1"/>
                </a:solidFill>
              </a:rPr>
              <a:t>גותי קלאסי</a:t>
            </a:r>
          </a:p>
        </p:txBody>
      </p:sp>
      <p:sp>
        <p:nvSpPr>
          <p:cNvPr id="12" name="Rectangle 11"/>
          <p:cNvSpPr/>
          <p:nvPr/>
        </p:nvSpPr>
        <p:spPr>
          <a:xfrm>
            <a:off x="7981303" y="1937365"/>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3" name="TextBox 12"/>
          <p:cNvSpPr txBox="1"/>
          <p:nvPr/>
        </p:nvSpPr>
        <p:spPr>
          <a:xfrm>
            <a:off x="7981303" y="2033370"/>
            <a:ext cx="2366043" cy="290208"/>
          </a:xfrm>
          <a:prstGeom prst="rect">
            <a:avLst/>
          </a:prstGeom>
          <a:noFill/>
        </p:spPr>
        <p:txBody>
          <a:bodyPr wrap="square" rtlCol="1" anchor="ctr">
            <a:spAutoFit/>
          </a:bodyPr>
          <a:lstStyle/>
          <a:p>
            <a:pPr algn="ctr"/>
            <a:r>
              <a:rPr lang="he-IL" sz="1286" dirty="0" err="1">
                <a:solidFill>
                  <a:schemeClr val="bg1"/>
                </a:solidFill>
              </a:rPr>
              <a:t>בורלסק</a:t>
            </a:r>
            <a:r>
              <a:rPr lang="he-IL" sz="1286" dirty="0">
                <a:solidFill>
                  <a:schemeClr val="bg1"/>
                </a:solidFill>
              </a:rPr>
              <a:t> גותי</a:t>
            </a:r>
          </a:p>
        </p:txBody>
      </p:sp>
      <p:sp>
        <p:nvSpPr>
          <p:cNvPr id="14" name="Rectangle 13"/>
          <p:cNvSpPr/>
          <p:nvPr/>
        </p:nvSpPr>
        <p:spPr>
          <a:xfrm>
            <a:off x="7981303" y="2400286"/>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5" name="TextBox 14"/>
          <p:cNvSpPr txBox="1"/>
          <p:nvPr/>
        </p:nvSpPr>
        <p:spPr>
          <a:xfrm>
            <a:off x="7981303" y="2496292"/>
            <a:ext cx="2366043" cy="290208"/>
          </a:xfrm>
          <a:prstGeom prst="rect">
            <a:avLst/>
          </a:prstGeom>
          <a:noFill/>
        </p:spPr>
        <p:txBody>
          <a:bodyPr wrap="square" rtlCol="1" anchor="ctr">
            <a:spAutoFit/>
          </a:bodyPr>
          <a:lstStyle/>
          <a:p>
            <a:pPr algn="ctr"/>
            <a:r>
              <a:rPr lang="he-IL" sz="1286" dirty="0">
                <a:solidFill>
                  <a:schemeClr val="bg1"/>
                </a:solidFill>
              </a:rPr>
              <a:t>גותי פייתי</a:t>
            </a:r>
          </a:p>
        </p:txBody>
      </p:sp>
      <p:sp>
        <p:nvSpPr>
          <p:cNvPr id="16" name="Rectangle 15"/>
          <p:cNvSpPr/>
          <p:nvPr/>
        </p:nvSpPr>
        <p:spPr>
          <a:xfrm>
            <a:off x="7981303" y="2863207"/>
            <a:ext cx="2366043" cy="462921"/>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solidFill>
                <a:schemeClr val="bg1"/>
              </a:solidFill>
            </a:endParaRPr>
          </a:p>
        </p:txBody>
      </p:sp>
      <p:sp>
        <p:nvSpPr>
          <p:cNvPr id="17" name="TextBox 16"/>
          <p:cNvSpPr txBox="1"/>
          <p:nvPr/>
        </p:nvSpPr>
        <p:spPr>
          <a:xfrm>
            <a:off x="7981303" y="2959213"/>
            <a:ext cx="2366043" cy="290208"/>
          </a:xfrm>
          <a:prstGeom prst="rect">
            <a:avLst/>
          </a:prstGeom>
          <a:noFill/>
        </p:spPr>
        <p:txBody>
          <a:bodyPr wrap="square" rtlCol="1" anchor="ctr">
            <a:spAutoFit/>
          </a:bodyPr>
          <a:lstStyle/>
          <a:p>
            <a:pPr algn="ctr"/>
            <a:r>
              <a:rPr lang="he-IL" sz="1286" dirty="0">
                <a:solidFill>
                  <a:schemeClr val="bg1"/>
                </a:solidFill>
              </a:rPr>
              <a:t>סייבר גותי</a:t>
            </a:r>
          </a:p>
        </p:txBody>
      </p:sp>
      <p:sp>
        <p:nvSpPr>
          <p:cNvPr id="19" name="Rectangle 18"/>
          <p:cNvSpPr/>
          <p:nvPr/>
        </p:nvSpPr>
        <p:spPr>
          <a:xfrm>
            <a:off x="6558922" y="335860"/>
            <a:ext cx="3790204" cy="675661"/>
          </a:xfrm>
          <a:prstGeom prst="rect">
            <a:avLst/>
          </a:prstGeom>
          <a:solidFill>
            <a:schemeClr val="tx1">
              <a:alpha val="73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p>
        </p:txBody>
      </p:sp>
      <p:sp>
        <p:nvSpPr>
          <p:cNvPr id="20" name="TextBox 19"/>
          <p:cNvSpPr txBox="1"/>
          <p:nvPr/>
        </p:nvSpPr>
        <p:spPr>
          <a:xfrm>
            <a:off x="6713229" y="456823"/>
            <a:ext cx="3528021" cy="444096"/>
          </a:xfrm>
          <a:prstGeom prst="rect">
            <a:avLst/>
          </a:prstGeom>
          <a:noFill/>
        </p:spPr>
        <p:txBody>
          <a:bodyPr wrap="square" rtlCol="1" anchor="ctr">
            <a:spAutoFit/>
          </a:bodyPr>
          <a:lstStyle/>
          <a:p>
            <a:pPr algn="ctr"/>
            <a:r>
              <a:rPr lang="he-IL" sz="2286" dirty="0">
                <a:solidFill>
                  <a:schemeClr val="bg1">
                    <a:lumMod val="95000"/>
                  </a:schemeClr>
                </a:solidFill>
                <a:effectLst>
                  <a:outerShdw blurRad="38100" dist="38100" dir="2700000" algn="tl">
                    <a:srgbClr val="000000">
                      <a:alpha val="43137"/>
                    </a:srgbClr>
                  </a:outerShdw>
                </a:effectLst>
              </a:rPr>
              <a:t>5 תת זרמים גותיים עיקריים</a:t>
            </a:r>
            <a:endParaRPr lang="he-IL" sz="1286" dirty="0"/>
          </a:p>
        </p:txBody>
      </p:sp>
      <p:sp>
        <p:nvSpPr>
          <p:cNvPr id="22" name="TextBox 21"/>
          <p:cNvSpPr txBox="1"/>
          <p:nvPr/>
        </p:nvSpPr>
        <p:spPr>
          <a:xfrm>
            <a:off x="6962957" y="3583307"/>
            <a:ext cx="3384388" cy="2268634"/>
          </a:xfrm>
          <a:prstGeom prst="rect">
            <a:avLst/>
          </a:prstGeom>
          <a:noFill/>
        </p:spPr>
        <p:txBody>
          <a:bodyPr wrap="square" rtlCol="1">
            <a:spAutoFit/>
          </a:bodyPr>
          <a:lstStyle/>
          <a:p>
            <a:pPr algn="r" rtl="1"/>
            <a:r>
              <a:rPr lang="he-IL" sz="1286" b="1" dirty="0">
                <a:solidFill>
                  <a:schemeClr val="bg1"/>
                </a:solidFill>
                <a:effectLst>
                  <a:outerShdw blurRad="38100" dist="38100" dir="2700000" algn="tl">
                    <a:srgbClr val="000000">
                      <a:alpha val="43137"/>
                    </a:srgbClr>
                  </a:outerShdw>
                </a:effectLst>
              </a:rPr>
              <a:t>גותי ויקטוריאני</a:t>
            </a:r>
          </a:p>
          <a:p>
            <a:pPr algn="r" rtl="1"/>
            <a:endParaRPr lang="he-IL" sz="857" b="1" dirty="0">
              <a:solidFill>
                <a:schemeClr val="bg1"/>
              </a:solidFill>
              <a:effectLst>
                <a:outerShdw blurRad="38100" dist="38100" dir="2700000" algn="tl">
                  <a:srgbClr val="000000">
                    <a:alpha val="43137"/>
                  </a:srgbClr>
                </a:outerShdw>
              </a:effectLst>
            </a:endParaRPr>
          </a:p>
          <a:p>
            <a:pPr algn="r" rtl="1"/>
            <a:r>
              <a:rPr lang="he-IL" sz="857" b="1" dirty="0">
                <a:solidFill>
                  <a:schemeClr val="bg1"/>
                </a:solidFill>
                <a:effectLst>
                  <a:outerShdw blurRad="38100" dist="38100" dir="2700000" algn="tl">
                    <a:srgbClr val="000000">
                      <a:alpha val="43137"/>
                    </a:srgbClr>
                  </a:outerShdw>
                </a:effectLst>
              </a:rPr>
              <a:t>דומה לסגנונות גותי</a:t>
            </a:r>
          </a:p>
          <a:p>
            <a:pPr algn="r" rtl="1"/>
            <a:r>
              <a:rPr lang="he-IL" sz="857" dirty="0">
                <a:solidFill>
                  <a:schemeClr val="bg1"/>
                </a:solidFill>
              </a:rPr>
              <a:t>ערפדי, רומנטי, </a:t>
            </a:r>
            <a:r>
              <a:rPr lang="he-IL" sz="857" dirty="0" err="1">
                <a:solidFill>
                  <a:schemeClr val="bg1"/>
                </a:solidFill>
              </a:rPr>
              <a:t>סטימפאנק</a:t>
            </a:r>
            <a:r>
              <a:rPr lang="he-IL" sz="857" dirty="0">
                <a:solidFill>
                  <a:schemeClr val="bg1"/>
                </a:solidFill>
              </a:rPr>
              <a:t> וימי הביניים</a:t>
            </a:r>
          </a:p>
          <a:p>
            <a:pPr algn="r" rtl="1"/>
            <a:endParaRPr lang="he-IL" sz="857" dirty="0">
              <a:solidFill>
                <a:schemeClr val="bg1"/>
              </a:solidFill>
            </a:endParaRPr>
          </a:p>
          <a:p>
            <a:pPr algn="r" rtl="1"/>
            <a:r>
              <a:rPr lang="he-IL" sz="857" b="1" dirty="0">
                <a:solidFill>
                  <a:schemeClr val="bg1"/>
                </a:solidFill>
                <a:effectLst>
                  <a:outerShdw blurRad="38100" dist="38100" dir="2700000" algn="tl">
                    <a:srgbClr val="000000">
                      <a:alpha val="43137"/>
                    </a:srgbClr>
                  </a:outerShdw>
                </a:effectLst>
              </a:rPr>
              <a:t>מאפיינים</a:t>
            </a:r>
          </a:p>
          <a:p>
            <a:pPr algn="r" rtl="1"/>
            <a:r>
              <a:rPr lang="he-IL" sz="857" dirty="0">
                <a:solidFill>
                  <a:schemeClr val="bg1"/>
                </a:solidFill>
              </a:rPr>
              <a:t>מתמקדים בעולם האפל, החושני והמסתורי של </a:t>
            </a:r>
            <a:r>
              <a:rPr lang="he-IL" sz="857" dirty="0" err="1">
                <a:solidFill>
                  <a:schemeClr val="bg1"/>
                </a:solidFill>
              </a:rPr>
              <a:t>הגותיקה</a:t>
            </a:r>
            <a:r>
              <a:rPr lang="he-IL" sz="857" dirty="0">
                <a:solidFill>
                  <a:schemeClr val="bg1"/>
                </a:solidFill>
              </a:rPr>
              <a:t> שנוצרה על ידי הספרות הוויקטוריאנית. תכונות זיהוי הן בגדים העשויים קטיפה תחרה, לבוש עתיק עם חצאיות שופעות, ואהבה לשירה וספרות. לכן אין זה מפתיע </a:t>
            </a:r>
            <a:r>
              <a:rPr lang="he-IL" sz="857" dirty="0" err="1">
                <a:solidFill>
                  <a:schemeClr val="bg1"/>
                </a:solidFill>
              </a:rPr>
              <a:t>שגותים</a:t>
            </a:r>
            <a:r>
              <a:rPr lang="he-IL" sz="857" dirty="0">
                <a:solidFill>
                  <a:schemeClr val="bg1"/>
                </a:solidFill>
              </a:rPr>
              <a:t> רומנטיים הם בדרך כלל טיפוסים רגשיים, יצירתיים וחולמניים. ורדים מתים, בתי קברות מתפוררים </a:t>
            </a:r>
            <a:r>
              <a:rPr lang="he-IL" sz="857" dirty="0" err="1">
                <a:solidFill>
                  <a:schemeClr val="bg1"/>
                </a:solidFill>
              </a:rPr>
              <a:t>וגולגלות</a:t>
            </a:r>
            <a:r>
              <a:rPr lang="he-IL" sz="857" dirty="0">
                <a:solidFill>
                  <a:schemeClr val="bg1"/>
                </a:solidFill>
              </a:rPr>
              <a:t> ישנות אהובים מאד על אנשים אלו. </a:t>
            </a:r>
          </a:p>
          <a:p>
            <a:pPr algn="r" rtl="1"/>
            <a:endParaRPr lang="he-IL" sz="857" dirty="0">
              <a:solidFill>
                <a:schemeClr val="bg1"/>
              </a:solidFill>
            </a:endParaRPr>
          </a:p>
          <a:p>
            <a:pPr algn="r" rtl="1"/>
            <a:r>
              <a:rPr lang="he-IL" sz="857" b="1" dirty="0">
                <a:solidFill>
                  <a:schemeClr val="bg1"/>
                </a:solidFill>
                <a:effectLst>
                  <a:outerShdw blurRad="38100" dist="38100" dir="2700000" algn="tl">
                    <a:srgbClr val="000000">
                      <a:alpha val="43137"/>
                    </a:srgbClr>
                  </a:outerShdw>
                </a:effectLst>
              </a:rPr>
              <a:t>מוזיקה ולהקות לדוגמה</a:t>
            </a:r>
          </a:p>
          <a:p>
            <a:pPr algn="r" rtl="1"/>
            <a:r>
              <a:rPr lang="he-IL" sz="857" dirty="0">
                <a:solidFill>
                  <a:schemeClr val="bg1"/>
                </a:solidFill>
              </a:rPr>
              <a:t>מוזיקה מלודית, אופרה, וכמובן קצת מוסיקה קלאסית. להקות כמו </a:t>
            </a:r>
            <a:r>
              <a:rPr lang="he-IL" sz="857" dirty="0" err="1">
                <a:solidFill>
                  <a:schemeClr val="bg1"/>
                </a:solidFill>
              </a:rPr>
              <a:t>נייטוויש</a:t>
            </a:r>
            <a:r>
              <a:rPr lang="he-IL" sz="857" dirty="0">
                <a:solidFill>
                  <a:schemeClr val="bg1"/>
                </a:solidFill>
              </a:rPr>
              <a:t>, </a:t>
            </a:r>
            <a:r>
              <a:rPr lang="he-IL" sz="857" dirty="0" err="1">
                <a:solidFill>
                  <a:schemeClr val="bg1"/>
                </a:solidFill>
              </a:rPr>
              <a:t>דראקוניאן</a:t>
            </a:r>
            <a:r>
              <a:rPr lang="he-IL" sz="857" dirty="0">
                <a:solidFill>
                  <a:schemeClr val="bg1"/>
                </a:solidFill>
              </a:rPr>
              <a:t> ואפיקה. </a:t>
            </a:r>
          </a:p>
          <a:p>
            <a:pPr algn="r" rtl="1"/>
            <a:r>
              <a:rPr lang="he-IL" sz="857" dirty="0">
                <a:solidFill>
                  <a:schemeClr val="bg1"/>
                </a:solidFill>
              </a:rPr>
              <a:t>הקשיבו לשיר </a:t>
            </a:r>
            <a:r>
              <a:rPr lang="en-US" sz="857" dirty="0">
                <a:solidFill>
                  <a:schemeClr val="bg1"/>
                </a:solidFill>
              </a:rPr>
              <a:t>Death come near me </a:t>
            </a:r>
            <a:r>
              <a:rPr lang="he-IL" sz="857" dirty="0">
                <a:solidFill>
                  <a:schemeClr val="bg1"/>
                </a:solidFill>
              </a:rPr>
              <a:t>של </a:t>
            </a:r>
            <a:r>
              <a:rPr lang="en-US" sz="857" dirty="0">
                <a:solidFill>
                  <a:schemeClr val="bg1"/>
                </a:solidFill>
              </a:rPr>
              <a:t>Draconian</a:t>
            </a:r>
            <a:endParaRPr lang="he-IL" sz="857" dirty="0">
              <a:solidFill>
                <a:schemeClr val="bg1"/>
              </a:solidFill>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29707" y="335861"/>
            <a:ext cx="4166293" cy="62494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29707" y="351209"/>
            <a:ext cx="1440200" cy="356123"/>
          </a:xfrm>
          <a:prstGeom prst="rect">
            <a:avLst/>
          </a:prstGeom>
          <a:noFill/>
        </p:spPr>
        <p:txBody>
          <a:bodyPr wrap="square" rtlCol="1">
            <a:spAutoFit/>
          </a:bodyPr>
          <a:lstStyle/>
          <a:p>
            <a:pPr algn="ctr"/>
            <a:r>
              <a:rPr lang="he-IL" sz="857" dirty="0">
                <a:solidFill>
                  <a:schemeClr val="bg1"/>
                </a:solidFill>
              </a:rPr>
              <a:t>העבירו עכבר על הדמות לפרטים נוספים</a:t>
            </a:r>
          </a:p>
        </p:txBody>
      </p:sp>
      <p:sp>
        <p:nvSpPr>
          <p:cNvPr id="4" name="Line Callout 1 (Accent Bar) 3"/>
          <p:cNvSpPr/>
          <p:nvPr/>
        </p:nvSpPr>
        <p:spPr>
          <a:xfrm>
            <a:off x="1929707" y="1574627"/>
            <a:ext cx="1337329" cy="725474"/>
          </a:xfrm>
          <a:prstGeom prst="accentCallout1">
            <a:avLst>
              <a:gd name="adj1" fmla="val 31385"/>
              <a:gd name="adj2" fmla="val 106736"/>
              <a:gd name="adj3" fmla="val 55643"/>
              <a:gd name="adj4" fmla="val 150928"/>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86"/>
          </a:p>
        </p:txBody>
      </p:sp>
      <p:sp>
        <p:nvSpPr>
          <p:cNvPr id="5" name="TextBox 4"/>
          <p:cNvSpPr txBox="1"/>
          <p:nvPr/>
        </p:nvSpPr>
        <p:spPr>
          <a:xfrm>
            <a:off x="1929707" y="1567842"/>
            <a:ext cx="1388764" cy="751809"/>
          </a:xfrm>
          <a:prstGeom prst="rect">
            <a:avLst/>
          </a:prstGeom>
          <a:noFill/>
        </p:spPr>
        <p:txBody>
          <a:bodyPr wrap="square" rtlCol="1">
            <a:spAutoFit/>
          </a:bodyPr>
          <a:lstStyle/>
          <a:p>
            <a:pPr algn="r" rtl="1"/>
            <a:r>
              <a:rPr lang="he-IL" sz="857" dirty="0">
                <a:solidFill>
                  <a:schemeClr val="bg1"/>
                </a:solidFill>
              </a:rPr>
              <a:t>מקובל ללבוש בדי תחרה בשילוב בגדים מודרניים, כרמיזה לזיקה האופנתית הנהוגה בתקופה הוויקטוריאנית </a:t>
            </a:r>
            <a:r>
              <a:rPr lang="he-IL" sz="857" dirty="0" err="1">
                <a:solidFill>
                  <a:schemeClr val="bg1"/>
                </a:solidFill>
              </a:rPr>
              <a:t>והאדוארית</a:t>
            </a:r>
            <a:r>
              <a:rPr lang="he-IL" sz="857" dirty="0">
                <a:solidFill>
                  <a:schemeClr val="bg1"/>
                </a:solidFill>
              </a:rPr>
              <a:t>.</a:t>
            </a:r>
          </a:p>
        </p:txBody>
      </p:sp>
    </p:spTree>
    <p:extLst>
      <p:ext uri="{BB962C8B-B14F-4D97-AF65-F5344CB8AC3E}">
        <p14:creationId xmlns:p14="http://schemas.microsoft.com/office/powerpoint/2010/main" val="898432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0026" y="2649079"/>
            <a:ext cx="8091948" cy="769441"/>
          </a:xfrm>
          <a:prstGeom prst="rect">
            <a:avLst/>
          </a:prstGeom>
          <a:noFill/>
        </p:spPr>
        <p:txBody>
          <a:bodyPr wrap="square" rtlCol="1">
            <a:spAutoFit/>
          </a:bodyPr>
          <a:lstStyle/>
          <a:p>
            <a:pPr algn="ctr" rtl="1"/>
            <a:r>
              <a:rPr lang="he-IL" sz="4400" b="1" dirty="0" smtClean="0">
                <a:solidFill>
                  <a:srgbClr val="8A19B7"/>
                </a:solidFill>
              </a:rPr>
              <a:t>גרסה 3 </a:t>
            </a:r>
            <a:endParaRPr lang="he-IL" sz="4400" b="1" dirty="0">
              <a:solidFill>
                <a:srgbClr val="8A19B7"/>
              </a:solidFill>
            </a:endParaRPr>
          </a:p>
        </p:txBody>
      </p:sp>
      <p:sp>
        <p:nvSpPr>
          <p:cNvPr id="3" name="Rectangle 2"/>
          <p:cNvSpPr/>
          <p:nvPr/>
        </p:nvSpPr>
        <p:spPr>
          <a:xfrm>
            <a:off x="1055377" y="1268733"/>
            <a:ext cx="10081246" cy="4320534"/>
          </a:xfrm>
          <a:prstGeom prst="rect">
            <a:avLst/>
          </a:prstGeom>
          <a:noFill/>
          <a:ln>
            <a:solidFill>
              <a:srgbClr val="8A19B7"/>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29946" y="3033801"/>
            <a:ext cx="3732108" cy="1866054"/>
          </a:xfrm>
          <a:prstGeom prst="rect">
            <a:avLst/>
          </a:prstGeom>
        </p:spPr>
      </p:pic>
    </p:spTree>
    <p:extLst>
      <p:ext uri="{BB962C8B-B14F-4D97-AF65-F5344CB8AC3E}">
        <p14:creationId xmlns:p14="http://schemas.microsoft.com/office/powerpoint/2010/main" val="3749613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435" y="996212"/>
            <a:ext cx="10177130" cy="4865576"/>
          </a:xfrm>
          <a:prstGeom prst="rect">
            <a:avLst/>
          </a:prstGeom>
        </p:spPr>
        <p:txBody>
          <a:bodyPr wrap="square" lIns="108852" tIns="54426" rIns="108852" bIns="54426">
            <a:spAutoFit/>
          </a:bodyPr>
          <a:lstStyle/>
          <a:p>
            <a:pPr algn="r" rtl="1">
              <a:lnSpc>
                <a:spcPct val="150000"/>
              </a:lnSpc>
            </a:pPr>
            <a:r>
              <a:rPr lang="he-IL" sz="1600" b="1" dirty="0" smtClean="0">
                <a:solidFill>
                  <a:srgbClr val="8A19B7"/>
                </a:solidFill>
              </a:rPr>
              <a:t>ב. מטרות הייצוג וקהל היעד: </a:t>
            </a:r>
          </a:p>
          <a:p>
            <a:pPr algn="r" rtl="1">
              <a:lnSpc>
                <a:spcPct val="150000"/>
              </a:lnSpc>
            </a:pPr>
            <a:r>
              <a:rPr lang="he-IL" sz="1600" dirty="0" smtClean="0"/>
              <a:t>הייצוג מספק מידע בנושא הזרמים השונים של המראה הגותי תוך הבנת מהות הלבוש וההקשר למוזיקה. וזאת דרך העולם המסיבות הגותיות – בעצם במענה על השאלה מה ללבוש למסיבה גותית – המשתמש מבין את ההבדלים בין הזרמים ואת מאפייניהם. קהל היעד הינו אנשים שמתעניינים בהבנת האנתרופולוגיה של תת התרבות הגותית בישראל. הייצוג פונה לכולם ולכן גם ההסבר הכללי. </a:t>
            </a:r>
            <a:endParaRPr lang="he-IL" sz="1600" dirty="0"/>
          </a:p>
          <a:p>
            <a:pPr marL="291568" indent="-291568" algn="r" rtl="1">
              <a:lnSpc>
                <a:spcPct val="150000"/>
              </a:lnSpc>
              <a:buFont typeface="Arial" panose="020B0604020202020204" pitchFamily="34" charset="0"/>
              <a:buChar char="•"/>
            </a:pPr>
            <a:endParaRPr lang="he-IL" sz="1600" dirty="0" smtClean="0"/>
          </a:p>
          <a:p>
            <a:pPr algn="r" rtl="1">
              <a:lnSpc>
                <a:spcPct val="150000"/>
              </a:lnSpc>
            </a:pPr>
            <a:r>
              <a:rPr lang="he-IL" sz="1600" b="1" dirty="0" smtClean="0">
                <a:solidFill>
                  <a:srgbClr val="8A19B7"/>
                </a:solidFill>
              </a:rPr>
              <a:t>ג. פירוט השאלות שעליהן יענה הייצוג: </a:t>
            </a:r>
          </a:p>
          <a:p>
            <a:pPr marL="340163" indent="-340163" algn="r" rtl="1">
              <a:lnSpc>
                <a:spcPct val="150000"/>
              </a:lnSpc>
              <a:buFont typeface="Arial" panose="020B0604020202020204" pitchFamily="34" charset="0"/>
              <a:buChar char="•"/>
            </a:pPr>
            <a:r>
              <a:rPr lang="he-IL" sz="1600" dirty="0" smtClean="0"/>
              <a:t>מהי התרבות הגותית? </a:t>
            </a:r>
          </a:p>
          <a:p>
            <a:pPr marL="340163" indent="-340163" algn="r" rtl="1">
              <a:lnSpc>
                <a:spcPct val="150000"/>
              </a:lnSpc>
              <a:buFont typeface="Arial" panose="020B0604020202020204" pitchFamily="34" charset="0"/>
              <a:buChar char="•"/>
            </a:pPr>
            <a:r>
              <a:rPr lang="he-IL" sz="1600" dirty="0" smtClean="0"/>
              <a:t>מהם הסוגים העיקריים של הגותים?</a:t>
            </a:r>
          </a:p>
          <a:p>
            <a:pPr marL="340163" indent="-340163" algn="r" rtl="1">
              <a:lnSpc>
                <a:spcPct val="150000"/>
              </a:lnSpc>
              <a:buFont typeface="Arial" panose="020B0604020202020204" pitchFamily="34" charset="0"/>
              <a:buChar char="•"/>
            </a:pPr>
            <a:r>
              <a:rPr lang="he-IL" sz="1600" dirty="0" smtClean="0"/>
              <a:t>כיצד אבדיל בין סוגי </a:t>
            </a:r>
            <a:r>
              <a:rPr lang="he-IL" sz="1600" dirty="0" err="1" smtClean="0"/>
              <a:t>גותים</a:t>
            </a:r>
            <a:r>
              <a:rPr lang="he-IL" sz="1600" dirty="0" smtClean="0"/>
              <a:t> שונים?</a:t>
            </a:r>
          </a:p>
          <a:p>
            <a:pPr marL="340163" indent="-340163" algn="r" rtl="1">
              <a:lnSpc>
                <a:spcPct val="150000"/>
              </a:lnSpc>
              <a:buFont typeface="Arial" panose="020B0604020202020204" pitchFamily="34" charset="0"/>
              <a:buChar char="•"/>
            </a:pPr>
            <a:r>
              <a:rPr lang="he-IL" sz="1600" dirty="0" smtClean="0"/>
              <a:t>איך נראה אדם המתלבש באופן סייבר גותי\או אחר?</a:t>
            </a:r>
            <a:r>
              <a:rPr lang="en-US" sz="1600" dirty="0" smtClean="0"/>
              <a:t> </a:t>
            </a:r>
            <a:endParaRPr lang="he-IL" sz="1600" dirty="0" smtClean="0"/>
          </a:p>
          <a:p>
            <a:pPr marL="340163" indent="-340163" algn="r" rtl="1">
              <a:lnSpc>
                <a:spcPct val="150000"/>
              </a:lnSpc>
              <a:buFont typeface="Arial" panose="020B0604020202020204" pitchFamily="34" charset="0"/>
              <a:buChar char="•"/>
            </a:pPr>
            <a:r>
              <a:rPr lang="he-IL" sz="1600" dirty="0" smtClean="0"/>
              <a:t>ראיתי אישה לובשת מחוך וחצאית מנופחת ברחוב. מדוע? </a:t>
            </a:r>
          </a:p>
          <a:p>
            <a:pPr marL="340163" indent="-340163" algn="r" rtl="1">
              <a:lnSpc>
                <a:spcPct val="150000"/>
              </a:lnSpc>
              <a:buFont typeface="Arial" panose="020B0604020202020204" pitchFamily="34" charset="0"/>
              <a:buChar char="•"/>
            </a:pPr>
            <a:r>
              <a:rPr lang="he-IL" sz="1600" dirty="0" smtClean="0"/>
              <a:t>לאיזו מוזיקה מקשיבים </a:t>
            </a:r>
            <a:r>
              <a:rPr lang="he-IL" sz="1600" dirty="0" err="1" smtClean="0"/>
              <a:t>גותים</a:t>
            </a:r>
            <a:r>
              <a:rPr lang="he-IL" sz="1600" dirty="0" smtClean="0"/>
              <a:t>? </a:t>
            </a:r>
          </a:p>
        </p:txBody>
      </p:sp>
    </p:spTree>
    <p:extLst>
      <p:ext uri="{BB962C8B-B14F-4D97-AF65-F5344CB8AC3E}">
        <p14:creationId xmlns:p14="http://schemas.microsoft.com/office/powerpoint/2010/main" val="2599820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497164"/>
            <a:ext cx="10972800" cy="6069414"/>
          </a:xfrm>
        </p:spPr>
        <p:txBody>
          <a:bodyPr>
            <a:normAutofit/>
          </a:bodyPr>
          <a:lstStyle/>
          <a:p>
            <a:pPr marL="0" indent="0" algn="r" rtl="1">
              <a:lnSpc>
                <a:spcPct val="170000"/>
              </a:lnSpc>
              <a:buNone/>
            </a:pPr>
            <a:r>
              <a:rPr lang="he-IL" sz="1600" b="1" dirty="0" smtClean="0">
                <a:solidFill>
                  <a:srgbClr val="8A19B7"/>
                </a:solidFill>
              </a:rPr>
              <a:t>ד. נימוקים לתכנון ועיצוב הייצוג: </a:t>
            </a:r>
            <a:r>
              <a:rPr lang="he-IL" sz="1600" dirty="0" smtClean="0"/>
              <a:t>תכננו את הייצוג שישקף את עולם התוכן של </a:t>
            </a:r>
            <a:r>
              <a:rPr lang="he-IL" sz="1600" dirty="0" err="1" smtClean="0"/>
              <a:t>הגותים</a:t>
            </a:r>
            <a:r>
              <a:rPr lang="he-IL" sz="1600" dirty="0" smtClean="0"/>
              <a:t>. לכן הוא בעל עיצוב אפל ורגוע אך גם </a:t>
            </a:r>
            <a:r>
              <a:rPr lang="he-IL" sz="1600" dirty="0" err="1" smtClean="0"/>
              <a:t>פנטזיוני</a:t>
            </a:r>
            <a:r>
              <a:rPr lang="he-IL" sz="1600" dirty="0" smtClean="0"/>
              <a:t>. </a:t>
            </a:r>
          </a:p>
          <a:p>
            <a:pPr marL="0" indent="0" algn="r" rtl="1">
              <a:lnSpc>
                <a:spcPct val="170000"/>
              </a:lnSpc>
              <a:buNone/>
            </a:pPr>
            <a:r>
              <a:rPr lang="he-IL" sz="1600" b="1" dirty="0" smtClean="0">
                <a:solidFill>
                  <a:srgbClr val="8A19B7"/>
                </a:solidFill>
              </a:rPr>
              <a:t>השתמשנו באינטראקציות:</a:t>
            </a:r>
          </a:p>
          <a:p>
            <a:pPr algn="r" rtl="1">
              <a:lnSpc>
                <a:spcPct val="170000"/>
              </a:lnSpc>
            </a:pPr>
            <a:r>
              <a:rPr lang="en-US" sz="1600" b="1" dirty="0" smtClean="0"/>
              <a:t>Clicking </a:t>
            </a:r>
            <a:r>
              <a:rPr lang="he-IL" sz="1600" b="1" dirty="0" smtClean="0"/>
              <a:t> + </a:t>
            </a:r>
            <a:r>
              <a:rPr lang="en-US" sz="1600" b="1" dirty="0"/>
              <a:t>Brushing &amp; </a:t>
            </a:r>
            <a:r>
              <a:rPr lang="en-US" sz="1600" b="1" dirty="0" smtClean="0"/>
              <a:t>Fading &amp; Linking</a:t>
            </a:r>
            <a:endParaRPr lang="he-IL" sz="1600" b="1" dirty="0"/>
          </a:p>
          <a:p>
            <a:pPr marL="0" indent="0" algn="r" rtl="1">
              <a:lnSpc>
                <a:spcPct val="170000"/>
              </a:lnSpc>
              <a:buNone/>
            </a:pPr>
            <a:r>
              <a:rPr lang="he-IL" sz="1600" dirty="0" smtClean="0"/>
              <a:t>המשתמש בוחר באיזה זרם לצפות בעת מעבר עכבר נגלות לפניו הדמויות ושאר הסרגל </a:t>
            </a:r>
            <a:r>
              <a:rPr lang="he-IL" sz="1600" dirty="0" err="1" smtClean="0"/>
              <a:t>מואפר</a:t>
            </a:r>
            <a:r>
              <a:rPr lang="he-IL" sz="1600" dirty="0" smtClean="0"/>
              <a:t>, בו בזמן הסרגל השני מציג את הזרם המתאים למוזיקה. בלחיצה החלון מתקבע. </a:t>
            </a:r>
          </a:p>
          <a:p>
            <a:pPr algn="r" rtl="1">
              <a:lnSpc>
                <a:spcPct val="170000"/>
              </a:lnSpc>
            </a:pPr>
            <a:r>
              <a:rPr lang="en-US" sz="1600" b="1" dirty="0"/>
              <a:t>Brushing &amp; Linking</a:t>
            </a:r>
          </a:p>
          <a:p>
            <a:pPr marL="0" indent="0" algn="r" defTabSz="1280160" rtl="1">
              <a:lnSpc>
                <a:spcPct val="170000"/>
              </a:lnSpc>
              <a:spcBef>
                <a:spcPts val="0"/>
              </a:spcBef>
              <a:buNone/>
              <a:defRPr/>
            </a:pPr>
            <a:r>
              <a:rPr lang="he-IL" sz="1600" dirty="0"/>
              <a:t>במעבר עכבר על הדמויות מופיע הסבר על פריטי הלבוש. </a:t>
            </a:r>
          </a:p>
          <a:p>
            <a:pPr algn="r" defTabSz="1280160" rtl="1">
              <a:lnSpc>
                <a:spcPct val="170000"/>
              </a:lnSpc>
              <a:spcBef>
                <a:spcPts val="0"/>
              </a:spcBef>
              <a:defRPr/>
            </a:pPr>
            <a:r>
              <a:rPr lang="en-US" sz="1600" b="1" dirty="0"/>
              <a:t>Brushing + Clicking &amp; Linking</a:t>
            </a:r>
          </a:p>
          <a:p>
            <a:pPr marL="0" indent="0" algn="r" defTabSz="1280160" rtl="1">
              <a:lnSpc>
                <a:spcPct val="170000"/>
              </a:lnSpc>
              <a:spcBef>
                <a:spcPts val="0"/>
              </a:spcBef>
              <a:buNone/>
              <a:defRPr/>
            </a:pPr>
            <a:r>
              <a:rPr lang="he-IL" sz="1600" dirty="0"/>
              <a:t>במעבר עכבר על מהי התרבות הגותית, צבע הכפתור משתנה וניתן ללחוץ לפתיחת ההסבר</a:t>
            </a:r>
            <a:r>
              <a:rPr lang="he-IL" sz="1600" dirty="0" smtClean="0"/>
              <a:t>.</a:t>
            </a:r>
            <a:endParaRPr lang="he-IL" sz="1600" dirty="0"/>
          </a:p>
        </p:txBody>
      </p:sp>
    </p:spTree>
    <p:extLst>
      <p:ext uri="{BB962C8B-B14F-4D97-AF65-F5344CB8AC3E}">
        <p14:creationId xmlns:p14="http://schemas.microsoft.com/office/powerpoint/2010/main" val="1711763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46876" y="243348"/>
            <a:ext cx="11298247" cy="6371304"/>
          </a:xfrm>
        </p:spPr>
        <p:txBody>
          <a:bodyPr>
            <a:normAutofit lnSpcReduction="10000"/>
          </a:bodyPr>
          <a:lstStyle/>
          <a:p>
            <a:pPr marL="0" indent="0" algn="r" rtl="1">
              <a:lnSpc>
                <a:spcPct val="170000"/>
              </a:lnSpc>
              <a:buNone/>
            </a:pPr>
            <a:r>
              <a:rPr lang="he-IL" sz="1600" b="1" dirty="0" smtClean="0">
                <a:solidFill>
                  <a:srgbClr val="8A19B7"/>
                </a:solidFill>
              </a:rPr>
              <a:t>תיעוד משובים שקיבלנו על גרסה זו: </a:t>
            </a:r>
          </a:p>
          <a:p>
            <a:pPr algn="r" rtl="1">
              <a:lnSpc>
                <a:spcPct val="100000"/>
              </a:lnSpc>
            </a:pPr>
            <a:r>
              <a:rPr lang="he-IL" sz="1200" dirty="0" smtClean="0"/>
              <a:t>להוסיף גלריית תמונות אנשים </a:t>
            </a:r>
            <a:r>
              <a:rPr lang="he-IL" sz="1200" dirty="0" err="1" smtClean="0"/>
              <a:t>אמיתיים</a:t>
            </a:r>
            <a:endParaRPr lang="he-IL" sz="1200" dirty="0" smtClean="0"/>
          </a:p>
          <a:p>
            <a:pPr algn="r" rtl="1">
              <a:lnSpc>
                <a:spcPct val="100000"/>
              </a:lnSpc>
            </a:pPr>
            <a:r>
              <a:rPr lang="he-IL" sz="1200" dirty="0" smtClean="0"/>
              <a:t>עימוד – ניצול שטח ריק</a:t>
            </a:r>
          </a:p>
          <a:p>
            <a:pPr algn="r" rtl="1">
              <a:lnSpc>
                <a:spcPct val="100000"/>
              </a:lnSpc>
            </a:pPr>
            <a:r>
              <a:rPr lang="he-IL" sz="1200" dirty="0" smtClean="0"/>
              <a:t>לחיצה על העטלף תספק פופ-אפ </a:t>
            </a:r>
          </a:p>
          <a:p>
            <a:pPr algn="r" rtl="1">
              <a:lnSpc>
                <a:spcPct val="100000"/>
              </a:lnSpc>
            </a:pPr>
            <a:r>
              <a:rPr lang="he-IL" sz="1200" dirty="0" smtClean="0"/>
              <a:t>לשנות כותרת ל- תרבות גותית: זרמים וסגנונות</a:t>
            </a:r>
          </a:p>
          <a:p>
            <a:pPr algn="r" rtl="1">
              <a:lnSpc>
                <a:spcPct val="100000"/>
              </a:lnSpc>
            </a:pPr>
            <a:r>
              <a:rPr lang="he-IL" sz="1200" dirty="0" smtClean="0"/>
              <a:t>להוריד חץ בהנחיות</a:t>
            </a:r>
          </a:p>
          <a:p>
            <a:pPr algn="r" rtl="1">
              <a:lnSpc>
                <a:spcPct val="100000"/>
              </a:lnSpc>
            </a:pPr>
            <a:r>
              <a:rPr lang="he-IL" sz="1200" dirty="0" smtClean="0"/>
              <a:t>לחשוב על אייקונים מתאימים למוזיקה ולזרמים</a:t>
            </a:r>
          </a:p>
          <a:p>
            <a:pPr algn="r" rtl="1">
              <a:lnSpc>
                <a:spcPct val="100000"/>
              </a:lnSpc>
            </a:pPr>
            <a:r>
              <a:rPr lang="he-IL" sz="1200" dirty="0" smtClean="0"/>
              <a:t>להוסיף דגימות שירים שהם פחות מעשר שניות</a:t>
            </a:r>
          </a:p>
          <a:p>
            <a:pPr algn="r" rtl="1">
              <a:lnSpc>
                <a:spcPct val="100000"/>
              </a:lnSpc>
            </a:pPr>
            <a:r>
              <a:rPr lang="he-IL" sz="1200" dirty="0" smtClean="0"/>
              <a:t>השירים יתחילו במעבר עכבר</a:t>
            </a:r>
          </a:p>
          <a:p>
            <a:pPr algn="r" rtl="1">
              <a:lnSpc>
                <a:spcPct val="100000"/>
              </a:lnSpc>
            </a:pPr>
            <a:r>
              <a:rPr lang="he-IL" sz="1200" dirty="0" smtClean="0"/>
              <a:t>חיווי ממשקי להתחלה ועצירה</a:t>
            </a:r>
          </a:p>
          <a:p>
            <a:pPr algn="r" rtl="1">
              <a:lnSpc>
                <a:spcPct val="100000"/>
              </a:lnSpc>
            </a:pPr>
            <a:r>
              <a:rPr lang="he-IL" sz="1200" dirty="0" smtClean="0"/>
              <a:t>קליק משמעותי עם כותרות מובנות</a:t>
            </a:r>
          </a:p>
          <a:p>
            <a:pPr algn="r" rtl="1">
              <a:lnSpc>
                <a:spcPct val="100000"/>
              </a:lnSpc>
            </a:pPr>
            <a:r>
              <a:rPr lang="he-IL" sz="1200" dirty="0" smtClean="0"/>
              <a:t>להוסיף סגנונות מוזיקה</a:t>
            </a:r>
          </a:p>
          <a:p>
            <a:pPr algn="r" rtl="1">
              <a:lnSpc>
                <a:spcPct val="100000"/>
              </a:lnSpc>
            </a:pPr>
            <a:r>
              <a:rPr lang="he-IL" sz="1200" dirty="0" smtClean="0"/>
              <a:t>להחליף לרקע לבן</a:t>
            </a:r>
          </a:p>
          <a:p>
            <a:pPr marL="0" indent="0" algn="r" rtl="1">
              <a:lnSpc>
                <a:spcPct val="170000"/>
              </a:lnSpc>
              <a:buNone/>
            </a:pPr>
            <a:r>
              <a:rPr lang="he-IL" sz="1600" b="1" dirty="0" smtClean="0">
                <a:solidFill>
                  <a:srgbClr val="8A19B7"/>
                </a:solidFill>
              </a:rPr>
              <a:t>תיעוד דברים ששונו מגרסה קודמת:</a:t>
            </a:r>
          </a:p>
          <a:p>
            <a:pPr algn="r" rtl="1"/>
            <a:r>
              <a:rPr lang="he-IL" sz="1200" dirty="0"/>
              <a:t>הקדמה - כחלק מהייצוג ולא כמסך נפרד</a:t>
            </a:r>
          </a:p>
          <a:p>
            <a:pPr algn="r" rtl="1"/>
            <a:r>
              <a:rPr lang="he-IL" sz="1200" dirty="0" smtClean="0"/>
              <a:t>כותרת </a:t>
            </a:r>
            <a:r>
              <a:rPr lang="he-IL" sz="1200" dirty="0"/>
              <a:t>אחרת</a:t>
            </a:r>
          </a:p>
          <a:p>
            <a:pPr algn="r" rtl="1"/>
            <a:r>
              <a:rPr lang="he-IL" sz="1200" dirty="0" smtClean="0"/>
              <a:t>קריאות</a:t>
            </a:r>
            <a:endParaRPr lang="he-IL" sz="1200" dirty="0"/>
          </a:p>
          <a:p>
            <a:pPr algn="r" rtl="1"/>
            <a:r>
              <a:rPr lang="he-IL" sz="1200" dirty="0" smtClean="0"/>
              <a:t>כותרת </a:t>
            </a:r>
            <a:r>
              <a:rPr lang="he-IL" sz="1200" dirty="0"/>
              <a:t>זרמים לתפריט ניווט</a:t>
            </a:r>
          </a:p>
          <a:p>
            <a:pPr algn="r" rtl="1"/>
            <a:r>
              <a:rPr lang="he-IL" sz="1200" dirty="0" smtClean="0"/>
              <a:t>ייצוג </a:t>
            </a:r>
            <a:r>
              <a:rPr lang="he-IL" sz="1200" dirty="0"/>
              <a:t>של גבר ולא רק אישה</a:t>
            </a:r>
          </a:p>
          <a:p>
            <a:pPr algn="r" rtl="1"/>
            <a:r>
              <a:rPr lang="he-IL" sz="1200" dirty="0" smtClean="0"/>
              <a:t>מיקוד בלבוש</a:t>
            </a:r>
            <a:endParaRPr lang="he-IL" sz="1600" dirty="0"/>
          </a:p>
        </p:txBody>
      </p:sp>
    </p:spTree>
    <p:extLst>
      <p:ext uri="{BB962C8B-B14F-4D97-AF65-F5344CB8AC3E}">
        <p14:creationId xmlns:p14="http://schemas.microsoft.com/office/powerpoint/2010/main" val="3948779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596" y="2960407"/>
            <a:ext cx="7886810" cy="555561"/>
          </a:xfrm>
          <a:prstGeom prst="rect">
            <a:avLst/>
          </a:prstGeom>
          <a:noFill/>
        </p:spPr>
        <p:txBody>
          <a:bodyPr wrap="square" lIns="77747" tIns="38874" rIns="77747" bIns="38874" rtlCol="1">
            <a:spAutoFit/>
          </a:bodyPr>
          <a:lstStyle/>
          <a:p>
            <a:pPr algn="ctr" defTabSz="1088469" rtl="1"/>
            <a:r>
              <a:rPr lang="he-IL" sz="3100" b="1" dirty="0">
                <a:solidFill>
                  <a:srgbClr val="8A19B7"/>
                </a:solidFill>
              </a:rPr>
              <a:t>כניסה לסימולציה</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29946" y="3429000"/>
            <a:ext cx="3732108" cy="1866054"/>
          </a:xfrm>
          <a:prstGeom prst="rect">
            <a:avLst/>
          </a:prstGeom>
        </p:spPr>
      </p:pic>
    </p:spTree>
    <p:extLst>
      <p:ext uri="{BB962C8B-B14F-4D97-AF65-F5344CB8AC3E}">
        <p14:creationId xmlns:p14="http://schemas.microsoft.com/office/powerpoint/2010/main" val="186265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2">
            <a:hlinkClick r:id="rId3" action="ppaction://hlinksldjump" highlightClick="1"/>
            <a:hlinkHover r:id="rId3" action="ppaction://hlinksldjump" highlightClick="1"/>
          </p:cNvPr>
          <p:cNvSpPr/>
          <p:nvPr/>
        </p:nvSpPr>
        <p:spPr>
          <a:xfrm>
            <a:off x="7040880" y="667512"/>
            <a:ext cx="713232" cy="3108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4171951" y="656650"/>
            <a:ext cx="4295660" cy="338554"/>
          </a:xfrm>
          <a:prstGeom prst="rect">
            <a:avLst/>
          </a:prstGeom>
          <a:solidFill>
            <a:schemeClr val="bg1">
              <a:lumMod val="65000"/>
            </a:schemeClr>
          </a:solidFill>
        </p:spPr>
        <p:txBody>
          <a:bodyPr wrap="square" rtlCol="1">
            <a:spAutoFit/>
          </a:bodyPr>
          <a:lstStyle/>
          <a:p>
            <a:r>
              <a:rPr lang="en-US" sz="1600" b="1" dirty="0" smtClean="0"/>
              <a:t>Circus  |  </a:t>
            </a:r>
            <a:r>
              <a:rPr lang="en-US" sz="1600" b="1" dirty="0"/>
              <a:t>Goth </a:t>
            </a:r>
            <a:r>
              <a:rPr lang="en-US" sz="1600" b="1" dirty="0" smtClean="0"/>
              <a:t>Rock  </a:t>
            </a:r>
            <a:r>
              <a:rPr lang="en-US" sz="1600" b="1" dirty="0"/>
              <a:t>| </a:t>
            </a:r>
            <a:r>
              <a:rPr lang="en-US" sz="1600" b="1" dirty="0" smtClean="0"/>
              <a:t> </a:t>
            </a:r>
            <a:r>
              <a:rPr lang="en-US" sz="1600" b="1" dirty="0">
                <a:hlinkClick r:id="rId4" action="ppaction://hlinksldjump"/>
              </a:rPr>
              <a:t>Ambient</a:t>
            </a:r>
            <a:r>
              <a:rPr lang="en-US" sz="1600" b="1" dirty="0"/>
              <a:t> |  </a:t>
            </a:r>
            <a:r>
              <a:rPr lang="en-US" sz="1600" b="1" dirty="0" smtClean="0">
                <a:hlinkClick r:id="rId5" action="ppaction://hlinksldjump"/>
                <a:hlinkMouseOver r:id="rId3" action="ppaction://hlinksldjump"/>
              </a:rPr>
              <a:t>Metal</a:t>
            </a:r>
            <a:r>
              <a:rPr lang="en-US" sz="1600" b="1" dirty="0" smtClean="0"/>
              <a:t>  </a:t>
            </a:r>
            <a:r>
              <a:rPr lang="en-US" sz="1600" b="1" dirty="0"/>
              <a:t>|  </a:t>
            </a:r>
            <a:r>
              <a:rPr lang="en-US" sz="1600" b="1" dirty="0">
                <a:hlinkClick r:id="rId6" action="ppaction://hlinksldjump"/>
              </a:rPr>
              <a:t>EBM</a:t>
            </a:r>
            <a:endParaRPr lang="he-IL" sz="1600" b="1" dirty="0"/>
          </a:p>
        </p:txBody>
      </p:sp>
      <p:sp>
        <p:nvSpPr>
          <p:cNvPr id="9" name="TextBox 8"/>
          <p:cNvSpPr txBox="1"/>
          <p:nvPr/>
        </p:nvSpPr>
        <p:spPr>
          <a:xfrm>
            <a:off x="9863132" y="1658098"/>
            <a:ext cx="1552575" cy="338554"/>
          </a:xfrm>
          <a:prstGeom prst="rect">
            <a:avLst/>
          </a:prstGeom>
          <a:solidFill>
            <a:schemeClr val="bg1">
              <a:lumMod val="85000"/>
            </a:schemeClr>
          </a:solidFill>
        </p:spPr>
        <p:txBody>
          <a:bodyPr wrap="square" rtlCol="1">
            <a:spAutoFit/>
          </a:bodyPr>
          <a:lstStyle/>
          <a:p>
            <a:pPr algn="r"/>
            <a:r>
              <a:rPr lang="he-IL" sz="1600" b="1" dirty="0"/>
              <a:t>גותי קלאסי</a:t>
            </a:r>
          </a:p>
        </p:txBody>
      </p:sp>
      <p:sp>
        <p:nvSpPr>
          <p:cNvPr id="11" name="TextBox 10">
            <a:hlinkClick r:id="rId5" action="ppaction://hlinksldjump" highlightClick="1"/>
            <a:hlinkHover r:id="rId3" action="ppaction://hlinksldjump" highlightClick="1"/>
          </p:cNvPr>
          <p:cNvSpPr txBox="1"/>
          <p:nvPr/>
        </p:nvSpPr>
        <p:spPr>
          <a:xfrm>
            <a:off x="9863132" y="2210306"/>
            <a:ext cx="1552575" cy="338554"/>
          </a:xfrm>
          <a:prstGeom prst="rect">
            <a:avLst/>
          </a:prstGeom>
          <a:solidFill>
            <a:schemeClr val="bg1">
              <a:lumMod val="85000"/>
            </a:schemeClr>
          </a:solidFill>
        </p:spPr>
        <p:txBody>
          <a:bodyPr wrap="square" rtlCol="1">
            <a:spAutoFit/>
          </a:bodyPr>
          <a:lstStyle/>
          <a:p>
            <a:pPr algn="r"/>
            <a:r>
              <a:rPr lang="he-IL" sz="1600" b="1" dirty="0"/>
              <a:t>גותי ויקטוריאני</a:t>
            </a:r>
          </a:p>
        </p:txBody>
      </p:sp>
      <p:sp>
        <p:nvSpPr>
          <p:cNvPr id="12" name="TextBox 11"/>
          <p:cNvSpPr txBox="1"/>
          <p:nvPr/>
        </p:nvSpPr>
        <p:spPr>
          <a:xfrm>
            <a:off x="9863132" y="2740666"/>
            <a:ext cx="1552575" cy="338554"/>
          </a:xfrm>
          <a:prstGeom prst="rect">
            <a:avLst/>
          </a:prstGeom>
          <a:solidFill>
            <a:schemeClr val="bg1">
              <a:lumMod val="85000"/>
            </a:schemeClr>
          </a:solidFill>
        </p:spPr>
        <p:txBody>
          <a:bodyPr wrap="square" rtlCol="1">
            <a:spAutoFit/>
          </a:bodyPr>
          <a:lstStyle/>
          <a:p>
            <a:pPr algn="r"/>
            <a:r>
              <a:rPr lang="he-IL" sz="1600" b="1" dirty="0"/>
              <a:t>סייבר גותי</a:t>
            </a:r>
          </a:p>
        </p:txBody>
      </p:sp>
      <p:sp>
        <p:nvSpPr>
          <p:cNvPr id="13" name="TextBox 12"/>
          <p:cNvSpPr txBox="1"/>
          <p:nvPr/>
        </p:nvSpPr>
        <p:spPr>
          <a:xfrm>
            <a:off x="9858367" y="3271026"/>
            <a:ext cx="1552575" cy="338554"/>
          </a:xfrm>
          <a:prstGeom prst="rect">
            <a:avLst/>
          </a:prstGeom>
          <a:solidFill>
            <a:schemeClr val="bg1">
              <a:lumMod val="85000"/>
            </a:schemeClr>
          </a:solidFill>
        </p:spPr>
        <p:txBody>
          <a:bodyPr wrap="square" rtlCol="1">
            <a:spAutoFit/>
          </a:bodyPr>
          <a:lstStyle/>
          <a:p>
            <a:pPr algn="r"/>
            <a:r>
              <a:rPr lang="he-IL" sz="1600" b="1" dirty="0"/>
              <a:t>בורלסק גותי</a:t>
            </a:r>
          </a:p>
        </p:txBody>
      </p:sp>
      <p:sp>
        <p:nvSpPr>
          <p:cNvPr id="14" name="TextBox 13"/>
          <p:cNvSpPr txBox="1"/>
          <p:nvPr/>
        </p:nvSpPr>
        <p:spPr>
          <a:xfrm>
            <a:off x="9858367" y="3807954"/>
            <a:ext cx="1552575" cy="338554"/>
          </a:xfrm>
          <a:prstGeom prst="rect">
            <a:avLst/>
          </a:prstGeom>
          <a:solidFill>
            <a:schemeClr val="bg1">
              <a:lumMod val="85000"/>
            </a:schemeClr>
          </a:solidFill>
        </p:spPr>
        <p:txBody>
          <a:bodyPr wrap="square" rtlCol="1">
            <a:spAutoFit/>
          </a:bodyPr>
          <a:lstStyle/>
          <a:p>
            <a:pPr algn="r"/>
            <a:r>
              <a:rPr lang="he-IL" sz="1600" b="1" dirty="0"/>
              <a:t>גותי פייתי</a:t>
            </a:r>
          </a:p>
        </p:txBody>
      </p:sp>
      <p:cxnSp>
        <p:nvCxnSpPr>
          <p:cNvPr id="16" name="Straight Arrow Connector 15"/>
          <p:cNvCxnSpPr/>
          <p:nvPr/>
        </p:nvCxnSpPr>
        <p:spPr>
          <a:xfrm>
            <a:off x="11382363" y="1303904"/>
            <a:ext cx="0" cy="276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401296" y="1212594"/>
            <a:ext cx="1409700" cy="261610"/>
          </a:xfrm>
          <a:prstGeom prst="rect">
            <a:avLst/>
          </a:prstGeom>
          <a:noFill/>
        </p:spPr>
        <p:txBody>
          <a:bodyPr wrap="square" rtlCol="1">
            <a:spAutoFit/>
          </a:bodyPr>
          <a:lstStyle/>
          <a:p>
            <a:r>
              <a:rPr lang="he-IL" sz="1100" dirty="0">
                <a:solidFill>
                  <a:schemeClr val="bg1"/>
                </a:solidFill>
              </a:rPr>
              <a:t>בחרו זרם גוטי</a:t>
            </a:r>
          </a:p>
        </p:txBody>
      </p:sp>
      <p:sp>
        <p:nvSpPr>
          <p:cNvPr id="19" name="TextBox 18"/>
          <p:cNvSpPr txBox="1"/>
          <p:nvPr/>
        </p:nvSpPr>
        <p:spPr>
          <a:xfrm>
            <a:off x="8577255" y="599063"/>
            <a:ext cx="1409700" cy="261610"/>
          </a:xfrm>
          <a:prstGeom prst="rect">
            <a:avLst/>
          </a:prstGeom>
          <a:noFill/>
        </p:spPr>
        <p:txBody>
          <a:bodyPr wrap="square" rtlCol="1">
            <a:spAutoFit/>
          </a:bodyPr>
          <a:lstStyle/>
          <a:p>
            <a:r>
              <a:rPr lang="he-IL" sz="1100" dirty="0">
                <a:solidFill>
                  <a:schemeClr val="bg1"/>
                </a:solidFill>
              </a:rPr>
              <a:t>בחרו סגנון מוזיקה גוטי</a:t>
            </a:r>
          </a:p>
        </p:txBody>
      </p:sp>
      <p:cxnSp>
        <p:nvCxnSpPr>
          <p:cNvPr id="21" name="Straight Arrow Connector 20"/>
          <p:cNvCxnSpPr/>
          <p:nvPr/>
        </p:nvCxnSpPr>
        <p:spPr>
          <a:xfrm flipH="1" flipV="1">
            <a:off x="8577255" y="993543"/>
            <a:ext cx="1281112" cy="1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0557" y="19532"/>
            <a:ext cx="4578048" cy="584775"/>
          </a:xfrm>
          <a:prstGeom prst="rect">
            <a:avLst/>
          </a:prstGeom>
          <a:noFill/>
        </p:spPr>
        <p:txBody>
          <a:bodyPr wrap="square" lIns="91440" tIns="45720" rIns="91440" bIns="45720">
            <a:spAutoFit/>
          </a:bodyPr>
          <a:lstStyle/>
          <a:p>
            <a:pPr algn="r"/>
            <a:r>
              <a:rPr lang="he-IL" sz="3200" b="1" dirty="0">
                <a:ln w="0"/>
                <a:solidFill>
                  <a:schemeClr val="bg1"/>
                </a:solidFill>
                <a:effectLst>
                  <a:outerShdw blurRad="38100" dist="19050" dir="2700000" algn="tl" rotWithShape="0">
                    <a:schemeClr val="dk1">
                      <a:alpha val="40000"/>
                    </a:schemeClr>
                  </a:outerShdw>
                </a:effectLst>
              </a:rPr>
              <a:t>מה ללבוש למסיבה גותית?</a:t>
            </a:r>
            <a:endParaRPr lang="en-US" sz="3200" b="1" cap="none" spc="0" dirty="0">
              <a:ln w="0"/>
              <a:solidFill>
                <a:schemeClr val="bg1"/>
              </a:solidFill>
              <a:effectLst>
                <a:outerShdw blurRad="38100" dist="19050" dir="2700000" algn="tl" rotWithShape="0">
                  <a:schemeClr val="dk1">
                    <a:alpha val="40000"/>
                  </a:schemeClr>
                </a:outerShdw>
              </a:effectLst>
            </a:endParaRPr>
          </a:p>
        </p:txBody>
      </p:sp>
      <p:pic>
        <p:nvPicPr>
          <p:cNvPr id="1027" name="Picture 3" descr="C:\Users\EfratDima\Desktop\1.JPG"/>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a:stretch/>
        </p:blipFill>
        <p:spPr bwMode="auto">
          <a:xfrm>
            <a:off x="4494086" y="1094160"/>
            <a:ext cx="3653218" cy="513290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hlinkClick r:id="rId8" action="ppaction://hlinksldjump"/>
            <a:hlinkHover r:id="" action="ppaction://hlinkshowjump?jump=nextslide" highlightClick="1"/>
          </p:cNvPr>
          <p:cNvSpPr txBox="1"/>
          <p:nvPr/>
        </p:nvSpPr>
        <p:spPr>
          <a:xfrm>
            <a:off x="0" y="0"/>
            <a:ext cx="2523744" cy="26161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p:spPr>
        <p:txBody>
          <a:bodyPr wrap="square" rtlCol="1">
            <a:spAutoFit/>
          </a:bodyPr>
          <a:lstStyle/>
          <a:p>
            <a:pPr algn="ctr"/>
            <a:r>
              <a:rPr lang="he-IL" sz="1100" b="1" dirty="0">
                <a:solidFill>
                  <a:schemeClr val="bg1"/>
                </a:solidFill>
                <a:effectLst>
                  <a:outerShdw blurRad="38100" dist="38100" dir="2700000" algn="tl">
                    <a:srgbClr val="000000">
                      <a:alpha val="43137"/>
                    </a:srgbClr>
                  </a:outerShdw>
                </a:effectLst>
              </a:rPr>
              <a:t>מהי תרבות גוטית ?</a:t>
            </a:r>
          </a:p>
        </p:txBody>
      </p:sp>
    </p:spTree>
    <p:extLst>
      <p:ext uri="{BB962C8B-B14F-4D97-AF65-F5344CB8AC3E}">
        <p14:creationId xmlns:p14="http://schemas.microsoft.com/office/powerpoint/2010/main" val="3885646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3006" y="587827"/>
            <a:ext cx="10685987" cy="3822585"/>
          </a:xfrm>
          <a:prstGeom prst="rect">
            <a:avLst/>
          </a:prstGeom>
        </p:spPr>
        <p:txBody>
          <a:bodyPr wrap="square" lIns="128016" tIns="64008" rIns="128016" bIns="64008">
            <a:spAutoFit/>
          </a:bodyPr>
          <a:lstStyle/>
          <a:p>
            <a:pPr algn="r" rtl="1">
              <a:lnSpc>
                <a:spcPct val="150000"/>
              </a:lnSpc>
            </a:pPr>
            <a:r>
              <a:rPr lang="he-IL" sz="1600" b="1" dirty="0" smtClean="0">
                <a:solidFill>
                  <a:srgbClr val="8A19B7"/>
                </a:solidFill>
              </a:rPr>
              <a:t>ב. מטרות הייצוג וקהל היעד:</a:t>
            </a:r>
          </a:p>
          <a:p>
            <a:pPr algn="r" rtl="1">
              <a:lnSpc>
                <a:spcPct val="150000"/>
              </a:lnSpc>
            </a:pPr>
            <a:r>
              <a:rPr lang="he-IL" sz="1600" dirty="0" smtClean="0"/>
              <a:t>מטרת היצוג להראות ולהסביר על הזרמים שקיימים בתרבות הגותית .הסבר על כל זרם לא רק כולל את המאפיינים הבולטים אלא גם את סגנון המוזיקה שמתאים לכל זרם. אנו פונים לאנשים בכל הגילאים שמעוניינים ללמוד ולהכיר את הזרמים שקימים בתרבות הגותית.</a:t>
            </a:r>
          </a:p>
          <a:p>
            <a:pPr algn="r" rtl="1">
              <a:lnSpc>
                <a:spcPct val="150000"/>
              </a:lnSpc>
            </a:pPr>
            <a:endParaRPr lang="he-IL" sz="1600" dirty="0" smtClean="0"/>
          </a:p>
          <a:p>
            <a:pPr algn="r" rtl="1">
              <a:lnSpc>
                <a:spcPct val="150000"/>
              </a:lnSpc>
            </a:pPr>
            <a:r>
              <a:rPr lang="he-IL" sz="1600" dirty="0" smtClean="0">
                <a:solidFill>
                  <a:srgbClr val="8A19B7"/>
                </a:solidFill>
              </a:rPr>
              <a:t> </a:t>
            </a:r>
            <a:r>
              <a:rPr lang="he-IL" sz="1600" b="1" dirty="0" smtClean="0">
                <a:solidFill>
                  <a:srgbClr val="8A19B7"/>
                </a:solidFill>
              </a:rPr>
              <a:t>ג. פירוט השאלות שעליהן יענה הייצוג: </a:t>
            </a:r>
          </a:p>
          <a:p>
            <a:pPr marL="400050" indent="-400050" algn="r" rtl="1">
              <a:lnSpc>
                <a:spcPct val="150000"/>
              </a:lnSpc>
              <a:buFont typeface="Arial" panose="020B0604020202020204" pitchFamily="34" charset="0"/>
              <a:buChar char="•"/>
            </a:pPr>
            <a:r>
              <a:rPr lang="he-IL" sz="1600" dirty="0" smtClean="0"/>
              <a:t>מהי התרבות הגותית?</a:t>
            </a:r>
          </a:p>
          <a:p>
            <a:pPr marL="400050" indent="-400050" algn="r" rtl="1">
              <a:lnSpc>
                <a:spcPct val="150000"/>
              </a:lnSpc>
              <a:buFont typeface="Arial" panose="020B0604020202020204" pitchFamily="34" charset="0"/>
              <a:buChar char="•"/>
            </a:pPr>
            <a:r>
              <a:rPr lang="he-IL" sz="1600" dirty="0" smtClean="0"/>
              <a:t>מהם הסוגים העיקריים של </a:t>
            </a:r>
            <a:r>
              <a:rPr lang="he-IL" sz="1600" dirty="0" err="1" smtClean="0"/>
              <a:t>הגותים</a:t>
            </a:r>
            <a:r>
              <a:rPr lang="he-IL" sz="1600" dirty="0" smtClean="0"/>
              <a:t>?</a:t>
            </a:r>
          </a:p>
          <a:p>
            <a:pPr marL="400050" indent="-400050" algn="r" rtl="1">
              <a:lnSpc>
                <a:spcPct val="150000"/>
              </a:lnSpc>
              <a:buFont typeface="Arial" panose="020B0604020202020204" pitchFamily="34" charset="0"/>
              <a:buChar char="•"/>
            </a:pPr>
            <a:r>
              <a:rPr lang="he-IL" sz="1600" dirty="0" smtClean="0"/>
              <a:t>כיצד אבדיל בין סוגי גותים שונים?</a:t>
            </a:r>
          </a:p>
          <a:p>
            <a:pPr marL="400050" indent="-400050" algn="r" rtl="1">
              <a:lnSpc>
                <a:spcPct val="150000"/>
              </a:lnSpc>
              <a:buFont typeface="Arial" panose="020B0604020202020204" pitchFamily="34" charset="0"/>
              <a:buChar char="•"/>
            </a:pPr>
            <a:r>
              <a:rPr lang="he-IL" sz="1600" dirty="0" smtClean="0"/>
              <a:t>מהם המאפיינים של הזרם הגותי הקלאסי?</a:t>
            </a:r>
            <a:r>
              <a:rPr lang="en-US" sz="1600" dirty="0" smtClean="0"/>
              <a:t> </a:t>
            </a:r>
            <a:endParaRPr lang="he-IL" sz="1600" dirty="0" smtClean="0"/>
          </a:p>
          <a:p>
            <a:pPr marL="400050" indent="-400050" algn="r" rtl="1">
              <a:lnSpc>
                <a:spcPct val="150000"/>
              </a:lnSpc>
              <a:buFont typeface="Arial" panose="020B0604020202020204" pitchFamily="34" charset="0"/>
              <a:buChar char="•"/>
            </a:pPr>
            <a:r>
              <a:rPr lang="he-IL" sz="1600" dirty="0" smtClean="0"/>
              <a:t>לאיזו מוזיקה מקשיבים גותים? </a:t>
            </a:r>
          </a:p>
        </p:txBody>
      </p:sp>
    </p:spTree>
    <p:extLst>
      <p:ext uri="{BB962C8B-B14F-4D97-AF65-F5344CB8AC3E}">
        <p14:creationId xmlns:p14="http://schemas.microsoft.com/office/powerpoint/2010/main" val="3268663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2">
            <a:hlinkClick r:id="rId3" action="ppaction://hlinksldjump" highlightClick="1"/>
            <a:hlinkHover r:id="rId3" action="ppaction://hlinksldjump" highlightClick="1"/>
          </p:cNvPr>
          <p:cNvSpPr/>
          <p:nvPr/>
        </p:nvSpPr>
        <p:spPr>
          <a:xfrm>
            <a:off x="7040880" y="667512"/>
            <a:ext cx="713232" cy="3108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Box 8"/>
          <p:cNvSpPr txBox="1"/>
          <p:nvPr/>
        </p:nvSpPr>
        <p:spPr>
          <a:xfrm>
            <a:off x="9863132" y="1658098"/>
            <a:ext cx="1552575" cy="338554"/>
          </a:xfrm>
          <a:prstGeom prst="rect">
            <a:avLst/>
          </a:prstGeom>
          <a:solidFill>
            <a:schemeClr val="bg1">
              <a:lumMod val="85000"/>
            </a:schemeClr>
          </a:solidFill>
        </p:spPr>
        <p:txBody>
          <a:bodyPr wrap="square" rtlCol="1">
            <a:spAutoFit/>
          </a:bodyPr>
          <a:lstStyle/>
          <a:p>
            <a:pPr algn="r"/>
            <a:r>
              <a:rPr lang="he-IL" sz="1600" b="1" dirty="0"/>
              <a:t>גותי קלאסי</a:t>
            </a:r>
          </a:p>
        </p:txBody>
      </p:sp>
      <p:sp>
        <p:nvSpPr>
          <p:cNvPr id="12" name="TextBox 11"/>
          <p:cNvSpPr txBox="1"/>
          <p:nvPr/>
        </p:nvSpPr>
        <p:spPr>
          <a:xfrm>
            <a:off x="9863132" y="2740666"/>
            <a:ext cx="1552575" cy="338554"/>
          </a:xfrm>
          <a:prstGeom prst="rect">
            <a:avLst/>
          </a:prstGeom>
          <a:solidFill>
            <a:schemeClr val="bg1">
              <a:lumMod val="85000"/>
            </a:schemeClr>
          </a:solidFill>
        </p:spPr>
        <p:txBody>
          <a:bodyPr wrap="square" rtlCol="1">
            <a:spAutoFit/>
          </a:bodyPr>
          <a:lstStyle/>
          <a:p>
            <a:pPr algn="r"/>
            <a:r>
              <a:rPr lang="he-IL" sz="1600" b="1" dirty="0"/>
              <a:t>סייבר גותי</a:t>
            </a:r>
          </a:p>
        </p:txBody>
      </p:sp>
      <p:sp>
        <p:nvSpPr>
          <p:cNvPr id="13" name="TextBox 12"/>
          <p:cNvSpPr txBox="1"/>
          <p:nvPr/>
        </p:nvSpPr>
        <p:spPr>
          <a:xfrm>
            <a:off x="9858367" y="3271026"/>
            <a:ext cx="1552575" cy="338554"/>
          </a:xfrm>
          <a:prstGeom prst="rect">
            <a:avLst/>
          </a:prstGeom>
          <a:solidFill>
            <a:schemeClr val="bg1">
              <a:lumMod val="85000"/>
            </a:schemeClr>
          </a:solidFill>
        </p:spPr>
        <p:txBody>
          <a:bodyPr wrap="square" rtlCol="1">
            <a:spAutoFit/>
          </a:bodyPr>
          <a:lstStyle/>
          <a:p>
            <a:pPr algn="r"/>
            <a:r>
              <a:rPr lang="he-IL" sz="1600" b="1" dirty="0"/>
              <a:t>בורלסק גותי</a:t>
            </a:r>
          </a:p>
        </p:txBody>
      </p:sp>
      <p:sp>
        <p:nvSpPr>
          <p:cNvPr id="14" name="TextBox 13"/>
          <p:cNvSpPr txBox="1"/>
          <p:nvPr/>
        </p:nvSpPr>
        <p:spPr>
          <a:xfrm>
            <a:off x="9858367" y="3807954"/>
            <a:ext cx="1552575" cy="338554"/>
          </a:xfrm>
          <a:prstGeom prst="rect">
            <a:avLst/>
          </a:prstGeom>
          <a:solidFill>
            <a:schemeClr val="bg1">
              <a:lumMod val="85000"/>
            </a:schemeClr>
          </a:solidFill>
        </p:spPr>
        <p:txBody>
          <a:bodyPr wrap="square" rtlCol="1">
            <a:spAutoFit/>
          </a:bodyPr>
          <a:lstStyle/>
          <a:p>
            <a:pPr algn="r"/>
            <a:r>
              <a:rPr lang="he-IL" sz="1600" b="1" dirty="0"/>
              <a:t>גותי פייתי</a:t>
            </a:r>
          </a:p>
        </p:txBody>
      </p:sp>
      <p:cxnSp>
        <p:nvCxnSpPr>
          <p:cNvPr id="16" name="Straight Arrow Connector 15"/>
          <p:cNvCxnSpPr/>
          <p:nvPr/>
        </p:nvCxnSpPr>
        <p:spPr>
          <a:xfrm>
            <a:off x="11382363" y="1303904"/>
            <a:ext cx="0" cy="276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401296" y="1212594"/>
            <a:ext cx="1409700" cy="261610"/>
          </a:xfrm>
          <a:prstGeom prst="rect">
            <a:avLst/>
          </a:prstGeom>
          <a:noFill/>
        </p:spPr>
        <p:txBody>
          <a:bodyPr wrap="square" rtlCol="1">
            <a:spAutoFit/>
          </a:bodyPr>
          <a:lstStyle/>
          <a:p>
            <a:r>
              <a:rPr lang="he-IL" sz="1100" dirty="0">
                <a:solidFill>
                  <a:schemeClr val="bg1"/>
                </a:solidFill>
              </a:rPr>
              <a:t>בחרו זרם גוטי</a:t>
            </a:r>
          </a:p>
        </p:txBody>
      </p:sp>
      <p:sp>
        <p:nvSpPr>
          <p:cNvPr id="19" name="TextBox 18"/>
          <p:cNvSpPr txBox="1"/>
          <p:nvPr/>
        </p:nvSpPr>
        <p:spPr>
          <a:xfrm>
            <a:off x="8577255" y="599063"/>
            <a:ext cx="1409700" cy="261610"/>
          </a:xfrm>
          <a:prstGeom prst="rect">
            <a:avLst/>
          </a:prstGeom>
          <a:noFill/>
        </p:spPr>
        <p:txBody>
          <a:bodyPr wrap="square" rtlCol="1">
            <a:spAutoFit/>
          </a:bodyPr>
          <a:lstStyle/>
          <a:p>
            <a:r>
              <a:rPr lang="he-IL" sz="1100" dirty="0">
                <a:solidFill>
                  <a:schemeClr val="bg1"/>
                </a:solidFill>
              </a:rPr>
              <a:t>בחרו סגנון מוזיקה גוטי</a:t>
            </a:r>
          </a:p>
        </p:txBody>
      </p:sp>
      <p:cxnSp>
        <p:nvCxnSpPr>
          <p:cNvPr id="21" name="Straight Arrow Connector 20"/>
          <p:cNvCxnSpPr/>
          <p:nvPr/>
        </p:nvCxnSpPr>
        <p:spPr>
          <a:xfrm flipH="1" flipV="1">
            <a:off x="8577255" y="993543"/>
            <a:ext cx="1281112" cy="1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0557" y="19532"/>
            <a:ext cx="4578048" cy="584775"/>
          </a:xfrm>
          <a:prstGeom prst="rect">
            <a:avLst/>
          </a:prstGeom>
          <a:noFill/>
        </p:spPr>
        <p:txBody>
          <a:bodyPr wrap="square" lIns="91440" tIns="45720" rIns="91440" bIns="45720">
            <a:spAutoFit/>
          </a:bodyPr>
          <a:lstStyle/>
          <a:p>
            <a:pPr algn="r"/>
            <a:r>
              <a:rPr lang="he-IL" sz="3200" b="1" dirty="0">
                <a:ln w="0"/>
                <a:solidFill>
                  <a:schemeClr val="bg1"/>
                </a:solidFill>
                <a:effectLst>
                  <a:outerShdw blurRad="38100" dist="19050" dir="2700000" algn="tl" rotWithShape="0">
                    <a:schemeClr val="dk1">
                      <a:alpha val="40000"/>
                    </a:schemeClr>
                  </a:outerShdw>
                </a:effectLst>
              </a:rPr>
              <a:t>מה ללבוש למסיבה גותית?</a:t>
            </a:r>
            <a:endParaRPr lang="en-US" sz="3200" b="1" cap="none" spc="0" dirty="0">
              <a:ln w="0"/>
              <a:solidFill>
                <a:schemeClr val="bg1"/>
              </a:solidFill>
              <a:effectLst>
                <a:outerShdw blurRad="38100" dist="19050" dir="2700000" algn="tl" rotWithShape="0">
                  <a:schemeClr val="dk1">
                    <a:alpha val="40000"/>
                  </a:schemeClr>
                </a:outerShdw>
              </a:effectLst>
            </a:endParaRPr>
          </a:p>
        </p:txBody>
      </p:sp>
      <p:pic>
        <p:nvPicPr>
          <p:cNvPr id="1027" name="Picture 3" descr="C:\Users\EfratDima\Desktop\1.JP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a:off x="4494086" y="1094160"/>
            <a:ext cx="3653218" cy="513290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hlinkClick r:id="rId5" action="ppaction://hlinksldjump"/>
          </p:cNvPr>
          <p:cNvSpPr txBox="1"/>
          <p:nvPr/>
        </p:nvSpPr>
        <p:spPr>
          <a:xfrm>
            <a:off x="0" y="0"/>
            <a:ext cx="2523744" cy="26161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p:spPr>
        <p:txBody>
          <a:bodyPr wrap="square" rtlCol="1">
            <a:spAutoFit/>
          </a:bodyPr>
          <a:lstStyle/>
          <a:p>
            <a:pPr algn="ctr"/>
            <a:r>
              <a:rPr lang="he-IL" sz="1100" b="1" dirty="0"/>
              <a:t>מהי תרבות גוטית ?</a:t>
            </a:r>
          </a:p>
        </p:txBody>
      </p:sp>
      <p:sp>
        <p:nvSpPr>
          <p:cNvPr id="20" name="TextBox 19">
            <a:hlinkClick r:id="rId6" action="ppaction://hlinksldjump" highlightClick="1"/>
            <a:hlinkHover r:id="rId3" action="ppaction://hlinksldjump" highlightClick="1"/>
          </p:cNvPr>
          <p:cNvSpPr txBox="1"/>
          <p:nvPr/>
        </p:nvSpPr>
        <p:spPr>
          <a:xfrm>
            <a:off x="9863132" y="2210306"/>
            <a:ext cx="1552575" cy="338554"/>
          </a:xfrm>
          <a:prstGeom prst="rect">
            <a:avLst/>
          </a:prstGeom>
          <a:solidFill>
            <a:schemeClr val="bg1">
              <a:lumMod val="85000"/>
            </a:schemeClr>
          </a:solidFill>
        </p:spPr>
        <p:txBody>
          <a:bodyPr wrap="square" rtlCol="1">
            <a:spAutoFit/>
          </a:bodyPr>
          <a:lstStyle/>
          <a:p>
            <a:pPr algn="r"/>
            <a:r>
              <a:rPr lang="he-IL" sz="1600" b="1" dirty="0"/>
              <a:t>גותי ויקטוריאני</a:t>
            </a:r>
          </a:p>
        </p:txBody>
      </p:sp>
      <p:sp>
        <p:nvSpPr>
          <p:cNvPr id="22" name="TextBox 21"/>
          <p:cNvSpPr txBox="1"/>
          <p:nvPr/>
        </p:nvSpPr>
        <p:spPr>
          <a:xfrm>
            <a:off x="4171951" y="656650"/>
            <a:ext cx="4295660" cy="338554"/>
          </a:xfrm>
          <a:prstGeom prst="rect">
            <a:avLst/>
          </a:prstGeom>
          <a:solidFill>
            <a:schemeClr val="bg1">
              <a:lumMod val="65000"/>
            </a:schemeClr>
          </a:solidFill>
        </p:spPr>
        <p:txBody>
          <a:bodyPr wrap="square" rtlCol="1">
            <a:spAutoFit/>
          </a:bodyPr>
          <a:lstStyle/>
          <a:p>
            <a:r>
              <a:rPr lang="en-US" sz="1600" b="1" dirty="0" smtClean="0"/>
              <a:t>Circus  |  </a:t>
            </a:r>
            <a:r>
              <a:rPr lang="en-US" sz="1600" b="1" dirty="0"/>
              <a:t>Goth </a:t>
            </a:r>
            <a:r>
              <a:rPr lang="en-US" sz="1600" b="1" dirty="0" smtClean="0"/>
              <a:t>Rock  </a:t>
            </a:r>
            <a:r>
              <a:rPr lang="en-US" sz="1600" b="1" dirty="0"/>
              <a:t>| </a:t>
            </a:r>
            <a:r>
              <a:rPr lang="en-US" sz="1600" b="1" dirty="0" smtClean="0"/>
              <a:t> </a:t>
            </a:r>
            <a:r>
              <a:rPr lang="en-US" sz="1600" b="1" dirty="0">
                <a:hlinkClick r:id="rId7" action="ppaction://hlinksldjump"/>
              </a:rPr>
              <a:t>Ambient</a:t>
            </a:r>
            <a:r>
              <a:rPr lang="en-US" sz="1600" b="1" dirty="0"/>
              <a:t> |  </a:t>
            </a:r>
            <a:r>
              <a:rPr lang="en-US" sz="1600" b="1" dirty="0" smtClean="0">
                <a:hlinkClick r:id="rId6" action="ppaction://hlinksldjump"/>
                <a:hlinkMouseOver r:id="rId3" action="ppaction://hlinksldjump"/>
              </a:rPr>
              <a:t>Metal</a:t>
            </a:r>
            <a:r>
              <a:rPr lang="en-US" sz="1600" b="1" dirty="0" smtClean="0"/>
              <a:t>  </a:t>
            </a:r>
            <a:r>
              <a:rPr lang="en-US" sz="1600" b="1" dirty="0"/>
              <a:t>|  </a:t>
            </a:r>
            <a:r>
              <a:rPr lang="en-US" sz="1600" b="1" dirty="0">
                <a:hlinkClick r:id="rId8" action="ppaction://hlinksldjump"/>
              </a:rPr>
              <a:t>EBM</a:t>
            </a:r>
            <a:endParaRPr lang="he-IL" sz="1600" b="1" dirty="0"/>
          </a:p>
        </p:txBody>
      </p:sp>
    </p:spTree>
    <p:extLst>
      <p:ext uri="{BB962C8B-B14F-4D97-AF65-F5344CB8AC3E}">
        <p14:creationId xmlns:p14="http://schemas.microsoft.com/office/powerpoint/2010/main" val="1052927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TextBox 5"/>
          <p:cNvSpPr txBox="1"/>
          <p:nvPr/>
        </p:nvSpPr>
        <p:spPr>
          <a:xfrm>
            <a:off x="9863132" y="1658098"/>
            <a:ext cx="1552575" cy="338554"/>
          </a:xfrm>
          <a:prstGeom prst="rect">
            <a:avLst/>
          </a:prstGeom>
          <a:solidFill>
            <a:schemeClr val="bg1">
              <a:lumMod val="85000"/>
            </a:schemeClr>
          </a:solidFill>
        </p:spPr>
        <p:txBody>
          <a:bodyPr wrap="square" rtlCol="1">
            <a:spAutoFit/>
          </a:bodyPr>
          <a:lstStyle/>
          <a:p>
            <a:pPr algn="r"/>
            <a:r>
              <a:rPr lang="he-IL" sz="1600" b="1" dirty="0"/>
              <a:t>גותי קלאסי</a:t>
            </a:r>
          </a:p>
        </p:txBody>
      </p:sp>
      <p:sp>
        <p:nvSpPr>
          <p:cNvPr id="8" name="TextBox 7"/>
          <p:cNvSpPr txBox="1"/>
          <p:nvPr/>
        </p:nvSpPr>
        <p:spPr>
          <a:xfrm>
            <a:off x="9863132" y="2740666"/>
            <a:ext cx="1552575" cy="338554"/>
          </a:xfrm>
          <a:prstGeom prst="rect">
            <a:avLst/>
          </a:prstGeom>
          <a:solidFill>
            <a:schemeClr val="bg1">
              <a:lumMod val="85000"/>
            </a:schemeClr>
          </a:solidFill>
        </p:spPr>
        <p:txBody>
          <a:bodyPr wrap="square" rtlCol="1">
            <a:spAutoFit/>
          </a:bodyPr>
          <a:lstStyle/>
          <a:p>
            <a:pPr algn="r"/>
            <a:r>
              <a:rPr lang="he-IL" sz="1600" b="1" dirty="0"/>
              <a:t>סייבר גותי</a:t>
            </a:r>
          </a:p>
        </p:txBody>
      </p:sp>
      <p:sp>
        <p:nvSpPr>
          <p:cNvPr id="9" name="TextBox 8"/>
          <p:cNvSpPr txBox="1"/>
          <p:nvPr/>
        </p:nvSpPr>
        <p:spPr>
          <a:xfrm>
            <a:off x="9858367" y="3271026"/>
            <a:ext cx="1552575" cy="338554"/>
          </a:xfrm>
          <a:prstGeom prst="rect">
            <a:avLst/>
          </a:prstGeom>
          <a:solidFill>
            <a:schemeClr val="bg1">
              <a:lumMod val="85000"/>
            </a:schemeClr>
          </a:solidFill>
        </p:spPr>
        <p:txBody>
          <a:bodyPr wrap="square" rtlCol="1">
            <a:spAutoFit/>
          </a:bodyPr>
          <a:lstStyle/>
          <a:p>
            <a:pPr algn="r"/>
            <a:r>
              <a:rPr lang="he-IL" sz="1600" b="1" dirty="0"/>
              <a:t>בורלסק גותי</a:t>
            </a:r>
          </a:p>
        </p:txBody>
      </p:sp>
      <p:sp>
        <p:nvSpPr>
          <p:cNvPr id="10" name="TextBox 9"/>
          <p:cNvSpPr txBox="1"/>
          <p:nvPr/>
        </p:nvSpPr>
        <p:spPr>
          <a:xfrm>
            <a:off x="9858367" y="3807954"/>
            <a:ext cx="1552575" cy="338554"/>
          </a:xfrm>
          <a:prstGeom prst="rect">
            <a:avLst/>
          </a:prstGeom>
          <a:solidFill>
            <a:schemeClr val="bg1">
              <a:lumMod val="85000"/>
            </a:schemeClr>
          </a:solidFill>
        </p:spPr>
        <p:txBody>
          <a:bodyPr wrap="square" rtlCol="1">
            <a:spAutoFit/>
          </a:bodyPr>
          <a:lstStyle/>
          <a:p>
            <a:pPr algn="r"/>
            <a:r>
              <a:rPr lang="he-IL" sz="1600" b="1" dirty="0"/>
              <a:t>גותי פייתי</a:t>
            </a:r>
          </a:p>
        </p:txBody>
      </p:sp>
      <p:cxnSp>
        <p:nvCxnSpPr>
          <p:cNvPr id="11" name="Straight Arrow Connector 10"/>
          <p:cNvCxnSpPr/>
          <p:nvPr/>
        </p:nvCxnSpPr>
        <p:spPr>
          <a:xfrm>
            <a:off x="11382363" y="1303904"/>
            <a:ext cx="0" cy="276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401296" y="1212594"/>
            <a:ext cx="1409700" cy="261610"/>
          </a:xfrm>
          <a:prstGeom prst="rect">
            <a:avLst/>
          </a:prstGeom>
          <a:noFill/>
        </p:spPr>
        <p:txBody>
          <a:bodyPr wrap="square" rtlCol="1">
            <a:spAutoFit/>
          </a:bodyPr>
          <a:lstStyle/>
          <a:p>
            <a:r>
              <a:rPr lang="he-IL" sz="1100" dirty="0">
                <a:solidFill>
                  <a:schemeClr val="bg1"/>
                </a:solidFill>
              </a:rPr>
              <a:t>בחרו זרם גוטי</a:t>
            </a:r>
          </a:p>
        </p:txBody>
      </p:sp>
      <p:sp>
        <p:nvSpPr>
          <p:cNvPr id="13" name="TextBox 12"/>
          <p:cNvSpPr txBox="1"/>
          <p:nvPr/>
        </p:nvSpPr>
        <p:spPr>
          <a:xfrm>
            <a:off x="8577255" y="599063"/>
            <a:ext cx="1409700" cy="261610"/>
          </a:xfrm>
          <a:prstGeom prst="rect">
            <a:avLst/>
          </a:prstGeom>
          <a:noFill/>
        </p:spPr>
        <p:txBody>
          <a:bodyPr wrap="square" rtlCol="1">
            <a:spAutoFit/>
          </a:bodyPr>
          <a:lstStyle/>
          <a:p>
            <a:r>
              <a:rPr lang="he-IL" sz="1100" dirty="0">
                <a:solidFill>
                  <a:schemeClr val="bg1"/>
                </a:solidFill>
              </a:rPr>
              <a:t>בחרו סגנון מוזיקה גוטי</a:t>
            </a:r>
          </a:p>
        </p:txBody>
      </p:sp>
      <p:cxnSp>
        <p:nvCxnSpPr>
          <p:cNvPr id="14" name="Straight Arrow Connector 13"/>
          <p:cNvCxnSpPr/>
          <p:nvPr/>
        </p:nvCxnSpPr>
        <p:spPr>
          <a:xfrm flipH="1" flipV="1">
            <a:off x="8577255" y="993543"/>
            <a:ext cx="1281112" cy="1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30557" y="19532"/>
            <a:ext cx="4578048" cy="584775"/>
          </a:xfrm>
          <a:prstGeom prst="rect">
            <a:avLst/>
          </a:prstGeom>
          <a:noFill/>
        </p:spPr>
        <p:txBody>
          <a:bodyPr wrap="square" lIns="91440" tIns="45720" rIns="91440" bIns="45720">
            <a:spAutoFit/>
          </a:bodyPr>
          <a:lstStyle/>
          <a:p>
            <a:pPr algn="r"/>
            <a:r>
              <a:rPr lang="he-IL" sz="3200" b="1" dirty="0">
                <a:ln w="0"/>
                <a:solidFill>
                  <a:schemeClr val="bg1"/>
                </a:solidFill>
                <a:effectLst>
                  <a:outerShdw blurRad="38100" dist="19050" dir="2700000" algn="tl" rotWithShape="0">
                    <a:schemeClr val="dk1">
                      <a:alpha val="40000"/>
                    </a:schemeClr>
                  </a:outerShdw>
                </a:effectLst>
              </a:rPr>
              <a:t>מה ללבוש למסיבה גותית?</a:t>
            </a:r>
            <a:endParaRPr lang="en-US" sz="3200" b="1" cap="none" spc="0" dirty="0">
              <a:ln w="0"/>
              <a:solidFill>
                <a:schemeClr val="bg1"/>
              </a:solidFill>
              <a:effectLst>
                <a:outerShdw blurRad="38100" dist="19050" dir="2700000" algn="tl" rotWithShape="0">
                  <a:schemeClr val="dk1">
                    <a:alpha val="40000"/>
                  </a:schemeClr>
                </a:outerShdw>
              </a:effectLst>
            </a:endParaRPr>
          </a:p>
        </p:txBody>
      </p:sp>
      <p:sp>
        <p:nvSpPr>
          <p:cNvPr id="19" name="TextBox 18"/>
          <p:cNvSpPr txBox="1"/>
          <p:nvPr/>
        </p:nvSpPr>
        <p:spPr>
          <a:xfrm>
            <a:off x="0" y="210026"/>
            <a:ext cx="2597999" cy="6647974"/>
          </a:xfrm>
          <a:prstGeom prst="rect">
            <a:avLst/>
          </a:prstGeom>
          <a:noFill/>
        </p:spPr>
        <p:txBody>
          <a:bodyPr wrap="square" rtlCol="1">
            <a:spAutoFit/>
          </a:bodyPr>
          <a:lstStyle/>
          <a:p>
            <a:pPr algn="r" rtl="1">
              <a:lnSpc>
                <a:spcPct val="200000"/>
              </a:lnSpc>
            </a:pPr>
            <a:r>
              <a:rPr lang="he-IL" sz="800" b="1" dirty="0">
                <a:solidFill>
                  <a:schemeClr val="bg1"/>
                </a:solidFill>
              </a:rPr>
              <a:t>התרבות הגותית היא אמנם תת תרבות בפני עצמה, אך בתוכה מכילה תתי-תרבויות נוספים. הספקטרום הינו רחב – מגותי ויקטוריאני המתמקד בעת העתיקה ובקתדרלות, עד לסייבר גותי שכולו אולטרה סגול ועתידני.  </a:t>
            </a:r>
            <a:r>
              <a:rPr lang="he-IL" sz="800" dirty="0">
                <a:solidFill>
                  <a:schemeClr val="bg1"/>
                </a:solidFill>
              </a:rPr>
              <a:t>בייצוג זה תמצאו את חמשת הדמויות המרכזיות המוכרות בסצנה הגותית בישראל. למרות ההבדלים בין הזרמים, שגרמו גם לקרעים בקהילה הפנימית במהלך השנים, את רוב הגותים ניתן לזהות על ידי 2 התכונות הבאות:</a:t>
            </a:r>
          </a:p>
          <a:p>
            <a:pPr algn="r" rtl="1">
              <a:lnSpc>
                <a:spcPct val="200000"/>
              </a:lnSpc>
            </a:pPr>
            <a:r>
              <a:rPr lang="he-IL" sz="1050" b="1" dirty="0">
                <a:solidFill>
                  <a:schemeClr val="bg1"/>
                </a:solidFill>
              </a:rPr>
              <a:t>שחור</a:t>
            </a:r>
          </a:p>
          <a:p>
            <a:pPr algn="r" rtl="1">
              <a:lnSpc>
                <a:spcPct val="200000"/>
              </a:lnSpc>
            </a:pPr>
            <a:r>
              <a:rPr lang="he-IL" sz="800" dirty="0">
                <a:solidFill>
                  <a:schemeClr val="bg1"/>
                </a:solidFill>
              </a:rPr>
              <a:t>זו כנראה התכונה הנפוצה ביותר לכל הגותים. אמנם יש יוצאים מן הכלל, אך גותים מרבים ללבוש שחור, לצבוע את השיער לשחור, להשתמש באיפור שחור, ועוד.  אף סייבר גות'ים אשר לובשים צבעים בהירים מאוד נוטים לשלב אותם עם שחור. האסתטיקה הגותית היא בדרך כלל על מציאת יופי או עניין בדברים "אפלים".  זה יכול להתבטא באהבת ספרות גותית, הערכה של בתים "מפחידים" ישנים, כנסיות ובתי קברות, מציאת השראה מסרטים ואמנות המתארים חזיונות אפלים של העתיד, וכמובן קסם לאמנות שבמוות (ערפדים לדוגמה). </a:t>
            </a:r>
            <a:r>
              <a:rPr lang="he-IL" sz="1050" b="1" dirty="0">
                <a:solidFill>
                  <a:schemeClr val="bg1"/>
                </a:solidFill>
              </a:rPr>
              <a:t>מוזיקה גותית</a:t>
            </a:r>
          </a:p>
          <a:p>
            <a:pPr algn="r" rtl="1">
              <a:lnSpc>
                <a:spcPct val="200000"/>
              </a:lnSpc>
            </a:pPr>
            <a:r>
              <a:rPr lang="he-IL" sz="800" dirty="0">
                <a:solidFill>
                  <a:schemeClr val="bg1"/>
                </a:solidFill>
              </a:rPr>
              <a:t>המרכיב העיקרי בזיהוי גותים. גם במוזיקה תת-ז</a:t>
            </a:r>
            <a:r>
              <a:rPr lang="en-US" sz="800" dirty="0">
                <a:solidFill>
                  <a:schemeClr val="bg1"/>
                </a:solidFill>
              </a:rPr>
              <a:t>'</a:t>
            </a:r>
            <a:r>
              <a:rPr lang="he-IL" sz="800" dirty="0">
                <a:solidFill>
                  <a:schemeClr val="bg1"/>
                </a:solidFill>
              </a:rPr>
              <a:t>אנרים רבים ההולכים יד ביד עם האופנה הגותית וגם פה יש הבחנה בין מוזיקה קלאסית העדיפה על גותים ויקטוריאנים ומוזיקת </a:t>
            </a:r>
            <a:r>
              <a:rPr lang="en-US" sz="800" dirty="0">
                <a:solidFill>
                  <a:schemeClr val="bg1"/>
                </a:solidFill>
              </a:rPr>
              <a:t>EBM</a:t>
            </a:r>
            <a:r>
              <a:rPr lang="he-IL" sz="800" dirty="0">
                <a:solidFill>
                  <a:schemeClr val="bg1"/>
                </a:solidFill>
              </a:rPr>
              <a:t> (סוג של טראנסים) העדיפה על סייבר גותים. עם זאת, הנקודה המשותפת היא שוב - החושך. כמעט כל המוסיקה הגותית יכולה להיות מתוארת כאפלה, בצלילים ובמילים. להרחבה, תוכלו לראות ייצוג אינטראקטיבי של מוזיקה גותית </a:t>
            </a:r>
            <a:r>
              <a:rPr lang="he-IL" sz="800" dirty="0">
                <a:solidFill>
                  <a:schemeClr val="accent4">
                    <a:lumMod val="40000"/>
                    <a:lumOff val="60000"/>
                  </a:schemeClr>
                </a:solidFill>
                <a:hlinkClick r:id="rId3"/>
              </a:rPr>
              <a:t>כאן</a:t>
            </a:r>
            <a:r>
              <a:rPr lang="he-IL" sz="800" dirty="0">
                <a:solidFill>
                  <a:schemeClr val="bg1"/>
                </a:solidFill>
              </a:rPr>
              <a:t>. </a:t>
            </a:r>
            <a:endParaRPr lang="he-IL" sz="800" dirty="0"/>
          </a:p>
        </p:txBody>
      </p:sp>
      <p:pic>
        <p:nvPicPr>
          <p:cNvPr id="3074" name="Picture 2" descr="C:\Users\EfratDima\Desktop\2.JP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a:off x="4462271" y="1097280"/>
            <a:ext cx="3680547" cy="515664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hlinkClick r:id="rId5" action="ppaction://hlinksldjump"/>
          </p:cNvPr>
          <p:cNvSpPr txBox="1"/>
          <p:nvPr/>
        </p:nvSpPr>
        <p:spPr>
          <a:xfrm>
            <a:off x="0" y="0"/>
            <a:ext cx="2523744" cy="26161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p:spPr>
        <p:txBody>
          <a:bodyPr wrap="square" rtlCol="1">
            <a:spAutoFit/>
          </a:bodyPr>
          <a:lstStyle/>
          <a:p>
            <a:pPr algn="ctr"/>
            <a:r>
              <a:rPr lang="he-IL" sz="1100" b="1" dirty="0"/>
              <a:t>מהי תרבות גוטית ?</a:t>
            </a:r>
          </a:p>
        </p:txBody>
      </p:sp>
      <p:sp>
        <p:nvSpPr>
          <p:cNvPr id="24" name="TextBox 23">
            <a:hlinkClick r:id="rId6" action="ppaction://hlinksldjump" highlightClick="1"/>
            <a:hlinkHover r:id="rId7" action="ppaction://hlinksldjump" highlightClick="1"/>
          </p:cNvPr>
          <p:cNvSpPr txBox="1"/>
          <p:nvPr/>
        </p:nvSpPr>
        <p:spPr>
          <a:xfrm>
            <a:off x="9863132" y="2210306"/>
            <a:ext cx="1552575" cy="338554"/>
          </a:xfrm>
          <a:prstGeom prst="rect">
            <a:avLst/>
          </a:prstGeom>
          <a:solidFill>
            <a:schemeClr val="bg1">
              <a:lumMod val="85000"/>
            </a:schemeClr>
          </a:solidFill>
        </p:spPr>
        <p:txBody>
          <a:bodyPr wrap="square" rtlCol="1">
            <a:spAutoFit/>
          </a:bodyPr>
          <a:lstStyle/>
          <a:p>
            <a:pPr algn="r"/>
            <a:r>
              <a:rPr lang="he-IL" sz="1600" b="1" dirty="0"/>
              <a:t>גותי ויקטוריאני</a:t>
            </a:r>
          </a:p>
        </p:txBody>
      </p:sp>
      <p:sp>
        <p:nvSpPr>
          <p:cNvPr id="26" name="TextBox 25"/>
          <p:cNvSpPr txBox="1"/>
          <p:nvPr/>
        </p:nvSpPr>
        <p:spPr>
          <a:xfrm>
            <a:off x="4171951" y="656650"/>
            <a:ext cx="4295660" cy="338554"/>
          </a:xfrm>
          <a:prstGeom prst="rect">
            <a:avLst/>
          </a:prstGeom>
          <a:solidFill>
            <a:schemeClr val="bg1">
              <a:lumMod val="65000"/>
            </a:schemeClr>
          </a:solidFill>
        </p:spPr>
        <p:txBody>
          <a:bodyPr wrap="square" rtlCol="1">
            <a:spAutoFit/>
          </a:bodyPr>
          <a:lstStyle/>
          <a:p>
            <a:r>
              <a:rPr lang="en-US" sz="1600" b="1" dirty="0" smtClean="0"/>
              <a:t>Circus  |  </a:t>
            </a:r>
            <a:r>
              <a:rPr lang="en-US" sz="1600" b="1" dirty="0"/>
              <a:t>Goth </a:t>
            </a:r>
            <a:r>
              <a:rPr lang="en-US" sz="1600" b="1" dirty="0" smtClean="0"/>
              <a:t>Rock  </a:t>
            </a:r>
            <a:r>
              <a:rPr lang="en-US" sz="1600" b="1" dirty="0"/>
              <a:t>| </a:t>
            </a:r>
            <a:r>
              <a:rPr lang="en-US" sz="1600" b="1" dirty="0" smtClean="0"/>
              <a:t> </a:t>
            </a:r>
            <a:r>
              <a:rPr lang="en-US" sz="1600" b="1" dirty="0">
                <a:hlinkClick r:id="rId8" action="ppaction://hlinksldjump"/>
              </a:rPr>
              <a:t>Ambient</a:t>
            </a:r>
            <a:r>
              <a:rPr lang="en-US" sz="1600" b="1" dirty="0"/>
              <a:t> |  </a:t>
            </a:r>
            <a:r>
              <a:rPr lang="en-US" sz="1600" b="1" dirty="0" smtClean="0">
                <a:hlinkClick r:id="rId6" action="ppaction://hlinksldjump"/>
                <a:hlinkMouseOver r:id="rId7" action="ppaction://hlinksldjump"/>
              </a:rPr>
              <a:t>Metal</a:t>
            </a:r>
            <a:r>
              <a:rPr lang="en-US" sz="1600" b="1" dirty="0" smtClean="0"/>
              <a:t>  </a:t>
            </a:r>
            <a:r>
              <a:rPr lang="en-US" sz="1600" b="1" dirty="0"/>
              <a:t>|  </a:t>
            </a:r>
            <a:r>
              <a:rPr lang="en-US" sz="1600" b="1" dirty="0">
                <a:hlinkClick r:id="rId9" action="ppaction://hlinksldjump"/>
              </a:rPr>
              <a:t>EBM</a:t>
            </a:r>
            <a:endParaRPr lang="he-IL" sz="1600" b="1" dirty="0"/>
          </a:p>
        </p:txBody>
      </p:sp>
    </p:spTree>
    <p:extLst>
      <p:ext uri="{BB962C8B-B14F-4D97-AF65-F5344CB8AC3E}">
        <p14:creationId xmlns:p14="http://schemas.microsoft.com/office/powerpoint/2010/main" val="220506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Straight Arrow Connector 10"/>
          <p:cNvCxnSpPr/>
          <p:nvPr/>
        </p:nvCxnSpPr>
        <p:spPr>
          <a:xfrm>
            <a:off x="11382363" y="1303904"/>
            <a:ext cx="0" cy="276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401296" y="1212594"/>
            <a:ext cx="1409700" cy="261610"/>
          </a:xfrm>
          <a:prstGeom prst="rect">
            <a:avLst/>
          </a:prstGeom>
          <a:noFill/>
        </p:spPr>
        <p:txBody>
          <a:bodyPr wrap="square" rtlCol="1">
            <a:spAutoFit/>
          </a:bodyPr>
          <a:lstStyle/>
          <a:p>
            <a:r>
              <a:rPr lang="he-IL" sz="1100" dirty="0">
                <a:solidFill>
                  <a:schemeClr val="bg1"/>
                </a:solidFill>
              </a:rPr>
              <a:t>בחרו זרם גוטי</a:t>
            </a:r>
          </a:p>
        </p:txBody>
      </p:sp>
      <p:sp>
        <p:nvSpPr>
          <p:cNvPr id="13" name="TextBox 12"/>
          <p:cNvSpPr txBox="1"/>
          <p:nvPr/>
        </p:nvSpPr>
        <p:spPr>
          <a:xfrm>
            <a:off x="8577255" y="599063"/>
            <a:ext cx="1409700" cy="261610"/>
          </a:xfrm>
          <a:prstGeom prst="rect">
            <a:avLst/>
          </a:prstGeom>
          <a:noFill/>
        </p:spPr>
        <p:txBody>
          <a:bodyPr wrap="square" rtlCol="1">
            <a:spAutoFit/>
          </a:bodyPr>
          <a:lstStyle/>
          <a:p>
            <a:r>
              <a:rPr lang="he-IL" sz="1100" dirty="0">
                <a:solidFill>
                  <a:schemeClr val="bg1"/>
                </a:solidFill>
              </a:rPr>
              <a:t>בחרו סגנון מוזיקה גוטי</a:t>
            </a:r>
          </a:p>
        </p:txBody>
      </p:sp>
      <p:cxnSp>
        <p:nvCxnSpPr>
          <p:cNvPr id="14" name="Straight Arrow Connector 13"/>
          <p:cNvCxnSpPr/>
          <p:nvPr/>
        </p:nvCxnSpPr>
        <p:spPr>
          <a:xfrm flipH="1" flipV="1">
            <a:off x="8577255" y="993543"/>
            <a:ext cx="1281112" cy="1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30557" y="19532"/>
            <a:ext cx="4578048" cy="584775"/>
          </a:xfrm>
          <a:prstGeom prst="rect">
            <a:avLst/>
          </a:prstGeom>
          <a:noFill/>
        </p:spPr>
        <p:txBody>
          <a:bodyPr wrap="square" lIns="91440" tIns="45720" rIns="91440" bIns="45720">
            <a:spAutoFit/>
          </a:bodyPr>
          <a:lstStyle/>
          <a:p>
            <a:pPr algn="r"/>
            <a:r>
              <a:rPr lang="he-IL" sz="3200" b="1" dirty="0">
                <a:ln w="0"/>
                <a:solidFill>
                  <a:schemeClr val="bg1"/>
                </a:solidFill>
                <a:effectLst>
                  <a:outerShdw blurRad="38100" dist="19050" dir="2700000" algn="tl" rotWithShape="0">
                    <a:schemeClr val="dk1">
                      <a:alpha val="40000"/>
                    </a:schemeClr>
                  </a:outerShdw>
                </a:effectLst>
              </a:rPr>
              <a:t>מה ללבוש למסיבה גותית?</a:t>
            </a:r>
            <a:endParaRPr lang="en-US" sz="3200" b="1" cap="none" spc="0" dirty="0">
              <a:ln w="0"/>
              <a:solidFill>
                <a:schemeClr val="bg1"/>
              </a:solidFill>
              <a:effectLst>
                <a:outerShdw blurRad="38100" dist="19050" dir="2700000" algn="tl" rotWithShape="0">
                  <a:schemeClr val="dk1">
                    <a:alpha val="40000"/>
                  </a:schemeClr>
                </a:outerShdw>
              </a:effectLst>
            </a:endParaRPr>
          </a:p>
        </p:txBody>
      </p:sp>
      <p:pic>
        <p:nvPicPr>
          <p:cNvPr id="18" name="Picture 2" descr="C:\Users\EfratDima\Desktop\לימודים\טלמ\שנה א\סמסטר קיץ\אנימציה\גותים\זוגות\ויקטוריאני.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4425826" y="1088136"/>
            <a:ext cx="3730622" cy="511149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hlinkClick r:id="rId4" action="ppaction://hlinksldjump"/>
            <a:hlinkHover r:id="" action="ppaction://noaction" highlightClick="1"/>
          </p:cNvPr>
          <p:cNvSpPr txBox="1"/>
          <p:nvPr/>
        </p:nvSpPr>
        <p:spPr>
          <a:xfrm>
            <a:off x="0" y="0"/>
            <a:ext cx="2523744" cy="26161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p:spPr>
        <p:txBody>
          <a:bodyPr wrap="square" rtlCol="1">
            <a:spAutoFit/>
          </a:bodyPr>
          <a:lstStyle/>
          <a:p>
            <a:pPr algn="ctr"/>
            <a:r>
              <a:rPr lang="he-IL" sz="1100" b="1" dirty="0">
                <a:solidFill>
                  <a:schemeClr val="bg1"/>
                </a:solidFill>
                <a:effectLst>
                  <a:outerShdw blurRad="38100" dist="38100" dir="2700000" algn="tl">
                    <a:srgbClr val="000000">
                      <a:alpha val="43137"/>
                    </a:srgbClr>
                  </a:outerShdw>
                </a:effectLst>
              </a:rPr>
              <a:t>מהי תרבות גוטית ?</a:t>
            </a:r>
          </a:p>
        </p:txBody>
      </p:sp>
      <p:sp>
        <p:nvSpPr>
          <p:cNvPr id="24" name="TextBox 23"/>
          <p:cNvSpPr txBox="1"/>
          <p:nvPr/>
        </p:nvSpPr>
        <p:spPr>
          <a:xfrm>
            <a:off x="4171951" y="656650"/>
            <a:ext cx="4295660" cy="338554"/>
          </a:xfrm>
          <a:prstGeom prst="rect">
            <a:avLst/>
          </a:prstGeom>
          <a:solidFill>
            <a:schemeClr val="tx1">
              <a:lumMod val="50000"/>
              <a:lumOff val="50000"/>
            </a:schemeClr>
          </a:solidFill>
        </p:spPr>
        <p:txBody>
          <a:bodyPr wrap="square" rtlCol="1">
            <a:spAutoFit/>
          </a:bodyPr>
          <a:lstStyle/>
          <a:p>
            <a:r>
              <a:rPr lang="en-US" sz="1600" b="1" dirty="0">
                <a:solidFill>
                  <a:schemeClr val="bg1">
                    <a:lumMod val="75000"/>
                  </a:schemeClr>
                </a:solidFill>
              </a:rPr>
              <a:t>Circus |  Goth </a:t>
            </a:r>
            <a:r>
              <a:rPr lang="en-US" sz="1600" b="1" dirty="0" smtClean="0">
                <a:solidFill>
                  <a:schemeClr val="bg1">
                    <a:lumMod val="75000"/>
                  </a:schemeClr>
                </a:solidFill>
              </a:rPr>
              <a:t>Rock  </a:t>
            </a:r>
            <a:r>
              <a:rPr lang="en-US" sz="1600" b="1" dirty="0">
                <a:solidFill>
                  <a:schemeClr val="bg1">
                    <a:lumMod val="75000"/>
                  </a:schemeClr>
                </a:solidFill>
              </a:rPr>
              <a:t>| </a:t>
            </a:r>
            <a:r>
              <a:rPr lang="en-US" sz="1600" b="1" dirty="0" smtClean="0">
                <a:solidFill>
                  <a:schemeClr val="bg1">
                    <a:lumMod val="75000"/>
                  </a:schemeClr>
                </a:solidFill>
              </a:rPr>
              <a:t> </a:t>
            </a:r>
            <a:r>
              <a:rPr lang="en-US" sz="1600" b="1" dirty="0">
                <a:solidFill>
                  <a:schemeClr val="bg1">
                    <a:lumMod val="75000"/>
                  </a:schemeClr>
                </a:solidFill>
              </a:rPr>
              <a:t>Ambient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a:t>
            </a:r>
            <a:r>
              <a:rPr lang="en-US" sz="1600" b="1" dirty="0"/>
              <a: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Metal</a:t>
            </a:r>
            <a:r>
              <a:rPr lang="en-US" sz="1600" b="1" dirty="0">
                <a:solidFill>
                  <a:schemeClr val="bg1"/>
                </a:solidFill>
                <a:effectLst>
                  <a:glow rad="63500">
                    <a:schemeClr val="accent3">
                      <a:satMod val="175000"/>
                      <a:alpha val="40000"/>
                    </a:schemeClr>
                  </a:glow>
                </a:effectLst>
              </a:rPr>
              <a: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 |  </a:t>
            </a:r>
            <a:r>
              <a:rPr lang="en-US" sz="1600" b="1" dirty="0">
                <a:solidFill>
                  <a:schemeClr val="bg1">
                    <a:lumMod val="75000"/>
                  </a:schemeClr>
                </a:solidFill>
              </a:rPr>
              <a:t>EBM</a:t>
            </a:r>
            <a:endParaRPr lang="he-IL" sz="1600" b="1" dirty="0">
              <a:solidFill>
                <a:schemeClr val="bg1">
                  <a:lumMod val="75000"/>
                </a:schemeClr>
              </a:solidFill>
            </a:endParaRPr>
          </a:p>
        </p:txBody>
      </p:sp>
      <p:sp>
        <p:nvSpPr>
          <p:cNvPr id="25" name="TextBox 24"/>
          <p:cNvSpPr txBox="1"/>
          <p:nvPr/>
        </p:nvSpPr>
        <p:spPr>
          <a:xfrm>
            <a:off x="9863132" y="1658098"/>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גותי קלאסי</a:t>
            </a:r>
          </a:p>
        </p:txBody>
      </p:sp>
      <p:sp>
        <p:nvSpPr>
          <p:cNvPr id="26" name="TextBox 25">
            <a:hlinkClick r:id="" action="ppaction://hlinkshowjump?jump=nextslide" highlightClick="1"/>
            <a:hlinkHover r:id="" action="ppaction://noaction" highlightClick="1"/>
          </p:cNvPr>
          <p:cNvSpPr txBox="1"/>
          <p:nvPr/>
        </p:nvSpPr>
        <p:spPr>
          <a:xfrm>
            <a:off x="9863132" y="2210306"/>
            <a:ext cx="1552575" cy="338554"/>
          </a:xfrm>
          <a:prstGeom prst="rect">
            <a:avLst/>
          </a:prstGeom>
          <a:solidFill>
            <a:schemeClr val="bg1">
              <a:lumMod val="85000"/>
            </a:schemeClr>
          </a:solidFill>
          <a:ln w="12700">
            <a:solidFill>
              <a:schemeClr val="tx1"/>
            </a:solidFill>
          </a:ln>
        </p:spPr>
        <p:txBody>
          <a:bodyPr wrap="square" rtlCol="1">
            <a:spAutoFit/>
          </a:bodyPr>
          <a:lstStyle/>
          <a:p>
            <a:pPr algn="r"/>
            <a:r>
              <a:rPr lang="he-IL" sz="1600" b="1" dirty="0"/>
              <a:t>גותי ויקטוריאני</a:t>
            </a:r>
          </a:p>
        </p:txBody>
      </p:sp>
      <p:sp>
        <p:nvSpPr>
          <p:cNvPr id="27" name="TextBox 26"/>
          <p:cNvSpPr txBox="1"/>
          <p:nvPr/>
        </p:nvSpPr>
        <p:spPr>
          <a:xfrm>
            <a:off x="9863132" y="274066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סייבר גותי</a:t>
            </a:r>
          </a:p>
        </p:txBody>
      </p:sp>
      <p:sp>
        <p:nvSpPr>
          <p:cNvPr id="28" name="TextBox 27"/>
          <p:cNvSpPr txBox="1"/>
          <p:nvPr/>
        </p:nvSpPr>
        <p:spPr>
          <a:xfrm>
            <a:off x="9858367" y="327102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בורלסק גותי</a:t>
            </a:r>
          </a:p>
        </p:txBody>
      </p:sp>
      <p:sp>
        <p:nvSpPr>
          <p:cNvPr id="29" name="TextBox 28"/>
          <p:cNvSpPr txBox="1"/>
          <p:nvPr/>
        </p:nvSpPr>
        <p:spPr>
          <a:xfrm>
            <a:off x="9858367" y="3807954"/>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גותי פייתי</a:t>
            </a:r>
          </a:p>
        </p:txBody>
      </p:sp>
    </p:spTree>
    <p:extLst>
      <p:ext uri="{BB962C8B-B14F-4D97-AF65-F5344CB8AC3E}">
        <p14:creationId xmlns:p14="http://schemas.microsoft.com/office/powerpoint/2010/main" val="154774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Straight Arrow Connector 10"/>
          <p:cNvCxnSpPr/>
          <p:nvPr/>
        </p:nvCxnSpPr>
        <p:spPr>
          <a:xfrm>
            <a:off x="11382363" y="1303904"/>
            <a:ext cx="0" cy="276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401296" y="1212594"/>
            <a:ext cx="1409700" cy="261610"/>
          </a:xfrm>
          <a:prstGeom prst="rect">
            <a:avLst/>
          </a:prstGeom>
          <a:noFill/>
        </p:spPr>
        <p:txBody>
          <a:bodyPr wrap="square" rtlCol="1">
            <a:spAutoFit/>
          </a:bodyPr>
          <a:lstStyle/>
          <a:p>
            <a:r>
              <a:rPr lang="he-IL" sz="1100" dirty="0">
                <a:solidFill>
                  <a:schemeClr val="bg1"/>
                </a:solidFill>
              </a:rPr>
              <a:t>בחרו זרם גוטי</a:t>
            </a:r>
          </a:p>
        </p:txBody>
      </p:sp>
      <p:sp>
        <p:nvSpPr>
          <p:cNvPr id="13" name="TextBox 12"/>
          <p:cNvSpPr txBox="1"/>
          <p:nvPr/>
        </p:nvSpPr>
        <p:spPr>
          <a:xfrm>
            <a:off x="8577255" y="599063"/>
            <a:ext cx="1409700" cy="261610"/>
          </a:xfrm>
          <a:prstGeom prst="rect">
            <a:avLst/>
          </a:prstGeom>
          <a:noFill/>
        </p:spPr>
        <p:txBody>
          <a:bodyPr wrap="square" rtlCol="1">
            <a:spAutoFit/>
          </a:bodyPr>
          <a:lstStyle/>
          <a:p>
            <a:r>
              <a:rPr lang="he-IL" sz="1100" dirty="0">
                <a:solidFill>
                  <a:schemeClr val="bg1"/>
                </a:solidFill>
              </a:rPr>
              <a:t>בחרו סגנון מוזיקה גוטי</a:t>
            </a:r>
          </a:p>
        </p:txBody>
      </p:sp>
      <p:cxnSp>
        <p:nvCxnSpPr>
          <p:cNvPr id="14" name="Straight Arrow Connector 13"/>
          <p:cNvCxnSpPr/>
          <p:nvPr/>
        </p:nvCxnSpPr>
        <p:spPr>
          <a:xfrm flipH="1" flipV="1">
            <a:off x="8577255" y="993543"/>
            <a:ext cx="1281112" cy="1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30557" y="19532"/>
            <a:ext cx="4578048" cy="584775"/>
          </a:xfrm>
          <a:prstGeom prst="rect">
            <a:avLst/>
          </a:prstGeom>
          <a:noFill/>
        </p:spPr>
        <p:txBody>
          <a:bodyPr wrap="square" lIns="91440" tIns="45720" rIns="91440" bIns="45720">
            <a:spAutoFit/>
          </a:bodyPr>
          <a:lstStyle/>
          <a:p>
            <a:pPr algn="r"/>
            <a:r>
              <a:rPr lang="he-IL" sz="3200" b="1" dirty="0">
                <a:ln w="0"/>
                <a:solidFill>
                  <a:schemeClr val="bg1"/>
                </a:solidFill>
                <a:effectLst>
                  <a:outerShdw blurRad="38100" dist="19050" dir="2700000" algn="tl" rotWithShape="0">
                    <a:schemeClr val="dk1">
                      <a:alpha val="40000"/>
                    </a:schemeClr>
                  </a:outerShdw>
                </a:effectLst>
              </a:rPr>
              <a:t>מה ללבוש למסיבה גותית?</a:t>
            </a:r>
            <a:endParaRPr lang="en-US" sz="3200" b="1" cap="none" spc="0" dirty="0">
              <a:ln w="0"/>
              <a:solidFill>
                <a:schemeClr val="bg1"/>
              </a:solidFill>
              <a:effectLst>
                <a:outerShdw blurRad="38100" dist="19050" dir="2700000" algn="tl" rotWithShape="0">
                  <a:schemeClr val="dk1">
                    <a:alpha val="40000"/>
                  </a:schemeClr>
                </a:outerShdw>
              </a:effectLst>
            </a:endParaRPr>
          </a:p>
        </p:txBody>
      </p:sp>
      <p:pic>
        <p:nvPicPr>
          <p:cNvPr id="18" name="Picture 2" descr="C:\Users\EfratDima\Desktop\לימודים\טלמ\שנה א\סמסטר קיץ\אנימציה\גותים\זוגות\ויקטוריאני.JPG"/>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4425826" y="1088136"/>
            <a:ext cx="3730622" cy="51114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תוצאת תמונה עבור ‪soundcloud embed‬‏"/>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965192" y="6263640"/>
            <a:ext cx="2688336" cy="50292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hlinkClick r:id="rId7" action="ppaction://hlinksldjump"/>
            <a:hlinkHover r:id="" action="ppaction://noaction" highlightClick="1"/>
          </p:cNvPr>
          <p:cNvSpPr txBox="1"/>
          <p:nvPr/>
        </p:nvSpPr>
        <p:spPr>
          <a:xfrm>
            <a:off x="0" y="0"/>
            <a:ext cx="2523744" cy="26161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p:spPr>
        <p:txBody>
          <a:bodyPr wrap="square" rtlCol="1">
            <a:spAutoFit/>
          </a:bodyPr>
          <a:lstStyle/>
          <a:p>
            <a:pPr algn="ctr"/>
            <a:r>
              <a:rPr lang="he-IL" sz="1100" b="1" dirty="0">
                <a:solidFill>
                  <a:schemeClr val="bg1"/>
                </a:solidFill>
                <a:effectLst>
                  <a:outerShdw blurRad="38100" dist="38100" dir="2700000" algn="tl">
                    <a:srgbClr val="000000">
                      <a:alpha val="43137"/>
                    </a:srgbClr>
                  </a:outerShdw>
                </a:effectLst>
              </a:rPr>
              <a:t>מהי תרבות גוטית ?</a:t>
            </a:r>
          </a:p>
        </p:txBody>
      </p:sp>
      <p:sp>
        <p:nvSpPr>
          <p:cNvPr id="16" name="TextBox 15"/>
          <p:cNvSpPr txBox="1"/>
          <p:nvPr/>
        </p:nvSpPr>
        <p:spPr>
          <a:xfrm>
            <a:off x="8686800" y="4258957"/>
            <a:ext cx="2847201" cy="2308324"/>
          </a:xfrm>
          <a:prstGeom prst="rect">
            <a:avLst/>
          </a:prstGeom>
          <a:noFill/>
          <a:ln>
            <a:noFill/>
          </a:ln>
        </p:spPr>
        <p:txBody>
          <a:bodyPr wrap="square" rtlCol="1">
            <a:spAutoFit/>
          </a:bodyPr>
          <a:lstStyle/>
          <a:p>
            <a:pPr algn="r"/>
            <a:r>
              <a:rPr lang="he-IL" sz="1200" b="1" dirty="0">
                <a:solidFill>
                  <a:schemeClr val="bg1"/>
                </a:solidFill>
              </a:rPr>
              <a:t>מראה ויקטוריאני-רומנטי </a:t>
            </a:r>
            <a:r>
              <a:rPr lang="he-IL" sz="1200" dirty="0" smtClean="0">
                <a:solidFill>
                  <a:schemeClr val="bg1"/>
                </a:solidFill>
              </a:rPr>
              <a:t>בשילוב </a:t>
            </a:r>
            <a:r>
              <a:rPr lang="he-IL" sz="1200" dirty="0">
                <a:solidFill>
                  <a:schemeClr val="bg1"/>
                </a:solidFill>
              </a:rPr>
              <a:t>תחרה, מחוכים והרבה מאוד שחור, הוא פן אחד של הלוק הגותי שיכול להתאים לתיאור </a:t>
            </a:r>
            <a:r>
              <a:rPr lang="he-IL" sz="1200" dirty="0" smtClean="0">
                <a:solidFill>
                  <a:schemeClr val="bg1"/>
                </a:solidFill>
              </a:rPr>
              <a:t>הזרם. מורכב משילוב השפעות, כגון ערפדים, פנטזיה והמאה ה- 17.</a:t>
            </a:r>
          </a:p>
          <a:p>
            <a:pPr algn="r"/>
            <a:r>
              <a:rPr lang="he-IL" sz="1200" dirty="0" smtClean="0">
                <a:solidFill>
                  <a:schemeClr val="bg1"/>
                </a:solidFill>
              </a:rPr>
              <a:t> </a:t>
            </a:r>
          </a:p>
          <a:p>
            <a:pPr algn="r"/>
            <a:r>
              <a:rPr lang="he-IL" sz="1200" b="1" dirty="0" smtClean="0">
                <a:solidFill>
                  <a:schemeClr val="bg1"/>
                </a:solidFill>
              </a:rPr>
              <a:t>במסיבות תהיה בעיקר מוזיקת </a:t>
            </a:r>
            <a:r>
              <a:rPr lang="he-IL" sz="1200" b="1" dirty="0" err="1" smtClean="0">
                <a:solidFill>
                  <a:schemeClr val="bg1"/>
                </a:solidFill>
              </a:rPr>
              <a:t>מטאל</a:t>
            </a:r>
            <a:r>
              <a:rPr lang="he-IL" sz="1200" b="1" dirty="0" smtClean="0">
                <a:solidFill>
                  <a:schemeClr val="bg1"/>
                </a:solidFill>
              </a:rPr>
              <a:t> גותי</a:t>
            </a:r>
            <a:r>
              <a:rPr lang="he-IL" sz="1200" dirty="0" smtClean="0">
                <a:solidFill>
                  <a:schemeClr val="bg1"/>
                </a:solidFill>
              </a:rPr>
              <a:t>, אך הזרם כולל השפעות מסגנונות מוזיקה כגון אופרה, מוזיקה קלאסית, </a:t>
            </a:r>
            <a:r>
              <a:rPr lang="he-IL" sz="1200" dirty="0" err="1" smtClean="0">
                <a:solidFill>
                  <a:schemeClr val="bg1"/>
                </a:solidFill>
              </a:rPr>
              <a:t>פאוור</a:t>
            </a:r>
            <a:r>
              <a:rPr lang="he-IL" sz="1200" dirty="0" smtClean="0">
                <a:solidFill>
                  <a:schemeClr val="bg1"/>
                </a:solidFill>
              </a:rPr>
              <a:t> </a:t>
            </a:r>
            <a:r>
              <a:rPr lang="he-IL" sz="1200" dirty="0" err="1" smtClean="0">
                <a:solidFill>
                  <a:schemeClr val="bg1"/>
                </a:solidFill>
              </a:rPr>
              <a:t>מטאל</a:t>
            </a:r>
            <a:r>
              <a:rPr lang="he-IL" sz="1200" dirty="0" smtClean="0">
                <a:solidFill>
                  <a:schemeClr val="bg1"/>
                </a:solidFill>
              </a:rPr>
              <a:t> </a:t>
            </a:r>
            <a:r>
              <a:rPr lang="he-IL" sz="1200" dirty="0" err="1" smtClean="0">
                <a:solidFill>
                  <a:schemeClr val="bg1"/>
                </a:solidFill>
              </a:rPr>
              <a:t>ומטאל</a:t>
            </a:r>
            <a:r>
              <a:rPr lang="he-IL" sz="1200" dirty="0" smtClean="0">
                <a:solidFill>
                  <a:schemeClr val="bg1"/>
                </a:solidFill>
              </a:rPr>
              <a:t> סימפוני. להקות לדוגמה הן: </a:t>
            </a:r>
            <a:endParaRPr lang="he-IL" sz="1200" dirty="0">
              <a:solidFill>
                <a:schemeClr val="bg1"/>
              </a:solidFill>
            </a:endParaRPr>
          </a:p>
          <a:p>
            <a:r>
              <a:rPr lang="en-US" sz="1200" dirty="0" err="1" smtClean="0">
                <a:solidFill>
                  <a:schemeClr val="bg1"/>
                </a:solidFill>
              </a:rPr>
              <a:t>Nightwish</a:t>
            </a:r>
            <a:r>
              <a:rPr lang="en-US" sz="1200" dirty="0" smtClean="0">
                <a:solidFill>
                  <a:schemeClr val="bg1"/>
                </a:solidFill>
              </a:rPr>
              <a:t>, Draconian, </a:t>
            </a:r>
            <a:r>
              <a:rPr lang="en-US" sz="1200" dirty="0" err="1" smtClean="0">
                <a:solidFill>
                  <a:schemeClr val="bg1"/>
                </a:solidFill>
              </a:rPr>
              <a:t>Epica</a:t>
            </a:r>
            <a:r>
              <a:rPr lang="en-US" sz="1200" dirty="0" smtClean="0">
                <a:solidFill>
                  <a:schemeClr val="bg1"/>
                </a:solidFill>
              </a:rPr>
              <a:t>, Lacuna Coil, </a:t>
            </a:r>
            <a:r>
              <a:rPr lang="en-US" sz="1200" dirty="0" err="1" smtClean="0">
                <a:solidFill>
                  <a:schemeClr val="bg1"/>
                </a:solidFill>
              </a:rPr>
              <a:t>Tristania</a:t>
            </a:r>
            <a:r>
              <a:rPr lang="en-US" sz="1200" dirty="0" smtClean="0">
                <a:solidFill>
                  <a:schemeClr val="bg1"/>
                </a:solidFill>
              </a:rPr>
              <a:t>, The Gathering.</a:t>
            </a:r>
            <a:endParaRPr lang="he-IL" sz="1200" dirty="0">
              <a:solidFill>
                <a:schemeClr val="bg1"/>
              </a:solidFill>
            </a:endParaRPr>
          </a:p>
        </p:txBody>
      </p:sp>
      <p:sp>
        <p:nvSpPr>
          <p:cNvPr id="2" name="Rectangle 1">
            <a:hlinkHover r:id="rId8" action="ppaction://hlinksldjump"/>
          </p:cNvPr>
          <p:cNvSpPr/>
          <p:nvPr/>
        </p:nvSpPr>
        <p:spPr>
          <a:xfrm>
            <a:off x="5266944" y="2505456"/>
            <a:ext cx="1051560" cy="111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Rectangle 2">
            <a:hlinkHover r:id="rId9" action="ppaction://hlinksldjump"/>
          </p:cNvPr>
          <p:cNvSpPr/>
          <p:nvPr/>
        </p:nvSpPr>
        <p:spPr>
          <a:xfrm>
            <a:off x="6903720" y="2231136"/>
            <a:ext cx="1115568" cy="1536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TextBox 18"/>
          <p:cNvSpPr txBox="1"/>
          <p:nvPr/>
        </p:nvSpPr>
        <p:spPr>
          <a:xfrm>
            <a:off x="4171951" y="656650"/>
            <a:ext cx="4295660" cy="338554"/>
          </a:xfrm>
          <a:prstGeom prst="rect">
            <a:avLst/>
          </a:prstGeom>
          <a:solidFill>
            <a:schemeClr val="tx1">
              <a:lumMod val="50000"/>
              <a:lumOff val="50000"/>
            </a:schemeClr>
          </a:solidFill>
        </p:spPr>
        <p:txBody>
          <a:bodyPr wrap="square" rtlCol="1">
            <a:spAutoFit/>
          </a:bodyPr>
          <a:lstStyle/>
          <a:p>
            <a:r>
              <a:rPr lang="en-US" sz="1600" b="1" dirty="0">
                <a:solidFill>
                  <a:schemeClr val="bg1">
                    <a:lumMod val="75000"/>
                  </a:schemeClr>
                </a:solidFill>
              </a:rPr>
              <a:t>Circus |  Goth </a:t>
            </a:r>
            <a:r>
              <a:rPr lang="en-US" sz="1600" b="1" dirty="0" smtClean="0">
                <a:solidFill>
                  <a:schemeClr val="bg1">
                    <a:lumMod val="75000"/>
                  </a:schemeClr>
                </a:solidFill>
              </a:rPr>
              <a:t>Rock  </a:t>
            </a:r>
            <a:r>
              <a:rPr lang="en-US" sz="1600" b="1" dirty="0">
                <a:solidFill>
                  <a:schemeClr val="bg1">
                    <a:lumMod val="75000"/>
                  </a:schemeClr>
                </a:solidFill>
              </a:rPr>
              <a:t>| </a:t>
            </a:r>
            <a:r>
              <a:rPr lang="en-US" sz="1600" b="1" dirty="0" smtClean="0">
                <a:solidFill>
                  <a:schemeClr val="bg1">
                    <a:lumMod val="75000"/>
                  </a:schemeClr>
                </a:solidFill>
              </a:rPr>
              <a:t> </a:t>
            </a:r>
            <a:r>
              <a:rPr lang="en-US" sz="1600" b="1" dirty="0">
                <a:solidFill>
                  <a:schemeClr val="bg1">
                    <a:lumMod val="75000"/>
                  </a:schemeClr>
                </a:solidFill>
              </a:rPr>
              <a:t>Ambient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a:t>
            </a:r>
            <a:r>
              <a:rPr lang="en-US" sz="1600" b="1" dirty="0"/>
              <a: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Metal</a:t>
            </a:r>
            <a:r>
              <a:rPr lang="en-US" sz="1600" b="1" dirty="0">
                <a:solidFill>
                  <a:schemeClr val="bg1"/>
                </a:solidFill>
                <a:effectLst>
                  <a:glow rad="63500">
                    <a:schemeClr val="accent3">
                      <a:satMod val="175000"/>
                      <a:alpha val="40000"/>
                    </a:schemeClr>
                  </a:glow>
                </a:effectLst>
              </a:rPr>
              <a: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 |  </a:t>
            </a:r>
            <a:r>
              <a:rPr lang="en-US" sz="1600" b="1" dirty="0">
                <a:solidFill>
                  <a:schemeClr val="bg1">
                    <a:lumMod val="75000"/>
                  </a:schemeClr>
                </a:solidFill>
              </a:rPr>
              <a:t>EBM</a:t>
            </a:r>
            <a:endParaRPr lang="he-IL" sz="1600" b="1" dirty="0">
              <a:solidFill>
                <a:schemeClr val="bg1">
                  <a:lumMod val="75000"/>
                </a:schemeClr>
              </a:solidFill>
            </a:endParaRPr>
          </a:p>
        </p:txBody>
      </p:sp>
      <p:sp>
        <p:nvSpPr>
          <p:cNvPr id="20" name="TextBox 19"/>
          <p:cNvSpPr txBox="1"/>
          <p:nvPr/>
        </p:nvSpPr>
        <p:spPr>
          <a:xfrm>
            <a:off x="9863132" y="1658098"/>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גותי קלאסי</a:t>
            </a:r>
          </a:p>
        </p:txBody>
      </p:sp>
      <p:sp>
        <p:nvSpPr>
          <p:cNvPr id="22" name="TextBox 21"/>
          <p:cNvSpPr txBox="1"/>
          <p:nvPr/>
        </p:nvSpPr>
        <p:spPr>
          <a:xfrm>
            <a:off x="9863132" y="2210306"/>
            <a:ext cx="1552575" cy="338554"/>
          </a:xfrm>
          <a:prstGeom prst="rect">
            <a:avLst/>
          </a:prstGeom>
          <a:solidFill>
            <a:schemeClr val="bg1">
              <a:lumMod val="85000"/>
            </a:schemeClr>
          </a:solidFill>
          <a:ln w="12700">
            <a:solidFill>
              <a:schemeClr val="tx1"/>
            </a:solidFill>
          </a:ln>
        </p:spPr>
        <p:txBody>
          <a:bodyPr wrap="square" rtlCol="1">
            <a:spAutoFit/>
          </a:bodyPr>
          <a:lstStyle/>
          <a:p>
            <a:pPr algn="r"/>
            <a:r>
              <a:rPr lang="he-IL" sz="1600" b="1" dirty="0"/>
              <a:t>גותי ויקטוריאני</a:t>
            </a:r>
          </a:p>
        </p:txBody>
      </p:sp>
      <p:sp>
        <p:nvSpPr>
          <p:cNvPr id="24" name="TextBox 23"/>
          <p:cNvSpPr txBox="1"/>
          <p:nvPr/>
        </p:nvSpPr>
        <p:spPr>
          <a:xfrm>
            <a:off x="9863132" y="274066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סייבר גותי</a:t>
            </a:r>
          </a:p>
        </p:txBody>
      </p:sp>
      <p:sp>
        <p:nvSpPr>
          <p:cNvPr id="25" name="TextBox 24"/>
          <p:cNvSpPr txBox="1"/>
          <p:nvPr/>
        </p:nvSpPr>
        <p:spPr>
          <a:xfrm>
            <a:off x="9858367" y="327102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בורלסק גותי</a:t>
            </a:r>
          </a:p>
        </p:txBody>
      </p:sp>
      <p:sp>
        <p:nvSpPr>
          <p:cNvPr id="26" name="TextBox 25"/>
          <p:cNvSpPr txBox="1"/>
          <p:nvPr/>
        </p:nvSpPr>
        <p:spPr>
          <a:xfrm>
            <a:off x="9858367" y="3807954"/>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גותי פייתי</a:t>
            </a:r>
          </a:p>
        </p:txBody>
      </p:sp>
      <p:sp>
        <p:nvSpPr>
          <p:cNvPr id="27" name="TextBox 26"/>
          <p:cNvSpPr txBox="1"/>
          <p:nvPr/>
        </p:nvSpPr>
        <p:spPr>
          <a:xfrm>
            <a:off x="6385302" y="1095680"/>
            <a:ext cx="1819086" cy="261610"/>
          </a:xfrm>
          <a:prstGeom prst="rect">
            <a:avLst/>
          </a:prstGeom>
          <a:noFill/>
        </p:spPr>
        <p:txBody>
          <a:bodyPr wrap="square" rtlCol="1">
            <a:spAutoFit/>
          </a:bodyPr>
          <a:lstStyle/>
          <a:p>
            <a:r>
              <a:rPr lang="he-IL" sz="1100" dirty="0" smtClean="0">
                <a:solidFill>
                  <a:schemeClr val="bg1"/>
                </a:solidFill>
              </a:rPr>
              <a:t>עברו עם העכבר על הדמויות</a:t>
            </a:r>
            <a:endParaRPr lang="he-IL" sz="1100" dirty="0">
              <a:solidFill>
                <a:schemeClr val="bg1"/>
              </a:solidFill>
            </a:endParaRPr>
          </a:p>
        </p:txBody>
      </p:sp>
      <p:pic>
        <p:nvPicPr>
          <p:cNvPr id="4" name="victorian - draconian -death come near me (mp3cut.net).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4355592" y="6248400"/>
            <a:ext cx="609600" cy="609600"/>
          </a:xfrm>
          <a:prstGeom prst="rect">
            <a:avLst/>
          </a:prstGeom>
        </p:spPr>
      </p:pic>
    </p:spTree>
    <p:extLst>
      <p:ext uri="{BB962C8B-B14F-4D97-AF65-F5344CB8AC3E}">
        <p14:creationId xmlns:p14="http://schemas.microsoft.com/office/powerpoint/2010/main" val="327971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4"/>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2" descr="C:\Users\EfratDima\Desktop\לימודים\טלמ\שנה א\סמסטר קיץ\אנימציה\גותים\זוגות\ויקטוריאני.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4425826" y="1088136"/>
            <a:ext cx="3730622" cy="51114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71951" y="656650"/>
            <a:ext cx="4295660" cy="338554"/>
          </a:xfrm>
          <a:prstGeom prst="rect">
            <a:avLst/>
          </a:prstGeom>
          <a:solidFill>
            <a:schemeClr val="tx1">
              <a:lumMod val="50000"/>
              <a:lumOff val="50000"/>
            </a:schemeClr>
          </a:solidFill>
        </p:spPr>
        <p:txBody>
          <a:bodyPr wrap="square" rtlCol="1">
            <a:spAutoFit/>
          </a:bodyPr>
          <a:lstStyle/>
          <a:p>
            <a:r>
              <a:rPr lang="en-US" sz="1600" b="1" dirty="0">
                <a:solidFill>
                  <a:schemeClr val="bg1">
                    <a:lumMod val="75000"/>
                  </a:schemeClr>
                </a:solidFill>
              </a:rPr>
              <a:t>Circus |  Goth </a:t>
            </a:r>
            <a:r>
              <a:rPr lang="en-US" sz="1600" b="1" dirty="0" smtClean="0">
                <a:solidFill>
                  <a:schemeClr val="bg1">
                    <a:lumMod val="75000"/>
                  </a:schemeClr>
                </a:solidFill>
              </a:rPr>
              <a:t>Rock  </a:t>
            </a:r>
            <a:r>
              <a:rPr lang="en-US" sz="1600" b="1" dirty="0">
                <a:solidFill>
                  <a:schemeClr val="bg1">
                    <a:lumMod val="75000"/>
                  </a:schemeClr>
                </a:solidFill>
              </a:rPr>
              <a:t>| </a:t>
            </a:r>
            <a:r>
              <a:rPr lang="en-US" sz="1600" b="1" dirty="0" smtClean="0">
                <a:solidFill>
                  <a:schemeClr val="bg1">
                    <a:lumMod val="75000"/>
                  </a:schemeClr>
                </a:solidFill>
              </a:rPr>
              <a:t> </a:t>
            </a:r>
            <a:r>
              <a:rPr lang="en-US" sz="1600" b="1" dirty="0">
                <a:solidFill>
                  <a:schemeClr val="bg1">
                    <a:lumMod val="75000"/>
                  </a:schemeClr>
                </a:solidFill>
              </a:rPr>
              <a:t>Ambient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a:t>
            </a:r>
            <a:r>
              <a:rPr lang="en-US" sz="1600" b="1" dirty="0"/>
              <a: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Metal</a:t>
            </a:r>
            <a:r>
              <a:rPr lang="en-US" sz="1600" b="1" dirty="0">
                <a:solidFill>
                  <a:schemeClr val="bg1"/>
                </a:solidFill>
                <a:effectLst>
                  <a:glow rad="63500">
                    <a:schemeClr val="accent3">
                      <a:satMod val="175000"/>
                      <a:alpha val="40000"/>
                    </a:schemeClr>
                  </a:glow>
                </a:effectLst>
              </a:rPr>
              <a: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 |  </a:t>
            </a:r>
            <a:r>
              <a:rPr lang="en-US" sz="1600" b="1" dirty="0">
                <a:solidFill>
                  <a:schemeClr val="bg1">
                    <a:lumMod val="75000"/>
                  </a:schemeClr>
                </a:solidFill>
              </a:rPr>
              <a:t>EBM</a:t>
            </a:r>
            <a:endParaRPr lang="he-IL" sz="1600" b="1" dirty="0">
              <a:solidFill>
                <a:schemeClr val="bg1">
                  <a:lumMod val="75000"/>
                </a:schemeClr>
              </a:solidFill>
            </a:endParaRPr>
          </a:p>
        </p:txBody>
      </p:sp>
      <p:sp>
        <p:nvSpPr>
          <p:cNvPr id="6" name="TextBox 5"/>
          <p:cNvSpPr txBox="1"/>
          <p:nvPr/>
        </p:nvSpPr>
        <p:spPr>
          <a:xfrm>
            <a:off x="9863132" y="1658098"/>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גותי קלאסי</a:t>
            </a:r>
          </a:p>
        </p:txBody>
      </p:sp>
      <p:sp>
        <p:nvSpPr>
          <p:cNvPr id="7" name="TextBox 6"/>
          <p:cNvSpPr txBox="1"/>
          <p:nvPr/>
        </p:nvSpPr>
        <p:spPr>
          <a:xfrm>
            <a:off x="9863132" y="2210306"/>
            <a:ext cx="1552575" cy="338554"/>
          </a:xfrm>
          <a:prstGeom prst="rect">
            <a:avLst/>
          </a:prstGeom>
          <a:solidFill>
            <a:schemeClr val="bg1">
              <a:lumMod val="85000"/>
            </a:schemeClr>
          </a:solidFill>
          <a:ln w="12700">
            <a:solidFill>
              <a:schemeClr val="tx1"/>
            </a:solidFill>
          </a:ln>
        </p:spPr>
        <p:txBody>
          <a:bodyPr wrap="square" rtlCol="1">
            <a:spAutoFit/>
          </a:bodyPr>
          <a:lstStyle/>
          <a:p>
            <a:pPr algn="r"/>
            <a:r>
              <a:rPr lang="he-IL" sz="1600" b="1" dirty="0"/>
              <a:t>גותי ויקטוריאני</a:t>
            </a:r>
          </a:p>
        </p:txBody>
      </p:sp>
      <p:sp>
        <p:nvSpPr>
          <p:cNvPr id="8" name="TextBox 7"/>
          <p:cNvSpPr txBox="1"/>
          <p:nvPr/>
        </p:nvSpPr>
        <p:spPr>
          <a:xfrm>
            <a:off x="9863132" y="274066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סייבר גותי</a:t>
            </a:r>
          </a:p>
        </p:txBody>
      </p:sp>
      <p:sp>
        <p:nvSpPr>
          <p:cNvPr id="9" name="TextBox 8"/>
          <p:cNvSpPr txBox="1"/>
          <p:nvPr/>
        </p:nvSpPr>
        <p:spPr>
          <a:xfrm>
            <a:off x="9858367" y="327102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בורלסק גותי</a:t>
            </a:r>
          </a:p>
        </p:txBody>
      </p:sp>
      <p:sp>
        <p:nvSpPr>
          <p:cNvPr id="10" name="TextBox 9"/>
          <p:cNvSpPr txBox="1"/>
          <p:nvPr/>
        </p:nvSpPr>
        <p:spPr>
          <a:xfrm>
            <a:off x="9858367" y="3807954"/>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גותי פייתי</a:t>
            </a:r>
          </a:p>
        </p:txBody>
      </p:sp>
      <p:cxnSp>
        <p:nvCxnSpPr>
          <p:cNvPr id="11" name="Straight Arrow Connector 10"/>
          <p:cNvCxnSpPr/>
          <p:nvPr/>
        </p:nvCxnSpPr>
        <p:spPr>
          <a:xfrm>
            <a:off x="11382363" y="1303904"/>
            <a:ext cx="0" cy="276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401296" y="1212594"/>
            <a:ext cx="1409700" cy="261610"/>
          </a:xfrm>
          <a:prstGeom prst="rect">
            <a:avLst/>
          </a:prstGeom>
          <a:noFill/>
        </p:spPr>
        <p:txBody>
          <a:bodyPr wrap="square" rtlCol="1">
            <a:spAutoFit/>
          </a:bodyPr>
          <a:lstStyle/>
          <a:p>
            <a:r>
              <a:rPr lang="he-IL" sz="1100" dirty="0">
                <a:solidFill>
                  <a:schemeClr val="bg1"/>
                </a:solidFill>
              </a:rPr>
              <a:t>בחרו זרם גוטי</a:t>
            </a:r>
          </a:p>
        </p:txBody>
      </p:sp>
      <p:sp>
        <p:nvSpPr>
          <p:cNvPr id="13" name="TextBox 12"/>
          <p:cNvSpPr txBox="1"/>
          <p:nvPr/>
        </p:nvSpPr>
        <p:spPr>
          <a:xfrm>
            <a:off x="8577255" y="599063"/>
            <a:ext cx="1409700" cy="261610"/>
          </a:xfrm>
          <a:prstGeom prst="rect">
            <a:avLst/>
          </a:prstGeom>
          <a:noFill/>
        </p:spPr>
        <p:txBody>
          <a:bodyPr wrap="square" rtlCol="1">
            <a:spAutoFit/>
          </a:bodyPr>
          <a:lstStyle/>
          <a:p>
            <a:r>
              <a:rPr lang="he-IL" sz="1100" dirty="0">
                <a:solidFill>
                  <a:schemeClr val="bg1"/>
                </a:solidFill>
              </a:rPr>
              <a:t>בחרו סגנון מוזיקה גוטי</a:t>
            </a:r>
          </a:p>
        </p:txBody>
      </p:sp>
      <p:cxnSp>
        <p:nvCxnSpPr>
          <p:cNvPr id="14" name="Straight Arrow Connector 13"/>
          <p:cNvCxnSpPr/>
          <p:nvPr/>
        </p:nvCxnSpPr>
        <p:spPr>
          <a:xfrm flipH="1" flipV="1">
            <a:off x="8577255" y="993543"/>
            <a:ext cx="1281112" cy="1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30557" y="19532"/>
            <a:ext cx="4578048" cy="584775"/>
          </a:xfrm>
          <a:prstGeom prst="rect">
            <a:avLst/>
          </a:prstGeom>
          <a:noFill/>
        </p:spPr>
        <p:txBody>
          <a:bodyPr wrap="square" lIns="91440" tIns="45720" rIns="91440" bIns="45720">
            <a:spAutoFit/>
          </a:bodyPr>
          <a:lstStyle/>
          <a:p>
            <a:pPr algn="r"/>
            <a:r>
              <a:rPr lang="he-IL" sz="3200" b="1" dirty="0">
                <a:ln w="0"/>
                <a:solidFill>
                  <a:schemeClr val="bg1"/>
                </a:solidFill>
                <a:effectLst>
                  <a:outerShdw blurRad="38100" dist="19050" dir="2700000" algn="tl" rotWithShape="0">
                    <a:schemeClr val="dk1">
                      <a:alpha val="40000"/>
                    </a:schemeClr>
                  </a:outerShdw>
                </a:effectLst>
              </a:rPr>
              <a:t>מה ללבוש למסיבה גותית?</a:t>
            </a:r>
            <a:endParaRPr lang="en-US" sz="3200" b="1" cap="none" spc="0" dirty="0">
              <a:ln w="0"/>
              <a:solidFill>
                <a:schemeClr val="bg1"/>
              </a:solidFill>
              <a:effectLst>
                <a:outerShdw blurRad="38100" dist="19050" dir="2700000" algn="tl" rotWithShape="0">
                  <a:schemeClr val="dk1">
                    <a:alpha val="40000"/>
                  </a:schemeClr>
                </a:outerShdw>
              </a:effectLst>
            </a:endParaRPr>
          </a:p>
        </p:txBody>
      </p:sp>
      <p:sp>
        <p:nvSpPr>
          <p:cNvPr id="19" name="Line Callout 1 (Accent Bar) 22"/>
          <p:cNvSpPr/>
          <p:nvPr/>
        </p:nvSpPr>
        <p:spPr>
          <a:xfrm>
            <a:off x="2570685" y="1996652"/>
            <a:ext cx="1791003" cy="911140"/>
          </a:xfrm>
          <a:prstGeom prst="accentCallout1">
            <a:avLst>
              <a:gd name="adj1" fmla="val 48740"/>
              <a:gd name="adj2" fmla="val 96732"/>
              <a:gd name="adj3" fmla="val 123690"/>
              <a:gd name="adj4" fmla="val 172173"/>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TextBox 19"/>
          <p:cNvSpPr txBox="1"/>
          <p:nvPr/>
        </p:nvSpPr>
        <p:spPr>
          <a:xfrm>
            <a:off x="2826717" y="1910564"/>
            <a:ext cx="1459872" cy="1061829"/>
          </a:xfrm>
          <a:prstGeom prst="rect">
            <a:avLst/>
          </a:prstGeom>
          <a:noFill/>
        </p:spPr>
        <p:txBody>
          <a:bodyPr wrap="square" rtlCol="1">
            <a:spAutoFit/>
          </a:bodyPr>
          <a:lstStyle/>
          <a:p>
            <a:pPr algn="r"/>
            <a:r>
              <a:rPr lang="he-IL" sz="1050" dirty="0">
                <a:solidFill>
                  <a:schemeClr val="bg1"/>
                </a:solidFill>
              </a:rPr>
              <a:t>מקובל ללבוש בדי תחרה בשילוב בגדים מודרניים, כרמיזה לזיקה האופנתית הנהוגה בתקופה הוויקטוריאנית והאדוארית</a:t>
            </a:r>
            <a:endParaRPr lang="he-IL" sz="1050" dirty="0"/>
          </a:p>
        </p:txBody>
      </p:sp>
      <p:pic>
        <p:nvPicPr>
          <p:cNvPr id="25" name="Picture 2" descr="תוצאת תמונה עבור ‪soundcloud embe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965192" y="6263640"/>
            <a:ext cx="2688336" cy="50292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hlinkHover r:id="" action="ppaction://hlinkshowjump?jump=nextslide" highlightClick="1"/>
          </p:cNvPr>
          <p:cNvSpPr txBox="1"/>
          <p:nvPr/>
        </p:nvSpPr>
        <p:spPr>
          <a:xfrm>
            <a:off x="0" y="0"/>
            <a:ext cx="2523744" cy="26161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p:spPr>
        <p:txBody>
          <a:bodyPr wrap="square" rtlCol="1">
            <a:spAutoFit/>
          </a:bodyPr>
          <a:lstStyle/>
          <a:p>
            <a:pPr algn="ctr"/>
            <a:r>
              <a:rPr lang="he-IL" sz="1100" b="1" dirty="0">
                <a:solidFill>
                  <a:schemeClr val="bg1"/>
                </a:solidFill>
                <a:effectLst>
                  <a:outerShdw blurRad="38100" dist="38100" dir="2700000" algn="tl">
                    <a:srgbClr val="000000">
                      <a:alpha val="43137"/>
                    </a:srgbClr>
                  </a:outerShdw>
                </a:effectLst>
              </a:rPr>
              <a:t>מהי תרבות גוטית ?</a:t>
            </a:r>
          </a:p>
        </p:txBody>
      </p:sp>
      <p:sp>
        <p:nvSpPr>
          <p:cNvPr id="2" name="Rectangle 1">
            <a:hlinkHover r:id="rId5" action="ppaction://hlinksldjump"/>
          </p:cNvPr>
          <p:cNvSpPr/>
          <p:nvPr/>
        </p:nvSpPr>
        <p:spPr>
          <a:xfrm>
            <a:off x="6958584" y="2295144"/>
            <a:ext cx="1014984" cy="1216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TextBox 20"/>
          <p:cNvSpPr txBox="1"/>
          <p:nvPr/>
        </p:nvSpPr>
        <p:spPr>
          <a:xfrm>
            <a:off x="8686800" y="4258957"/>
            <a:ext cx="2847201" cy="2308324"/>
          </a:xfrm>
          <a:prstGeom prst="rect">
            <a:avLst/>
          </a:prstGeom>
          <a:noFill/>
          <a:ln>
            <a:noFill/>
          </a:ln>
        </p:spPr>
        <p:txBody>
          <a:bodyPr wrap="square" rtlCol="1">
            <a:spAutoFit/>
          </a:bodyPr>
          <a:lstStyle/>
          <a:p>
            <a:pPr algn="r"/>
            <a:r>
              <a:rPr lang="he-IL" sz="1200" b="1" dirty="0">
                <a:solidFill>
                  <a:schemeClr val="bg1"/>
                </a:solidFill>
              </a:rPr>
              <a:t>מראה ויקטוריאני-רומנטי </a:t>
            </a:r>
            <a:r>
              <a:rPr lang="he-IL" sz="1200" dirty="0" smtClean="0">
                <a:solidFill>
                  <a:schemeClr val="bg1"/>
                </a:solidFill>
              </a:rPr>
              <a:t>בשילוב </a:t>
            </a:r>
            <a:r>
              <a:rPr lang="he-IL" sz="1200" dirty="0">
                <a:solidFill>
                  <a:schemeClr val="bg1"/>
                </a:solidFill>
              </a:rPr>
              <a:t>תחרה, מחוכים והרבה מאוד שחור, הוא פן אחד של הלוק הגותי שיכול להתאים לתיאור </a:t>
            </a:r>
            <a:r>
              <a:rPr lang="he-IL" sz="1200" dirty="0" smtClean="0">
                <a:solidFill>
                  <a:schemeClr val="bg1"/>
                </a:solidFill>
              </a:rPr>
              <a:t>הזרם. מורכב משילוב השפעות, כגון ערפדים, פנטזיה והמאה ה- 17.</a:t>
            </a:r>
          </a:p>
          <a:p>
            <a:pPr algn="r"/>
            <a:r>
              <a:rPr lang="he-IL" sz="1200" dirty="0" smtClean="0">
                <a:solidFill>
                  <a:schemeClr val="bg1"/>
                </a:solidFill>
              </a:rPr>
              <a:t> </a:t>
            </a:r>
          </a:p>
          <a:p>
            <a:pPr algn="r"/>
            <a:r>
              <a:rPr lang="he-IL" sz="1200" b="1" dirty="0" smtClean="0">
                <a:solidFill>
                  <a:schemeClr val="bg1"/>
                </a:solidFill>
              </a:rPr>
              <a:t>במסיבות תהיה בעיקר מוזיקת </a:t>
            </a:r>
            <a:r>
              <a:rPr lang="he-IL" sz="1200" b="1" dirty="0" err="1" smtClean="0">
                <a:solidFill>
                  <a:schemeClr val="bg1"/>
                </a:solidFill>
              </a:rPr>
              <a:t>מטאל</a:t>
            </a:r>
            <a:r>
              <a:rPr lang="he-IL" sz="1200" b="1" dirty="0" smtClean="0">
                <a:solidFill>
                  <a:schemeClr val="bg1"/>
                </a:solidFill>
              </a:rPr>
              <a:t> גותי</a:t>
            </a:r>
            <a:r>
              <a:rPr lang="he-IL" sz="1200" dirty="0" smtClean="0">
                <a:solidFill>
                  <a:schemeClr val="bg1"/>
                </a:solidFill>
              </a:rPr>
              <a:t>, אך הזרם כולל השפעות מסגנונות מוזיקה כגון אופרה, מוזיקה קלאסית, </a:t>
            </a:r>
            <a:r>
              <a:rPr lang="he-IL" sz="1200" dirty="0" err="1" smtClean="0">
                <a:solidFill>
                  <a:schemeClr val="bg1"/>
                </a:solidFill>
              </a:rPr>
              <a:t>פאוור</a:t>
            </a:r>
            <a:r>
              <a:rPr lang="he-IL" sz="1200" dirty="0" smtClean="0">
                <a:solidFill>
                  <a:schemeClr val="bg1"/>
                </a:solidFill>
              </a:rPr>
              <a:t> </a:t>
            </a:r>
            <a:r>
              <a:rPr lang="he-IL" sz="1200" dirty="0" err="1" smtClean="0">
                <a:solidFill>
                  <a:schemeClr val="bg1"/>
                </a:solidFill>
              </a:rPr>
              <a:t>מטאל</a:t>
            </a:r>
            <a:r>
              <a:rPr lang="he-IL" sz="1200" dirty="0" smtClean="0">
                <a:solidFill>
                  <a:schemeClr val="bg1"/>
                </a:solidFill>
              </a:rPr>
              <a:t> </a:t>
            </a:r>
            <a:r>
              <a:rPr lang="he-IL" sz="1200" dirty="0" err="1" smtClean="0">
                <a:solidFill>
                  <a:schemeClr val="bg1"/>
                </a:solidFill>
              </a:rPr>
              <a:t>ומטאל</a:t>
            </a:r>
            <a:r>
              <a:rPr lang="he-IL" sz="1200" dirty="0" smtClean="0">
                <a:solidFill>
                  <a:schemeClr val="bg1"/>
                </a:solidFill>
              </a:rPr>
              <a:t> סימפוני. להקות לדוגמה הן: </a:t>
            </a:r>
            <a:endParaRPr lang="he-IL" sz="1200" dirty="0">
              <a:solidFill>
                <a:schemeClr val="bg1"/>
              </a:solidFill>
            </a:endParaRPr>
          </a:p>
          <a:p>
            <a:r>
              <a:rPr lang="en-US" sz="1200" dirty="0" err="1" smtClean="0">
                <a:solidFill>
                  <a:schemeClr val="bg1"/>
                </a:solidFill>
              </a:rPr>
              <a:t>Nightwish</a:t>
            </a:r>
            <a:r>
              <a:rPr lang="en-US" sz="1200" dirty="0" smtClean="0">
                <a:solidFill>
                  <a:schemeClr val="bg1"/>
                </a:solidFill>
              </a:rPr>
              <a:t>, Draconian, </a:t>
            </a:r>
            <a:r>
              <a:rPr lang="en-US" sz="1200" dirty="0" err="1" smtClean="0">
                <a:solidFill>
                  <a:schemeClr val="bg1"/>
                </a:solidFill>
              </a:rPr>
              <a:t>Epica</a:t>
            </a:r>
            <a:r>
              <a:rPr lang="en-US" sz="1200" dirty="0" smtClean="0">
                <a:solidFill>
                  <a:schemeClr val="bg1"/>
                </a:solidFill>
              </a:rPr>
              <a:t>, Lacuna Coil, </a:t>
            </a:r>
            <a:r>
              <a:rPr lang="en-US" sz="1200" dirty="0" err="1" smtClean="0">
                <a:solidFill>
                  <a:schemeClr val="bg1"/>
                </a:solidFill>
              </a:rPr>
              <a:t>Tristania</a:t>
            </a:r>
            <a:r>
              <a:rPr lang="en-US" sz="1200" dirty="0" smtClean="0">
                <a:solidFill>
                  <a:schemeClr val="bg1"/>
                </a:solidFill>
              </a:rPr>
              <a:t>, The Gathering.</a:t>
            </a:r>
            <a:endParaRPr lang="he-IL" sz="1200" dirty="0">
              <a:solidFill>
                <a:schemeClr val="bg1"/>
              </a:solidFill>
            </a:endParaRPr>
          </a:p>
        </p:txBody>
      </p:sp>
    </p:spTree>
    <p:extLst>
      <p:ext uri="{BB962C8B-B14F-4D97-AF65-F5344CB8AC3E}">
        <p14:creationId xmlns:p14="http://schemas.microsoft.com/office/powerpoint/2010/main" val="381544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2" descr="C:\Users\EfratDima\Desktop\לימודים\טלמ\שנה א\סמסטר קיץ\אנימציה\גותים\זוגות\ויקטוריאני.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4425826" y="1088136"/>
            <a:ext cx="3730622" cy="511149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11382363" y="1303904"/>
            <a:ext cx="0" cy="276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401296" y="1212594"/>
            <a:ext cx="1409700" cy="261610"/>
          </a:xfrm>
          <a:prstGeom prst="rect">
            <a:avLst/>
          </a:prstGeom>
          <a:noFill/>
        </p:spPr>
        <p:txBody>
          <a:bodyPr wrap="square" rtlCol="1">
            <a:spAutoFit/>
          </a:bodyPr>
          <a:lstStyle/>
          <a:p>
            <a:r>
              <a:rPr lang="he-IL" sz="1100" dirty="0">
                <a:solidFill>
                  <a:schemeClr val="bg1"/>
                </a:solidFill>
              </a:rPr>
              <a:t>בחרו זרם גוטי</a:t>
            </a:r>
          </a:p>
        </p:txBody>
      </p:sp>
      <p:sp>
        <p:nvSpPr>
          <p:cNvPr id="13" name="TextBox 12"/>
          <p:cNvSpPr txBox="1"/>
          <p:nvPr/>
        </p:nvSpPr>
        <p:spPr>
          <a:xfrm>
            <a:off x="8577255" y="599063"/>
            <a:ext cx="1409700" cy="261610"/>
          </a:xfrm>
          <a:prstGeom prst="rect">
            <a:avLst/>
          </a:prstGeom>
          <a:noFill/>
        </p:spPr>
        <p:txBody>
          <a:bodyPr wrap="square" rtlCol="1">
            <a:spAutoFit/>
          </a:bodyPr>
          <a:lstStyle/>
          <a:p>
            <a:r>
              <a:rPr lang="he-IL" sz="1100" dirty="0">
                <a:solidFill>
                  <a:schemeClr val="bg1"/>
                </a:solidFill>
              </a:rPr>
              <a:t>בחרו סגנון מוזיקה גוטי</a:t>
            </a:r>
          </a:p>
        </p:txBody>
      </p:sp>
      <p:cxnSp>
        <p:nvCxnSpPr>
          <p:cNvPr id="14" name="Straight Arrow Connector 13"/>
          <p:cNvCxnSpPr/>
          <p:nvPr/>
        </p:nvCxnSpPr>
        <p:spPr>
          <a:xfrm flipH="1" flipV="1">
            <a:off x="8577255" y="993543"/>
            <a:ext cx="1281112" cy="1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30557" y="19532"/>
            <a:ext cx="4578048" cy="584775"/>
          </a:xfrm>
          <a:prstGeom prst="rect">
            <a:avLst/>
          </a:prstGeom>
          <a:noFill/>
        </p:spPr>
        <p:txBody>
          <a:bodyPr wrap="square" lIns="91440" tIns="45720" rIns="91440" bIns="45720">
            <a:spAutoFit/>
          </a:bodyPr>
          <a:lstStyle/>
          <a:p>
            <a:pPr algn="r"/>
            <a:r>
              <a:rPr lang="he-IL" sz="3200" b="1" dirty="0">
                <a:ln w="0"/>
                <a:solidFill>
                  <a:schemeClr val="bg1"/>
                </a:solidFill>
                <a:effectLst>
                  <a:outerShdw blurRad="38100" dist="19050" dir="2700000" algn="tl" rotWithShape="0">
                    <a:schemeClr val="dk1">
                      <a:alpha val="40000"/>
                    </a:schemeClr>
                  </a:outerShdw>
                </a:effectLst>
              </a:rPr>
              <a:t>מה ללבוש למסיבה גותית?</a:t>
            </a:r>
            <a:endParaRPr lang="en-US" sz="3200" b="1" cap="none" spc="0" dirty="0">
              <a:ln w="0"/>
              <a:solidFill>
                <a:schemeClr val="bg1"/>
              </a:solidFill>
              <a:effectLst>
                <a:outerShdw blurRad="38100" dist="19050" dir="2700000" algn="tl" rotWithShape="0">
                  <a:schemeClr val="dk1">
                    <a:alpha val="40000"/>
                  </a:schemeClr>
                </a:outerShdw>
              </a:effectLst>
            </a:endParaRPr>
          </a:p>
        </p:txBody>
      </p:sp>
      <p:sp>
        <p:nvSpPr>
          <p:cNvPr id="21" name="Line Callout 1 (Accent Bar) 36"/>
          <p:cNvSpPr/>
          <p:nvPr/>
        </p:nvSpPr>
        <p:spPr>
          <a:xfrm rot="10800000">
            <a:off x="8595681" y="1621441"/>
            <a:ext cx="1515440" cy="726211"/>
          </a:xfrm>
          <a:prstGeom prst="accentCallout1">
            <a:avLst>
              <a:gd name="adj1" fmla="val 48740"/>
              <a:gd name="adj2" fmla="val 96732"/>
              <a:gd name="adj3" fmla="val 14666"/>
              <a:gd name="adj4" fmla="val 165807"/>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p:cNvSpPr txBox="1"/>
          <p:nvPr/>
        </p:nvSpPr>
        <p:spPr>
          <a:xfrm>
            <a:off x="8603338" y="1502437"/>
            <a:ext cx="1033129" cy="1061829"/>
          </a:xfrm>
          <a:prstGeom prst="rect">
            <a:avLst/>
          </a:prstGeom>
          <a:noFill/>
        </p:spPr>
        <p:txBody>
          <a:bodyPr wrap="square" rtlCol="1">
            <a:spAutoFit/>
          </a:bodyPr>
          <a:lstStyle/>
          <a:p>
            <a:pPr algn="r"/>
            <a:r>
              <a:rPr lang="he-IL" sz="1050" dirty="0">
                <a:solidFill>
                  <a:schemeClr val="bg1"/>
                </a:solidFill>
              </a:rPr>
              <a:t>גברים מתלבשים בחליפות רשמיות מתקופות שונות בהסטוריה</a:t>
            </a:r>
          </a:p>
          <a:p>
            <a:pPr algn="r"/>
            <a:endParaRPr lang="he-IL" sz="1050" dirty="0"/>
          </a:p>
        </p:txBody>
      </p:sp>
      <p:pic>
        <p:nvPicPr>
          <p:cNvPr id="25" name="Picture 2" descr="תוצאת תמונה עבור ‪soundcloud embe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965192" y="6263640"/>
            <a:ext cx="2688336" cy="50292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hlinkClick r:id="rId5" action="ppaction://hlinksldjump"/>
            <a:hlinkHover r:id="" action="ppaction://hlinkshowjump?jump=nextslide" highlightClick="1"/>
          </p:cNvPr>
          <p:cNvSpPr txBox="1"/>
          <p:nvPr/>
        </p:nvSpPr>
        <p:spPr>
          <a:xfrm>
            <a:off x="0" y="0"/>
            <a:ext cx="2523744" cy="26161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p:spPr>
        <p:txBody>
          <a:bodyPr wrap="square" rtlCol="1">
            <a:spAutoFit/>
          </a:bodyPr>
          <a:lstStyle/>
          <a:p>
            <a:pPr algn="ctr"/>
            <a:r>
              <a:rPr lang="he-IL" sz="1100" b="1" dirty="0">
                <a:solidFill>
                  <a:schemeClr val="bg1"/>
                </a:solidFill>
                <a:effectLst>
                  <a:outerShdw blurRad="38100" dist="38100" dir="2700000" algn="tl">
                    <a:srgbClr val="000000">
                      <a:alpha val="43137"/>
                    </a:srgbClr>
                  </a:outerShdw>
                </a:effectLst>
              </a:rPr>
              <a:t>מהי תרבות גוטית ?</a:t>
            </a:r>
          </a:p>
        </p:txBody>
      </p:sp>
      <p:sp>
        <p:nvSpPr>
          <p:cNvPr id="2" name="Rectangle 1">
            <a:hlinkHover r:id="rId6" action="ppaction://hlinksldjump"/>
          </p:cNvPr>
          <p:cNvSpPr/>
          <p:nvPr/>
        </p:nvSpPr>
        <p:spPr>
          <a:xfrm>
            <a:off x="5248656" y="2624328"/>
            <a:ext cx="1088136" cy="1298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TextBox 28"/>
          <p:cNvSpPr txBox="1"/>
          <p:nvPr/>
        </p:nvSpPr>
        <p:spPr>
          <a:xfrm>
            <a:off x="9863132" y="1658098"/>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גותי קלאסי</a:t>
            </a:r>
          </a:p>
        </p:txBody>
      </p:sp>
      <p:sp>
        <p:nvSpPr>
          <p:cNvPr id="30" name="TextBox 29"/>
          <p:cNvSpPr txBox="1"/>
          <p:nvPr/>
        </p:nvSpPr>
        <p:spPr>
          <a:xfrm>
            <a:off x="9863132" y="2210306"/>
            <a:ext cx="1552575" cy="338554"/>
          </a:xfrm>
          <a:prstGeom prst="rect">
            <a:avLst/>
          </a:prstGeom>
          <a:solidFill>
            <a:schemeClr val="bg1">
              <a:lumMod val="85000"/>
            </a:schemeClr>
          </a:solidFill>
          <a:ln w="12700">
            <a:solidFill>
              <a:schemeClr val="tx1"/>
            </a:solidFill>
          </a:ln>
        </p:spPr>
        <p:txBody>
          <a:bodyPr wrap="square" rtlCol="1">
            <a:spAutoFit/>
          </a:bodyPr>
          <a:lstStyle/>
          <a:p>
            <a:pPr algn="r"/>
            <a:r>
              <a:rPr lang="he-IL" sz="1600" b="1" dirty="0"/>
              <a:t>גותי ויקטוריאני</a:t>
            </a:r>
          </a:p>
        </p:txBody>
      </p:sp>
      <p:sp>
        <p:nvSpPr>
          <p:cNvPr id="31" name="TextBox 30"/>
          <p:cNvSpPr txBox="1"/>
          <p:nvPr/>
        </p:nvSpPr>
        <p:spPr>
          <a:xfrm>
            <a:off x="9863132" y="274066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סייבר גותי</a:t>
            </a:r>
          </a:p>
        </p:txBody>
      </p:sp>
      <p:sp>
        <p:nvSpPr>
          <p:cNvPr id="32" name="TextBox 31"/>
          <p:cNvSpPr txBox="1"/>
          <p:nvPr/>
        </p:nvSpPr>
        <p:spPr>
          <a:xfrm>
            <a:off x="9858367" y="327102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בורלסק גותי</a:t>
            </a:r>
          </a:p>
        </p:txBody>
      </p:sp>
      <p:sp>
        <p:nvSpPr>
          <p:cNvPr id="33" name="TextBox 32"/>
          <p:cNvSpPr txBox="1"/>
          <p:nvPr/>
        </p:nvSpPr>
        <p:spPr>
          <a:xfrm>
            <a:off x="9858367" y="3807954"/>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75000"/>
                  </a:schemeClr>
                </a:solidFill>
              </a:rPr>
              <a:t>גותי פייתי</a:t>
            </a:r>
          </a:p>
        </p:txBody>
      </p:sp>
      <p:sp>
        <p:nvSpPr>
          <p:cNvPr id="34" name="TextBox 33"/>
          <p:cNvSpPr txBox="1"/>
          <p:nvPr/>
        </p:nvSpPr>
        <p:spPr>
          <a:xfrm>
            <a:off x="4171951" y="656650"/>
            <a:ext cx="4295660" cy="338554"/>
          </a:xfrm>
          <a:prstGeom prst="rect">
            <a:avLst/>
          </a:prstGeom>
          <a:solidFill>
            <a:schemeClr val="tx1">
              <a:lumMod val="50000"/>
              <a:lumOff val="50000"/>
            </a:schemeClr>
          </a:solidFill>
        </p:spPr>
        <p:txBody>
          <a:bodyPr wrap="square" rtlCol="1">
            <a:spAutoFit/>
          </a:bodyPr>
          <a:lstStyle/>
          <a:p>
            <a:r>
              <a:rPr lang="en-US" sz="1600" b="1" dirty="0">
                <a:solidFill>
                  <a:schemeClr val="bg1">
                    <a:lumMod val="75000"/>
                  </a:schemeClr>
                </a:solidFill>
              </a:rPr>
              <a:t>Circus |  Goth </a:t>
            </a:r>
            <a:r>
              <a:rPr lang="en-US" sz="1600" b="1" dirty="0" smtClean="0">
                <a:solidFill>
                  <a:schemeClr val="bg1">
                    <a:lumMod val="75000"/>
                  </a:schemeClr>
                </a:solidFill>
              </a:rPr>
              <a:t>Rock  </a:t>
            </a:r>
            <a:r>
              <a:rPr lang="en-US" sz="1600" b="1" dirty="0">
                <a:solidFill>
                  <a:schemeClr val="bg1">
                    <a:lumMod val="75000"/>
                  </a:schemeClr>
                </a:solidFill>
              </a:rPr>
              <a:t>| </a:t>
            </a:r>
            <a:r>
              <a:rPr lang="en-US" sz="1600" b="1" dirty="0" smtClean="0">
                <a:solidFill>
                  <a:schemeClr val="bg1">
                    <a:lumMod val="75000"/>
                  </a:schemeClr>
                </a:solidFill>
              </a:rPr>
              <a:t> </a:t>
            </a:r>
            <a:r>
              <a:rPr lang="en-US" sz="1600" b="1" dirty="0">
                <a:solidFill>
                  <a:schemeClr val="bg1">
                    <a:lumMod val="75000"/>
                  </a:schemeClr>
                </a:solidFill>
              </a:rPr>
              <a:t>Ambient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a:t>
            </a:r>
            <a:r>
              <a:rPr lang="en-US" sz="1600" b="1" dirty="0"/>
              <a: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Metal</a:t>
            </a:r>
            <a:r>
              <a:rPr lang="en-US" sz="1600" b="1" dirty="0">
                <a:solidFill>
                  <a:schemeClr val="bg1"/>
                </a:solidFill>
                <a:effectLst>
                  <a:glow rad="63500">
                    <a:schemeClr val="accent3">
                      <a:satMod val="175000"/>
                      <a:alpha val="40000"/>
                    </a:schemeClr>
                  </a:glow>
                </a:effectLst>
              </a:rPr>
              <a:t>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 |  </a:t>
            </a:r>
            <a:r>
              <a:rPr lang="en-US" sz="1600" b="1" dirty="0">
                <a:solidFill>
                  <a:schemeClr val="bg1">
                    <a:lumMod val="75000"/>
                  </a:schemeClr>
                </a:solidFill>
              </a:rPr>
              <a:t>EBM</a:t>
            </a:r>
            <a:endParaRPr lang="he-IL" sz="1600" b="1" dirty="0">
              <a:solidFill>
                <a:schemeClr val="bg1">
                  <a:lumMod val="75000"/>
                </a:schemeClr>
              </a:solidFill>
            </a:endParaRPr>
          </a:p>
        </p:txBody>
      </p:sp>
      <p:sp>
        <p:nvSpPr>
          <p:cNvPr id="20" name="TextBox 19"/>
          <p:cNvSpPr txBox="1"/>
          <p:nvPr/>
        </p:nvSpPr>
        <p:spPr>
          <a:xfrm>
            <a:off x="8686800" y="4258957"/>
            <a:ext cx="2847201" cy="2308324"/>
          </a:xfrm>
          <a:prstGeom prst="rect">
            <a:avLst/>
          </a:prstGeom>
          <a:noFill/>
          <a:ln>
            <a:noFill/>
          </a:ln>
        </p:spPr>
        <p:txBody>
          <a:bodyPr wrap="square" rtlCol="1">
            <a:spAutoFit/>
          </a:bodyPr>
          <a:lstStyle/>
          <a:p>
            <a:pPr algn="r"/>
            <a:r>
              <a:rPr lang="he-IL" sz="1200" b="1" dirty="0">
                <a:solidFill>
                  <a:schemeClr val="bg1"/>
                </a:solidFill>
              </a:rPr>
              <a:t>מראה ויקטוריאני-רומנטי </a:t>
            </a:r>
            <a:r>
              <a:rPr lang="he-IL" sz="1200" dirty="0" smtClean="0">
                <a:solidFill>
                  <a:schemeClr val="bg1"/>
                </a:solidFill>
              </a:rPr>
              <a:t>בשילוב </a:t>
            </a:r>
            <a:r>
              <a:rPr lang="he-IL" sz="1200" dirty="0">
                <a:solidFill>
                  <a:schemeClr val="bg1"/>
                </a:solidFill>
              </a:rPr>
              <a:t>תחרה, מחוכים והרבה מאוד שחור, הוא פן אחד של הלוק הגותי שיכול להתאים לתיאור </a:t>
            </a:r>
            <a:r>
              <a:rPr lang="he-IL" sz="1200" dirty="0" smtClean="0">
                <a:solidFill>
                  <a:schemeClr val="bg1"/>
                </a:solidFill>
              </a:rPr>
              <a:t>הזרם. מורכב משילוב השפעות, כגון ערפדים, פנטזיה והמאה ה- 17.</a:t>
            </a:r>
          </a:p>
          <a:p>
            <a:pPr algn="r"/>
            <a:r>
              <a:rPr lang="he-IL" sz="1200" dirty="0" smtClean="0">
                <a:solidFill>
                  <a:schemeClr val="bg1"/>
                </a:solidFill>
              </a:rPr>
              <a:t> </a:t>
            </a:r>
          </a:p>
          <a:p>
            <a:pPr algn="r"/>
            <a:r>
              <a:rPr lang="he-IL" sz="1200" b="1" dirty="0" smtClean="0">
                <a:solidFill>
                  <a:schemeClr val="bg1"/>
                </a:solidFill>
              </a:rPr>
              <a:t>במסיבות תהיה בעיקר מוזיקת </a:t>
            </a:r>
            <a:r>
              <a:rPr lang="he-IL" sz="1200" b="1" dirty="0" err="1" smtClean="0">
                <a:solidFill>
                  <a:schemeClr val="bg1"/>
                </a:solidFill>
              </a:rPr>
              <a:t>מטאל</a:t>
            </a:r>
            <a:r>
              <a:rPr lang="he-IL" sz="1200" b="1" dirty="0" smtClean="0">
                <a:solidFill>
                  <a:schemeClr val="bg1"/>
                </a:solidFill>
              </a:rPr>
              <a:t> גותי</a:t>
            </a:r>
            <a:r>
              <a:rPr lang="he-IL" sz="1200" dirty="0" smtClean="0">
                <a:solidFill>
                  <a:schemeClr val="bg1"/>
                </a:solidFill>
              </a:rPr>
              <a:t>, אך הזרם כולל השפעות מסגנונות מוזיקה כגון אופרה, מוזיקה קלאסית, </a:t>
            </a:r>
            <a:r>
              <a:rPr lang="he-IL" sz="1200" dirty="0" err="1" smtClean="0">
                <a:solidFill>
                  <a:schemeClr val="bg1"/>
                </a:solidFill>
              </a:rPr>
              <a:t>פאוור</a:t>
            </a:r>
            <a:r>
              <a:rPr lang="he-IL" sz="1200" dirty="0" smtClean="0">
                <a:solidFill>
                  <a:schemeClr val="bg1"/>
                </a:solidFill>
              </a:rPr>
              <a:t> </a:t>
            </a:r>
            <a:r>
              <a:rPr lang="he-IL" sz="1200" dirty="0" err="1" smtClean="0">
                <a:solidFill>
                  <a:schemeClr val="bg1"/>
                </a:solidFill>
              </a:rPr>
              <a:t>מטאל</a:t>
            </a:r>
            <a:r>
              <a:rPr lang="he-IL" sz="1200" dirty="0" smtClean="0">
                <a:solidFill>
                  <a:schemeClr val="bg1"/>
                </a:solidFill>
              </a:rPr>
              <a:t> </a:t>
            </a:r>
            <a:r>
              <a:rPr lang="he-IL" sz="1200" dirty="0" err="1" smtClean="0">
                <a:solidFill>
                  <a:schemeClr val="bg1"/>
                </a:solidFill>
              </a:rPr>
              <a:t>ומטאל</a:t>
            </a:r>
            <a:r>
              <a:rPr lang="he-IL" sz="1200" dirty="0" smtClean="0">
                <a:solidFill>
                  <a:schemeClr val="bg1"/>
                </a:solidFill>
              </a:rPr>
              <a:t> סימפוני. להקות לדוגמה הן: </a:t>
            </a:r>
            <a:endParaRPr lang="he-IL" sz="1200" dirty="0">
              <a:solidFill>
                <a:schemeClr val="bg1"/>
              </a:solidFill>
            </a:endParaRPr>
          </a:p>
          <a:p>
            <a:r>
              <a:rPr lang="en-US" sz="1200" dirty="0" err="1" smtClean="0">
                <a:solidFill>
                  <a:schemeClr val="bg1"/>
                </a:solidFill>
              </a:rPr>
              <a:t>Nightwish</a:t>
            </a:r>
            <a:r>
              <a:rPr lang="en-US" sz="1200" dirty="0" smtClean="0">
                <a:solidFill>
                  <a:schemeClr val="bg1"/>
                </a:solidFill>
              </a:rPr>
              <a:t>, Draconian, </a:t>
            </a:r>
            <a:r>
              <a:rPr lang="en-US" sz="1200" dirty="0" err="1" smtClean="0">
                <a:solidFill>
                  <a:schemeClr val="bg1"/>
                </a:solidFill>
              </a:rPr>
              <a:t>Epica</a:t>
            </a:r>
            <a:r>
              <a:rPr lang="en-US" sz="1200" dirty="0" smtClean="0">
                <a:solidFill>
                  <a:schemeClr val="bg1"/>
                </a:solidFill>
              </a:rPr>
              <a:t>, Lacuna Coil, </a:t>
            </a:r>
            <a:r>
              <a:rPr lang="en-US" sz="1200" dirty="0" err="1" smtClean="0">
                <a:solidFill>
                  <a:schemeClr val="bg1"/>
                </a:solidFill>
              </a:rPr>
              <a:t>Tristania</a:t>
            </a:r>
            <a:r>
              <a:rPr lang="en-US" sz="1200" dirty="0" smtClean="0">
                <a:solidFill>
                  <a:schemeClr val="bg1"/>
                </a:solidFill>
              </a:rPr>
              <a:t>, The Gathering.</a:t>
            </a:r>
            <a:endParaRPr lang="he-IL" sz="1200" dirty="0">
              <a:solidFill>
                <a:schemeClr val="bg1"/>
              </a:solidFill>
            </a:endParaRPr>
          </a:p>
        </p:txBody>
      </p:sp>
    </p:spTree>
    <p:extLst>
      <p:ext uri="{BB962C8B-B14F-4D97-AF65-F5344CB8AC3E}">
        <p14:creationId xmlns:p14="http://schemas.microsoft.com/office/powerpoint/2010/main" val="2156991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TextBox 8"/>
          <p:cNvSpPr txBox="1"/>
          <p:nvPr/>
        </p:nvSpPr>
        <p:spPr>
          <a:xfrm>
            <a:off x="9863132" y="1658098"/>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65000"/>
                  </a:schemeClr>
                </a:solidFill>
              </a:rPr>
              <a:t>גותי קלאסי</a:t>
            </a:r>
          </a:p>
        </p:txBody>
      </p:sp>
      <p:sp>
        <p:nvSpPr>
          <p:cNvPr id="11" name="TextBox 10"/>
          <p:cNvSpPr txBox="1"/>
          <p:nvPr/>
        </p:nvSpPr>
        <p:spPr>
          <a:xfrm>
            <a:off x="9863132" y="221030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65000"/>
                  </a:schemeClr>
                </a:solidFill>
              </a:rPr>
              <a:t>גותי ויקטוריאני</a:t>
            </a:r>
          </a:p>
        </p:txBody>
      </p:sp>
      <p:sp>
        <p:nvSpPr>
          <p:cNvPr id="12" name="TextBox 11"/>
          <p:cNvSpPr txBox="1"/>
          <p:nvPr/>
        </p:nvSpPr>
        <p:spPr>
          <a:xfrm>
            <a:off x="9863132" y="274066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65000"/>
                  </a:schemeClr>
                </a:solidFill>
              </a:rPr>
              <a:t>סייבר גותי</a:t>
            </a:r>
          </a:p>
        </p:txBody>
      </p:sp>
      <p:sp>
        <p:nvSpPr>
          <p:cNvPr id="13" name="TextBox 12"/>
          <p:cNvSpPr txBox="1"/>
          <p:nvPr/>
        </p:nvSpPr>
        <p:spPr>
          <a:xfrm>
            <a:off x="9858367" y="327102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65000"/>
                  </a:schemeClr>
                </a:solidFill>
              </a:rPr>
              <a:t>בורלסק גותי</a:t>
            </a:r>
          </a:p>
        </p:txBody>
      </p:sp>
      <p:sp>
        <p:nvSpPr>
          <p:cNvPr id="14" name="TextBox 13"/>
          <p:cNvSpPr txBox="1"/>
          <p:nvPr/>
        </p:nvSpPr>
        <p:spPr>
          <a:xfrm>
            <a:off x="9858367" y="3807954"/>
            <a:ext cx="1552575" cy="338554"/>
          </a:xfrm>
          <a:prstGeom prst="rect">
            <a:avLst/>
          </a:prstGeom>
          <a:solidFill>
            <a:schemeClr val="bg1">
              <a:lumMod val="85000"/>
            </a:schemeClr>
          </a:solidFill>
        </p:spPr>
        <p:txBody>
          <a:bodyPr wrap="square" rtlCol="1">
            <a:spAutoFit/>
          </a:bodyPr>
          <a:lstStyle/>
          <a:p>
            <a:pPr algn="r"/>
            <a:r>
              <a:rPr lang="he-IL" sz="1600" b="1" dirty="0"/>
              <a:t>גותי פייתי</a:t>
            </a:r>
          </a:p>
        </p:txBody>
      </p:sp>
      <p:cxnSp>
        <p:nvCxnSpPr>
          <p:cNvPr id="16" name="Straight Arrow Connector 15"/>
          <p:cNvCxnSpPr/>
          <p:nvPr/>
        </p:nvCxnSpPr>
        <p:spPr>
          <a:xfrm>
            <a:off x="11382363" y="1303904"/>
            <a:ext cx="0" cy="276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401296" y="1212594"/>
            <a:ext cx="1409700" cy="261610"/>
          </a:xfrm>
          <a:prstGeom prst="rect">
            <a:avLst/>
          </a:prstGeom>
          <a:noFill/>
        </p:spPr>
        <p:txBody>
          <a:bodyPr wrap="square" rtlCol="1">
            <a:spAutoFit/>
          </a:bodyPr>
          <a:lstStyle/>
          <a:p>
            <a:r>
              <a:rPr lang="he-IL" sz="1100" dirty="0">
                <a:solidFill>
                  <a:schemeClr val="bg1"/>
                </a:solidFill>
              </a:rPr>
              <a:t>בחרו זרם גוטי</a:t>
            </a:r>
          </a:p>
        </p:txBody>
      </p:sp>
      <p:sp>
        <p:nvSpPr>
          <p:cNvPr id="19" name="TextBox 18"/>
          <p:cNvSpPr txBox="1"/>
          <p:nvPr/>
        </p:nvSpPr>
        <p:spPr>
          <a:xfrm>
            <a:off x="8577255" y="599063"/>
            <a:ext cx="1409700" cy="261610"/>
          </a:xfrm>
          <a:prstGeom prst="rect">
            <a:avLst/>
          </a:prstGeom>
          <a:noFill/>
        </p:spPr>
        <p:txBody>
          <a:bodyPr wrap="square" rtlCol="1">
            <a:spAutoFit/>
          </a:bodyPr>
          <a:lstStyle/>
          <a:p>
            <a:r>
              <a:rPr lang="he-IL" sz="1100" dirty="0">
                <a:solidFill>
                  <a:schemeClr val="bg1"/>
                </a:solidFill>
              </a:rPr>
              <a:t>בחרו סגנון מוזיקה גוטי</a:t>
            </a:r>
          </a:p>
        </p:txBody>
      </p:sp>
      <p:cxnSp>
        <p:nvCxnSpPr>
          <p:cNvPr id="21" name="Straight Arrow Connector 20"/>
          <p:cNvCxnSpPr/>
          <p:nvPr/>
        </p:nvCxnSpPr>
        <p:spPr>
          <a:xfrm flipH="1" flipV="1">
            <a:off x="8577255" y="993543"/>
            <a:ext cx="1281112" cy="1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0557" y="19532"/>
            <a:ext cx="4578048" cy="584775"/>
          </a:xfrm>
          <a:prstGeom prst="rect">
            <a:avLst/>
          </a:prstGeom>
          <a:noFill/>
        </p:spPr>
        <p:txBody>
          <a:bodyPr wrap="square" lIns="91440" tIns="45720" rIns="91440" bIns="45720">
            <a:spAutoFit/>
          </a:bodyPr>
          <a:lstStyle/>
          <a:p>
            <a:pPr algn="r"/>
            <a:r>
              <a:rPr lang="he-IL" sz="3200" b="1" dirty="0">
                <a:ln w="0"/>
                <a:solidFill>
                  <a:schemeClr val="bg1"/>
                </a:solidFill>
                <a:effectLst>
                  <a:outerShdw blurRad="38100" dist="19050" dir="2700000" algn="tl" rotWithShape="0">
                    <a:schemeClr val="dk1">
                      <a:alpha val="40000"/>
                    </a:schemeClr>
                  </a:outerShdw>
                </a:effectLst>
              </a:rPr>
              <a:t>מה ללבוש למסיבה גותית?</a:t>
            </a:r>
            <a:endParaRPr lang="en-US" sz="3200" b="1" cap="none" spc="0" dirty="0">
              <a:ln w="0"/>
              <a:solidFill>
                <a:schemeClr val="bg1"/>
              </a:solidFill>
              <a:effectLst>
                <a:outerShdw blurRad="38100" dist="19050" dir="2700000" algn="tl" rotWithShape="0">
                  <a:schemeClr val="dk1">
                    <a:alpha val="40000"/>
                  </a:schemeClr>
                </a:outerShdw>
              </a:effectLst>
            </a:endParaRPr>
          </a:p>
        </p:txBody>
      </p:sp>
      <p:pic>
        <p:nvPicPr>
          <p:cNvPr id="2051" name="Picture 3" descr="C:\Users\EfratDima\Desktop\לימודים\טלמ\שנה א\סמסטר קיץ\אנימציה\גותים\זוגות\פייה.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77185" y="1124712"/>
            <a:ext cx="3673490" cy="503834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hlinkClick r:id="rId4" action="ppaction://hlinksldjump"/>
            <a:hlinkHover r:id="" action="ppaction://noaction" highlightClick="1"/>
          </p:cNvPr>
          <p:cNvSpPr txBox="1"/>
          <p:nvPr/>
        </p:nvSpPr>
        <p:spPr>
          <a:xfrm>
            <a:off x="0" y="0"/>
            <a:ext cx="2523744" cy="26161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p:spPr>
        <p:txBody>
          <a:bodyPr wrap="square" rtlCol="1">
            <a:spAutoFit/>
          </a:bodyPr>
          <a:lstStyle/>
          <a:p>
            <a:pPr algn="ctr"/>
            <a:r>
              <a:rPr lang="he-IL" sz="1100" b="1" dirty="0">
                <a:solidFill>
                  <a:schemeClr val="bg1"/>
                </a:solidFill>
                <a:effectLst>
                  <a:outerShdw blurRad="38100" dist="38100" dir="2700000" algn="tl">
                    <a:srgbClr val="000000">
                      <a:alpha val="43137"/>
                    </a:srgbClr>
                  </a:outerShdw>
                </a:effectLst>
              </a:rPr>
              <a:t>מהי תרבות גוטית ?</a:t>
            </a:r>
          </a:p>
        </p:txBody>
      </p:sp>
      <p:sp>
        <p:nvSpPr>
          <p:cNvPr id="23" name="TextBox 22"/>
          <p:cNvSpPr txBox="1"/>
          <p:nvPr/>
        </p:nvSpPr>
        <p:spPr>
          <a:xfrm>
            <a:off x="8613648" y="4258957"/>
            <a:ext cx="2892921" cy="1569660"/>
          </a:xfrm>
          <a:prstGeom prst="rect">
            <a:avLst/>
          </a:prstGeom>
          <a:noFill/>
          <a:ln>
            <a:noFill/>
          </a:ln>
        </p:spPr>
        <p:txBody>
          <a:bodyPr wrap="square" rtlCol="1">
            <a:spAutoFit/>
          </a:bodyPr>
          <a:lstStyle/>
          <a:p>
            <a:pPr algn="r"/>
            <a:r>
              <a:rPr lang="he-IL" sz="1200" b="1" dirty="0" smtClean="0">
                <a:solidFill>
                  <a:schemeClr val="bg1"/>
                </a:solidFill>
              </a:rPr>
              <a:t>הגותי </a:t>
            </a:r>
            <a:r>
              <a:rPr lang="he-IL" sz="1200" b="1" dirty="0" err="1">
                <a:solidFill>
                  <a:schemeClr val="bg1"/>
                </a:solidFill>
              </a:rPr>
              <a:t>הפייתי</a:t>
            </a:r>
            <a:r>
              <a:rPr lang="he-IL" sz="1200" b="1" dirty="0">
                <a:solidFill>
                  <a:schemeClr val="bg1"/>
                </a:solidFill>
              </a:rPr>
              <a:t> מגיע מעולם </a:t>
            </a:r>
            <a:r>
              <a:rPr lang="he-IL" sz="1200" b="1" dirty="0" smtClean="0">
                <a:solidFill>
                  <a:schemeClr val="bg1"/>
                </a:solidFill>
              </a:rPr>
              <a:t>הפיות, השדים </a:t>
            </a:r>
            <a:r>
              <a:rPr lang="he-IL" sz="1200" b="1" dirty="0">
                <a:solidFill>
                  <a:schemeClr val="bg1"/>
                </a:solidFill>
              </a:rPr>
              <a:t>והפנטזיה</a:t>
            </a:r>
            <a:r>
              <a:rPr lang="he-IL" sz="1200" b="1" dirty="0" smtClean="0">
                <a:solidFill>
                  <a:schemeClr val="bg1"/>
                </a:solidFill>
              </a:rPr>
              <a:t>. </a:t>
            </a:r>
            <a:r>
              <a:rPr lang="he-IL" sz="1200" dirty="0" smtClean="0">
                <a:solidFill>
                  <a:schemeClr val="bg1"/>
                </a:solidFill>
              </a:rPr>
              <a:t>שר הטבעות, משחקי הכס והשפעות נוספות הפכו את הפיות לאפלות ולוחמות. </a:t>
            </a:r>
          </a:p>
          <a:p>
            <a:pPr algn="r"/>
            <a:endParaRPr lang="he-IL" sz="1200" dirty="0">
              <a:solidFill>
                <a:schemeClr val="bg1"/>
              </a:solidFill>
            </a:endParaRPr>
          </a:p>
          <a:p>
            <a:pPr algn="r"/>
            <a:r>
              <a:rPr lang="he-IL" sz="1200" dirty="0" smtClean="0">
                <a:solidFill>
                  <a:schemeClr val="bg1"/>
                </a:solidFill>
              </a:rPr>
              <a:t>המוזיקה מורכבת מ: </a:t>
            </a:r>
          </a:p>
          <a:p>
            <a:pPr algn="r"/>
            <a:endParaRPr lang="he-IL" sz="1200" dirty="0" smtClean="0">
              <a:solidFill>
                <a:schemeClr val="bg1"/>
              </a:solidFill>
            </a:endParaRPr>
          </a:p>
          <a:p>
            <a:pPr algn="r"/>
            <a:r>
              <a:rPr lang="he-IL" sz="1200" dirty="0" smtClean="0">
                <a:solidFill>
                  <a:schemeClr val="bg1"/>
                </a:solidFill>
              </a:rPr>
              <a:t>להקות לדוגמה הן: </a:t>
            </a:r>
            <a:endParaRPr lang="he-IL" sz="1200" dirty="0">
              <a:solidFill>
                <a:schemeClr val="bg1"/>
              </a:solidFill>
            </a:endParaRPr>
          </a:p>
        </p:txBody>
      </p:sp>
      <p:sp>
        <p:nvSpPr>
          <p:cNvPr id="25" name="TextBox 24"/>
          <p:cNvSpPr txBox="1"/>
          <p:nvPr/>
        </p:nvSpPr>
        <p:spPr>
          <a:xfrm>
            <a:off x="4171951" y="656650"/>
            <a:ext cx="4295660" cy="338554"/>
          </a:xfrm>
          <a:prstGeom prst="rect">
            <a:avLst/>
          </a:prstGeom>
          <a:solidFill>
            <a:schemeClr val="tx1">
              <a:lumMod val="50000"/>
              <a:lumOff val="50000"/>
            </a:schemeClr>
          </a:solidFill>
        </p:spPr>
        <p:txBody>
          <a:bodyPr wrap="square" rtlCol="1">
            <a:spAutoFit/>
          </a:bodyPr>
          <a:lstStyle/>
          <a:p>
            <a:r>
              <a:rPr lang="en-US" sz="1600" b="1" dirty="0">
                <a:solidFill>
                  <a:schemeClr val="bg1">
                    <a:lumMod val="75000"/>
                  </a:schemeClr>
                </a:solidFill>
              </a:rPr>
              <a:t>Circus |  Goth </a:t>
            </a:r>
            <a:r>
              <a:rPr lang="en-US" sz="1600" b="1" dirty="0" smtClean="0">
                <a:solidFill>
                  <a:schemeClr val="bg1">
                    <a:lumMod val="75000"/>
                  </a:schemeClr>
                </a:solidFill>
              </a:rPr>
              <a:t>Rock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  Ambient |</a:t>
            </a:r>
            <a:r>
              <a:rPr lang="en-US" sz="1600" b="1" dirty="0"/>
              <a:t>  </a:t>
            </a:r>
            <a:r>
              <a:rPr lang="en-US" sz="1600" b="1" dirty="0">
                <a:solidFill>
                  <a:schemeClr val="bg1">
                    <a:lumMod val="75000"/>
                  </a:schemeClr>
                </a:solidFill>
              </a:rPr>
              <a:t>Metal  |  EBM</a:t>
            </a:r>
            <a:endParaRPr lang="he-IL" sz="1600" b="1" dirty="0">
              <a:solidFill>
                <a:schemeClr val="bg1">
                  <a:lumMod val="75000"/>
                </a:schemeClr>
              </a:solidFill>
            </a:endParaRPr>
          </a:p>
        </p:txBody>
      </p:sp>
      <p:pic>
        <p:nvPicPr>
          <p:cNvPr id="26" name="Picture 2" descr="תוצאת תמונה עבור ‪soundcloud embed‬‏"/>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65192" y="6263640"/>
            <a:ext cx="2688336" cy="50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4151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TextBox 8"/>
          <p:cNvSpPr txBox="1"/>
          <p:nvPr/>
        </p:nvSpPr>
        <p:spPr>
          <a:xfrm>
            <a:off x="9863132" y="1658098"/>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65000"/>
                  </a:schemeClr>
                </a:solidFill>
              </a:rPr>
              <a:t>גותי קלאסי</a:t>
            </a:r>
          </a:p>
        </p:txBody>
      </p:sp>
      <p:sp>
        <p:nvSpPr>
          <p:cNvPr id="11" name="TextBox 10"/>
          <p:cNvSpPr txBox="1"/>
          <p:nvPr/>
        </p:nvSpPr>
        <p:spPr>
          <a:xfrm>
            <a:off x="9863132" y="221030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65000"/>
                  </a:schemeClr>
                </a:solidFill>
              </a:rPr>
              <a:t>גותי ויקטוריאני</a:t>
            </a:r>
          </a:p>
        </p:txBody>
      </p:sp>
      <p:sp>
        <p:nvSpPr>
          <p:cNvPr id="12" name="TextBox 11"/>
          <p:cNvSpPr txBox="1"/>
          <p:nvPr/>
        </p:nvSpPr>
        <p:spPr>
          <a:xfrm>
            <a:off x="9863132" y="2740666"/>
            <a:ext cx="1552575" cy="338554"/>
          </a:xfrm>
          <a:prstGeom prst="rect">
            <a:avLst/>
          </a:prstGeom>
          <a:solidFill>
            <a:schemeClr val="bg1">
              <a:lumMod val="85000"/>
            </a:schemeClr>
          </a:solidFill>
        </p:spPr>
        <p:txBody>
          <a:bodyPr wrap="square" rtlCol="1">
            <a:spAutoFit/>
          </a:bodyPr>
          <a:lstStyle/>
          <a:p>
            <a:pPr algn="r"/>
            <a:r>
              <a:rPr lang="he-IL" sz="1600" b="1" dirty="0"/>
              <a:t>סייבר גותי</a:t>
            </a:r>
          </a:p>
        </p:txBody>
      </p:sp>
      <p:sp>
        <p:nvSpPr>
          <p:cNvPr id="13" name="TextBox 12"/>
          <p:cNvSpPr txBox="1"/>
          <p:nvPr/>
        </p:nvSpPr>
        <p:spPr>
          <a:xfrm>
            <a:off x="9858367" y="3271026"/>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65000"/>
                  </a:schemeClr>
                </a:solidFill>
              </a:rPr>
              <a:t>בורלסק גותי</a:t>
            </a:r>
          </a:p>
        </p:txBody>
      </p:sp>
      <p:sp>
        <p:nvSpPr>
          <p:cNvPr id="14" name="TextBox 13"/>
          <p:cNvSpPr txBox="1"/>
          <p:nvPr/>
        </p:nvSpPr>
        <p:spPr>
          <a:xfrm>
            <a:off x="9858367" y="3807954"/>
            <a:ext cx="1552575" cy="338554"/>
          </a:xfrm>
          <a:prstGeom prst="rect">
            <a:avLst/>
          </a:prstGeom>
          <a:solidFill>
            <a:schemeClr val="tx1">
              <a:lumMod val="65000"/>
              <a:lumOff val="35000"/>
            </a:schemeClr>
          </a:solidFill>
        </p:spPr>
        <p:txBody>
          <a:bodyPr wrap="square" rtlCol="1">
            <a:spAutoFit/>
          </a:bodyPr>
          <a:lstStyle/>
          <a:p>
            <a:pPr algn="r"/>
            <a:r>
              <a:rPr lang="he-IL" sz="1600" b="1" dirty="0">
                <a:solidFill>
                  <a:schemeClr val="bg1">
                    <a:lumMod val="65000"/>
                  </a:schemeClr>
                </a:solidFill>
              </a:rPr>
              <a:t>גותי פייתי</a:t>
            </a:r>
          </a:p>
        </p:txBody>
      </p:sp>
      <p:cxnSp>
        <p:nvCxnSpPr>
          <p:cNvPr id="16" name="Straight Arrow Connector 15"/>
          <p:cNvCxnSpPr/>
          <p:nvPr/>
        </p:nvCxnSpPr>
        <p:spPr>
          <a:xfrm>
            <a:off x="11382363" y="1303904"/>
            <a:ext cx="0" cy="276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401296" y="1212594"/>
            <a:ext cx="1409700" cy="261610"/>
          </a:xfrm>
          <a:prstGeom prst="rect">
            <a:avLst/>
          </a:prstGeom>
          <a:noFill/>
        </p:spPr>
        <p:txBody>
          <a:bodyPr wrap="square" rtlCol="1">
            <a:spAutoFit/>
          </a:bodyPr>
          <a:lstStyle/>
          <a:p>
            <a:r>
              <a:rPr lang="he-IL" sz="1100" dirty="0">
                <a:solidFill>
                  <a:schemeClr val="bg1"/>
                </a:solidFill>
              </a:rPr>
              <a:t>בחרו זרם גוטי</a:t>
            </a:r>
          </a:p>
        </p:txBody>
      </p:sp>
      <p:sp>
        <p:nvSpPr>
          <p:cNvPr id="19" name="TextBox 18"/>
          <p:cNvSpPr txBox="1"/>
          <p:nvPr/>
        </p:nvSpPr>
        <p:spPr>
          <a:xfrm>
            <a:off x="8577255" y="599063"/>
            <a:ext cx="1409700" cy="261610"/>
          </a:xfrm>
          <a:prstGeom prst="rect">
            <a:avLst/>
          </a:prstGeom>
          <a:noFill/>
        </p:spPr>
        <p:txBody>
          <a:bodyPr wrap="square" rtlCol="1">
            <a:spAutoFit/>
          </a:bodyPr>
          <a:lstStyle/>
          <a:p>
            <a:r>
              <a:rPr lang="he-IL" sz="1100" dirty="0">
                <a:solidFill>
                  <a:schemeClr val="bg1"/>
                </a:solidFill>
              </a:rPr>
              <a:t>בחרו סגנון מוזיקה גוטי</a:t>
            </a:r>
          </a:p>
        </p:txBody>
      </p:sp>
      <p:cxnSp>
        <p:nvCxnSpPr>
          <p:cNvPr id="21" name="Straight Arrow Connector 20"/>
          <p:cNvCxnSpPr/>
          <p:nvPr/>
        </p:nvCxnSpPr>
        <p:spPr>
          <a:xfrm flipH="1" flipV="1">
            <a:off x="8577255" y="993543"/>
            <a:ext cx="1281112" cy="1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0557" y="19532"/>
            <a:ext cx="4578048" cy="584775"/>
          </a:xfrm>
          <a:prstGeom prst="rect">
            <a:avLst/>
          </a:prstGeom>
          <a:noFill/>
        </p:spPr>
        <p:txBody>
          <a:bodyPr wrap="square" lIns="91440" tIns="45720" rIns="91440" bIns="45720">
            <a:spAutoFit/>
          </a:bodyPr>
          <a:lstStyle/>
          <a:p>
            <a:pPr algn="r"/>
            <a:r>
              <a:rPr lang="he-IL" sz="3200" b="1" dirty="0">
                <a:ln w="0"/>
                <a:solidFill>
                  <a:schemeClr val="bg1"/>
                </a:solidFill>
                <a:effectLst>
                  <a:outerShdw blurRad="38100" dist="19050" dir="2700000" algn="tl" rotWithShape="0">
                    <a:schemeClr val="dk1">
                      <a:alpha val="40000"/>
                    </a:schemeClr>
                  </a:outerShdw>
                </a:effectLst>
              </a:rPr>
              <a:t>מה ללבוש למסיבה גותית?</a:t>
            </a:r>
            <a:endParaRPr lang="en-US" sz="3200" b="1" cap="none" spc="0" dirty="0">
              <a:ln w="0"/>
              <a:solidFill>
                <a:schemeClr val="bg1"/>
              </a:solidFill>
              <a:effectLst>
                <a:outerShdw blurRad="38100" dist="19050" dir="2700000" algn="tl" rotWithShape="0">
                  <a:schemeClr val="dk1">
                    <a:alpha val="40000"/>
                  </a:schemeClr>
                </a:outerShdw>
              </a:effectLst>
            </a:endParaRPr>
          </a:p>
        </p:txBody>
      </p:sp>
      <p:pic>
        <p:nvPicPr>
          <p:cNvPr id="2050" name="Picture 2" descr="C:\Users\EfratDima\Desktop\לימודים\טלמ\שנה א\סמסטר קיץ\אנימציה\גותים\זוגות\סיבר.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94303" y="1112457"/>
            <a:ext cx="3679696" cy="503231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hlinkClick r:id="rId4" action="ppaction://hlinksldjump"/>
            <a:hlinkHover r:id="" action="ppaction://noaction" highlightClick="1"/>
          </p:cNvPr>
          <p:cNvSpPr txBox="1"/>
          <p:nvPr/>
        </p:nvSpPr>
        <p:spPr>
          <a:xfrm>
            <a:off x="0" y="0"/>
            <a:ext cx="2523744" cy="26161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p:spPr>
        <p:txBody>
          <a:bodyPr wrap="square" rtlCol="1">
            <a:spAutoFit/>
          </a:bodyPr>
          <a:lstStyle/>
          <a:p>
            <a:pPr algn="ctr"/>
            <a:r>
              <a:rPr lang="he-IL" sz="1100" b="1" dirty="0">
                <a:solidFill>
                  <a:schemeClr val="bg1"/>
                </a:solidFill>
                <a:effectLst>
                  <a:outerShdw blurRad="38100" dist="38100" dir="2700000" algn="tl">
                    <a:srgbClr val="000000">
                      <a:alpha val="43137"/>
                    </a:srgbClr>
                  </a:outerShdw>
                </a:effectLst>
              </a:rPr>
              <a:t>מהי תרבות גוטית ?</a:t>
            </a:r>
          </a:p>
        </p:txBody>
      </p:sp>
      <p:sp>
        <p:nvSpPr>
          <p:cNvPr id="23" name="TextBox 22"/>
          <p:cNvSpPr txBox="1"/>
          <p:nvPr/>
        </p:nvSpPr>
        <p:spPr>
          <a:xfrm>
            <a:off x="8659368" y="4240669"/>
            <a:ext cx="2865489" cy="2492990"/>
          </a:xfrm>
          <a:prstGeom prst="rect">
            <a:avLst/>
          </a:prstGeom>
          <a:noFill/>
          <a:ln>
            <a:noFill/>
          </a:ln>
        </p:spPr>
        <p:txBody>
          <a:bodyPr wrap="square" rtlCol="1">
            <a:spAutoFit/>
          </a:bodyPr>
          <a:lstStyle/>
          <a:p>
            <a:pPr algn="r" rtl="1"/>
            <a:r>
              <a:rPr lang="he-IL" sz="1200" b="1" dirty="0">
                <a:solidFill>
                  <a:schemeClr val="bg1"/>
                </a:solidFill>
              </a:rPr>
              <a:t>השורשים של הסייבר </a:t>
            </a:r>
            <a:r>
              <a:rPr lang="he-IL" sz="1200" b="1" dirty="0" err="1" smtClean="0">
                <a:solidFill>
                  <a:schemeClr val="bg1"/>
                </a:solidFill>
              </a:rPr>
              <a:t>גות</a:t>
            </a:r>
            <a:r>
              <a:rPr lang="he-IL" sz="1200" b="1" dirty="0" smtClean="0">
                <a:solidFill>
                  <a:schemeClr val="bg1"/>
                </a:solidFill>
              </a:rPr>
              <a:t>' מגיעים </a:t>
            </a:r>
            <a:r>
              <a:rPr lang="he-IL" sz="1200" b="1" dirty="0">
                <a:solidFill>
                  <a:schemeClr val="bg1"/>
                </a:solidFill>
              </a:rPr>
              <a:t>מתרבות </a:t>
            </a:r>
            <a:r>
              <a:rPr lang="he-IL" sz="1200" b="1" dirty="0" err="1">
                <a:solidFill>
                  <a:schemeClr val="bg1"/>
                </a:solidFill>
              </a:rPr>
              <a:t>הרייבים</a:t>
            </a:r>
            <a:r>
              <a:rPr lang="he-IL" sz="1200" b="1" dirty="0">
                <a:solidFill>
                  <a:schemeClr val="bg1"/>
                </a:solidFill>
              </a:rPr>
              <a:t>. </a:t>
            </a:r>
            <a:r>
              <a:rPr lang="he-IL" sz="1200" dirty="0">
                <a:solidFill>
                  <a:schemeClr val="bg1"/>
                </a:solidFill>
              </a:rPr>
              <a:t>מבחינה אופנתית, המראה עדיין גותי, אך משתלבים בו צבעים זוהרים של </a:t>
            </a:r>
            <a:r>
              <a:rPr lang="he-IL" sz="1200" dirty="0" smtClean="0">
                <a:solidFill>
                  <a:schemeClr val="bg1"/>
                </a:solidFill>
              </a:rPr>
              <a:t> מסיבות</a:t>
            </a:r>
            <a:r>
              <a:rPr lang="he-IL" sz="1200" dirty="0">
                <a:solidFill>
                  <a:schemeClr val="bg1"/>
                </a:solidFill>
              </a:rPr>
              <a:t>, ולעתים גם משקפי </a:t>
            </a:r>
            <a:r>
              <a:rPr lang="en-US" sz="1200" dirty="0">
                <a:solidFill>
                  <a:schemeClr val="bg1"/>
                </a:solidFill>
              </a:rPr>
              <a:t>goggles </a:t>
            </a:r>
            <a:r>
              <a:rPr lang="he-IL" sz="1200" dirty="0" smtClean="0">
                <a:solidFill>
                  <a:schemeClr val="bg1"/>
                </a:solidFill>
              </a:rPr>
              <a:t> שאותם </a:t>
            </a:r>
            <a:r>
              <a:rPr lang="he-IL" sz="1200" dirty="0">
                <a:solidFill>
                  <a:schemeClr val="bg1"/>
                </a:solidFill>
              </a:rPr>
              <a:t>חובשים על המצח. סגנון שונה מעט בז׳אנר יותר רדיקלי. </a:t>
            </a:r>
            <a:r>
              <a:rPr lang="he-IL" sz="1200" dirty="0" smtClean="0">
                <a:solidFill>
                  <a:schemeClr val="bg1"/>
                </a:solidFill>
              </a:rPr>
              <a:t>סגנון </a:t>
            </a:r>
            <a:r>
              <a:rPr lang="he-IL" sz="1200" dirty="0">
                <a:solidFill>
                  <a:schemeClr val="bg1"/>
                </a:solidFill>
              </a:rPr>
              <a:t>הלבוש כולל תוספות שיער בסגנון ראסטות צבעוניות וזוהרות, גרבי רשת, </a:t>
            </a:r>
            <a:r>
              <a:rPr lang="he-IL" sz="1200" dirty="0" smtClean="0">
                <a:solidFill>
                  <a:schemeClr val="bg1"/>
                </a:solidFill>
              </a:rPr>
              <a:t>חותלות </a:t>
            </a:r>
            <a:r>
              <a:rPr lang="he-IL" sz="1200" dirty="0" err="1">
                <a:solidFill>
                  <a:schemeClr val="bg1"/>
                </a:solidFill>
              </a:rPr>
              <a:t>פרוותיות</a:t>
            </a:r>
            <a:r>
              <a:rPr lang="he-IL" sz="1200" dirty="0">
                <a:solidFill>
                  <a:schemeClr val="bg1"/>
                </a:solidFill>
              </a:rPr>
              <a:t> גדולות וזוהרות ונעלי פלטפורמות גבוהות במיוחד. </a:t>
            </a:r>
            <a:endParaRPr lang="he-IL" sz="1200" dirty="0" smtClean="0">
              <a:solidFill>
                <a:schemeClr val="bg1"/>
              </a:solidFill>
            </a:endParaRPr>
          </a:p>
          <a:p>
            <a:pPr algn="r" rtl="1"/>
            <a:endParaRPr lang="he-IL" sz="1200" dirty="0" smtClean="0">
              <a:solidFill>
                <a:schemeClr val="bg1"/>
              </a:solidFill>
            </a:endParaRPr>
          </a:p>
          <a:p>
            <a:pPr algn="r" rtl="1"/>
            <a:r>
              <a:rPr lang="he-IL" sz="1200" b="1" dirty="0" smtClean="0">
                <a:solidFill>
                  <a:schemeClr val="bg1"/>
                </a:solidFill>
              </a:rPr>
              <a:t>המוזיקה היא </a:t>
            </a:r>
            <a:r>
              <a:rPr lang="en-US" sz="1200" b="1" dirty="0" smtClean="0">
                <a:solidFill>
                  <a:schemeClr val="bg1"/>
                </a:solidFill>
              </a:rPr>
              <a:t>EBM</a:t>
            </a:r>
            <a:r>
              <a:rPr lang="he-IL" sz="1200" b="1" dirty="0" smtClean="0">
                <a:solidFill>
                  <a:schemeClr val="bg1"/>
                </a:solidFill>
              </a:rPr>
              <a:t> – </a:t>
            </a:r>
            <a:r>
              <a:rPr lang="en-US" sz="1200" b="1" dirty="0" smtClean="0">
                <a:solidFill>
                  <a:schemeClr val="bg1"/>
                </a:solidFill>
              </a:rPr>
              <a:t>Electro Body Music</a:t>
            </a:r>
            <a:r>
              <a:rPr lang="he-IL" sz="1200" b="1" dirty="0" smtClean="0">
                <a:solidFill>
                  <a:schemeClr val="bg1"/>
                </a:solidFill>
              </a:rPr>
              <a:t>. להקות לדוגמה הן: </a:t>
            </a:r>
            <a:endParaRPr lang="en-US" sz="1200" b="1" dirty="0" smtClean="0">
              <a:solidFill>
                <a:schemeClr val="bg1"/>
              </a:solidFill>
            </a:endParaRPr>
          </a:p>
          <a:p>
            <a:pPr algn="l"/>
            <a:r>
              <a:rPr lang="en-US" sz="1200" dirty="0" smtClean="0">
                <a:solidFill>
                  <a:schemeClr val="bg1"/>
                </a:solidFill>
              </a:rPr>
              <a:t>VNV NATION, God Module, Panzer AG</a:t>
            </a:r>
            <a:endParaRPr lang="he-IL" sz="1200" dirty="0">
              <a:solidFill>
                <a:schemeClr val="bg1"/>
              </a:solidFill>
            </a:endParaRPr>
          </a:p>
        </p:txBody>
      </p:sp>
      <p:sp>
        <p:nvSpPr>
          <p:cNvPr id="26" name="TextBox 25"/>
          <p:cNvSpPr txBox="1"/>
          <p:nvPr/>
        </p:nvSpPr>
        <p:spPr>
          <a:xfrm>
            <a:off x="4171951" y="656650"/>
            <a:ext cx="4295660" cy="338554"/>
          </a:xfrm>
          <a:prstGeom prst="rect">
            <a:avLst/>
          </a:prstGeom>
          <a:solidFill>
            <a:schemeClr val="tx1">
              <a:lumMod val="50000"/>
              <a:lumOff val="50000"/>
            </a:schemeClr>
          </a:solidFill>
        </p:spPr>
        <p:txBody>
          <a:bodyPr wrap="square" rtlCol="1">
            <a:spAutoFit/>
          </a:bodyPr>
          <a:lstStyle/>
          <a:p>
            <a:r>
              <a:rPr lang="en-US" sz="1600" b="1" dirty="0">
                <a:solidFill>
                  <a:schemeClr val="bg1">
                    <a:lumMod val="75000"/>
                  </a:schemeClr>
                </a:solidFill>
              </a:rPr>
              <a:t>Circus |  Goth </a:t>
            </a:r>
            <a:r>
              <a:rPr lang="en-US" sz="1600" b="1" dirty="0" smtClean="0">
                <a:solidFill>
                  <a:schemeClr val="bg1">
                    <a:lumMod val="75000"/>
                  </a:schemeClr>
                </a:solidFill>
              </a:rPr>
              <a:t>Rock  </a:t>
            </a:r>
            <a:r>
              <a:rPr lang="en-US" sz="1600" b="1" dirty="0">
                <a:solidFill>
                  <a:schemeClr val="bg1">
                    <a:lumMod val="75000"/>
                  </a:schemeClr>
                </a:solidFill>
              </a:rPr>
              <a:t>| </a:t>
            </a:r>
            <a:r>
              <a:rPr lang="en-US" sz="1600" b="1" dirty="0" smtClean="0">
                <a:solidFill>
                  <a:schemeClr val="bg1">
                    <a:lumMod val="75000"/>
                  </a:schemeClr>
                </a:solidFill>
              </a:rPr>
              <a:t> </a:t>
            </a:r>
            <a:r>
              <a:rPr lang="en-US" sz="1600" b="1" dirty="0">
                <a:solidFill>
                  <a:schemeClr val="bg1">
                    <a:lumMod val="75000"/>
                  </a:schemeClr>
                </a:solidFill>
              </a:rPr>
              <a:t>Ambient |  Metal  </a:t>
            </a:r>
            <a:r>
              <a:rPr lang="en-US" sz="1600" b="1" dirty="0">
                <a:solidFill>
                  <a:schemeClr val="bg1"/>
                </a:solidFill>
                <a:effectLst>
                  <a:glow rad="63500">
                    <a:schemeClr val="accent3">
                      <a:satMod val="175000"/>
                      <a:alpha val="40000"/>
                    </a:schemeClr>
                  </a:glow>
                  <a:outerShdw blurRad="50800" dist="38100" algn="l" rotWithShape="0">
                    <a:prstClr val="black">
                      <a:alpha val="40000"/>
                    </a:prstClr>
                  </a:outerShdw>
                </a:effectLst>
              </a:rPr>
              <a:t>|  EBM</a:t>
            </a:r>
            <a:endParaRPr lang="he-IL" sz="1600" b="1" dirty="0">
              <a:solidFill>
                <a:schemeClr val="bg1"/>
              </a:solidFill>
              <a:effectLst>
                <a:glow rad="63500">
                  <a:schemeClr val="accent3">
                    <a:satMod val="175000"/>
                    <a:alpha val="40000"/>
                  </a:schemeClr>
                </a:glow>
                <a:outerShdw blurRad="50800" dist="38100" algn="l" rotWithShape="0">
                  <a:prstClr val="black">
                    <a:alpha val="40000"/>
                  </a:prstClr>
                </a:outerShdw>
              </a:effectLst>
            </a:endParaRPr>
          </a:p>
        </p:txBody>
      </p:sp>
      <p:pic>
        <p:nvPicPr>
          <p:cNvPr id="27" name="Picture 2" descr="תוצאת תמונה עבור ‪soundcloud embed‬‏"/>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65192" y="6263640"/>
            <a:ext cx="2688336" cy="50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544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0026" y="2659557"/>
            <a:ext cx="8091948" cy="769441"/>
          </a:xfrm>
          <a:prstGeom prst="rect">
            <a:avLst/>
          </a:prstGeom>
          <a:noFill/>
        </p:spPr>
        <p:txBody>
          <a:bodyPr wrap="square" rtlCol="1">
            <a:spAutoFit/>
          </a:bodyPr>
          <a:lstStyle/>
          <a:p>
            <a:pPr algn="ctr" rtl="1"/>
            <a:r>
              <a:rPr lang="he-IL" sz="4400" b="1" dirty="0" smtClean="0">
                <a:solidFill>
                  <a:srgbClr val="8A19B7"/>
                </a:solidFill>
              </a:rPr>
              <a:t>גרסה 4 </a:t>
            </a:r>
            <a:endParaRPr lang="he-IL" sz="4400" b="1" dirty="0">
              <a:solidFill>
                <a:srgbClr val="8A19B7"/>
              </a:solidFill>
            </a:endParaRPr>
          </a:p>
        </p:txBody>
      </p:sp>
      <p:sp>
        <p:nvSpPr>
          <p:cNvPr id="3" name="Rectangle 2"/>
          <p:cNvSpPr/>
          <p:nvPr/>
        </p:nvSpPr>
        <p:spPr>
          <a:xfrm>
            <a:off x="1055377" y="1268733"/>
            <a:ext cx="10081246" cy="4320534"/>
          </a:xfrm>
          <a:prstGeom prst="rect">
            <a:avLst/>
          </a:prstGeom>
          <a:noFill/>
          <a:ln>
            <a:solidFill>
              <a:srgbClr val="8A19B7"/>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29946" y="3044277"/>
            <a:ext cx="3732108" cy="1866054"/>
          </a:xfrm>
          <a:prstGeom prst="rect">
            <a:avLst/>
          </a:prstGeom>
        </p:spPr>
      </p:pic>
    </p:spTree>
    <p:extLst>
      <p:ext uri="{BB962C8B-B14F-4D97-AF65-F5344CB8AC3E}">
        <p14:creationId xmlns:p14="http://schemas.microsoft.com/office/powerpoint/2010/main" val="3803898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436" y="291328"/>
            <a:ext cx="10177130" cy="6342384"/>
          </a:xfrm>
          <a:prstGeom prst="rect">
            <a:avLst/>
          </a:prstGeom>
        </p:spPr>
        <p:txBody>
          <a:bodyPr wrap="square" lIns="108847" tIns="54423" rIns="108847" bIns="54423">
            <a:spAutoFit/>
          </a:bodyPr>
          <a:lstStyle/>
          <a:p>
            <a:pPr algn="r" defTabSz="1088469" rtl="1">
              <a:lnSpc>
                <a:spcPct val="150000"/>
              </a:lnSpc>
            </a:pPr>
            <a:r>
              <a:rPr lang="he-IL" b="1" dirty="0">
                <a:solidFill>
                  <a:srgbClr val="8A19B7"/>
                </a:solidFill>
              </a:rPr>
              <a:t>ב. מטרות הייצוג וקהל היעד: </a:t>
            </a:r>
          </a:p>
          <a:p>
            <a:pPr marL="291554" indent="-291554" algn="r" defTabSz="1088469" rtl="1">
              <a:lnSpc>
                <a:spcPct val="150000"/>
              </a:lnSpc>
              <a:buFont typeface="Arial" panose="020B0604020202020204" pitchFamily="34" charset="0"/>
              <a:buChar char="•"/>
            </a:pPr>
            <a:r>
              <a:rPr lang="he-IL" dirty="0">
                <a:solidFill>
                  <a:prstClr val="black"/>
                </a:solidFill>
              </a:rPr>
              <a:t>הייצוג מספק מידע על נושא שרבים לא מכירים, והוא </a:t>
            </a:r>
            <a:r>
              <a:rPr lang="he-IL" dirty="0" smtClean="0">
                <a:solidFill>
                  <a:prstClr val="black"/>
                </a:solidFill>
              </a:rPr>
              <a:t>הזרמים המקובלים </a:t>
            </a:r>
            <a:r>
              <a:rPr lang="he-IL" dirty="0">
                <a:solidFill>
                  <a:prstClr val="black"/>
                </a:solidFill>
              </a:rPr>
              <a:t>של האופנה והמוזיקה הגותית בישראל. מידע זה חשוב להבנת האחר על ידי ביאור </a:t>
            </a:r>
            <a:r>
              <a:rPr lang="he-IL" dirty="0" smtClean="0">
                <a:solidFill>
                  <a:prstClr val="black"/>
                </a:solidFill>
              </a:rPr>
              <a:t>הנושא ובכך </a:t>
            </a:r>
            <a:r>
              <a:rPr lang="he-IL" dirty="0">
                <a:solidFill>
                  <a:prstClr val="black"/>
                </a:solidFill>
              </a:rPr>
              <a:t>הפגת השליליות הקיימת בארץ כלפי אנשים </a:t>
            </a:r>
            <a:r>
              <a:rPr lang="he-IL" dirty="0" smtClean="0">
                <a:solidFill>
                  <a:prstClr val="black"/>
                </a:solidFill>
              </a:rPr>
              <a:t>שנראים אחרת.</a:t>
            </a:r>
            <a:endParaRPr lang="he-IL" dirty="0">
              <a:solidFill>
                <a:prstClr val="black"/>
              </a:solidFill>
            </a:endParaRPr>
          </a:p>
          <a:p>
            <a:pPr marL="291554" indent="-291554" algn="r" defTabSz="1088469" rtl="1">
              <a:lnSpc>
                <a:spcPct val="150000"/>
              </a:lnSpc>
              <a:buFont typeface="Arial" panose="020B0604020202020204" pitchFamily="34" charset="0"/>
              <a:buChar char="•"/>
            </a:pPr>
            <a:r>
              <a:rPr lang="he-IL" dirty="0">
                <a:solidFill>
                  <a:prstClr val="black"/>
                </a:solidFill>
              </a:rPr>
              <a:t>מידע זה חשוב עבור </a:t>
            </a:r>
            <a:r>
              <a:rPr lang="he-IL" dirty="0" smtClean="0">
                <a:solidFill>
                  <a:prstClr val="black"/>
                </a:solidFill>
              </a:rPr>
              <a:t>כל </a:t>
            </a:r>
            <a:r>
              <a:rPr lang="he-IL" dirty="0">
                <a:solidFill>
                  <a:prstClr val="black"/>
                </a:solidFill>
              </a:rPr>
              <a:t>מי שמתעניין בתרבויות או רוצה להיחשף לעולמות חדשים. אופן </a:t>
            </a:r>
            <a:r>
              <a:rPr lang="he-IL" dirty="0" smtClean="0">
                <a:solidFill>
                  <a:prstClr val="black"/>
                </a:solidFill>
              </a:rPr>
              <a:t>ההצגה האינטראקטיבית נוחה ויכולה </a:t>
            </a:r>
            <a:r>
              <a:rPr lang="he-IL" dirty="0">
                <a:solidFill>
                  <a:prstClr val="black"/>
                </a:solidFill>
              </a:rPr>
              <a:t>לייעל </a:t>
            </a:r>
            <a:r>
              <a:rPr lang="he-IL" dirty="0" smtClean="0">
                <a:solidFill>
                  <a:prstClr val="black"/>
                </a:solidFill>
              </a:rPr>
              <a:t>בקידום הפצת המסר.</a:t>
            </a:r>
            <a:endParaRPr lang="he-IL" dirty="0">
              <a:solidFill>
                <a:prstClr val="black"/>
              </a:solidFill>
            </a:endParaRPr>
          </a:p>
          <a:p>
            <a:pPr marL="291554" indent="-291554" algn="r" defTabSz="1088469" rtl="1">
              <a:lnSpc>
                <a:spcPct val="150000"/>
              </a:lnSpc>
              <a:buFont typeface="Arial" panose="020B0604020202020204" pitchFamily="34" charset="0"/>
              <a:buChar char="•"/>
            </a:pPr>
            <a:endParaRPr lang="he-IL" dirty="0">
              <a:solidFill>
                <a:prstClr val="black"/>
              </a:solidFill>
            </a:endParaRPr>
          </a:p>
          <a:p>
            <a:pPr algn="r" defTabSz="1088469" rtl="1">
              <a:lnSpc>
                <a:spcPct val="150000"/>
              </a:lnSpc>
            </a:pPr>
            <a:r>
              <a:rPr lang="he-IL" b="1" dirty="0">
                <a:solidFill>
                  <a:srgbClr val="8A19B7"/>
                </a:solidFill>
              </a:rPr>
              <a:t>ג. פירוט השאלות שעליהן יענה הייצוג: </a:t>
            </a:r>
          </a:p>
          <a:p>
            <a:pPr marL="340147" indent="-340147" algn="r" defTabSz="1088469" rtl="1">
              <a:lnSpc>
                <a:spcPct val="150000"/>
              </a:lnSpc>
              <a:buFont typeface="Arial" panose="020B0604020202020204" pitchFamily="34" charset="0"/>
              <a:buChar char="•"/>
            </a:pPr>
            <a:r>
              <a:rPr lang="he-IL" dirty="0">
                <a:solidFill>
                  <a:prstClr val="black"/>
                </a:solidFill>
              </a:rPr>
              <a:t>מהי התרבות הגותית בישראל? </a:t>
            </a:r>
            <a:endParaRPr lang="he-IL" dirty="0" smtClean="0">
              <a:solidFill>
                <a:prstClr val="black"/>
              </a:solidFill>
            </a:endParaRPr>
          </a:p>
          <a:p>
            <a:pPr marL="340147" indent="-340147" algn="r" defTabSz="1088469" rtl="1">
              <a:lnSpc>
                <a:spcPct val="150000"/>
              </a:lnSpc>
              <a:buFont typeface="Arial" panose="020B0604020202020204" pitchFamily="34" charset="0"/>
              <a:buChar char="•"/>
            </a:pPr>
            <a:r>
              <a:rPr lang="he-IL" dirty="0" smtClean="0">
                <a:solidFill>
                  <a:prstClr val="black"/>
                </a:solidFill>
              </a:rPr>
              <a:t>הוזמנתי למסיבת ויקינגים, למה לצפות? </a:t>
            </a:r>
            <a:endParaRPr lang="he-IL" dirty="0">
              <a:solidFill>
                <a:prstClr val="black"/>
              </a:solidFill>
            </a:endParaRPr>
          </a:p>
          <a:p>
            <a:pPr marL="340147" indent="-340147" algn="r" defTabSz="1088469" rtl="1">
              <a:lnSpc>
                <a:spcPct val="150000"/>
              </a:lnSpc>
              <a:buFont typeface="Arial" panose="020B0604020202020204" pitchFamily="34" charset="0"/>
              <a:buChar char="•"/>
            </a:pPr>
            <a:r>
              <a:rPr lang="he-IL" dirty="0">
                <a:solidFill>
                  <a:prstClr val="black"/>
                </a:solidFill>
              </a:rPr>
              <a:t>מהם הסוגים העיקריים של </a:t>
            </a:r>
            <a:r>
              <a:rPr lang="he-IL" dirty="0" err="1">
                <a:solidFill>
                  <a:prstClr val="black"/>
                </a:solidFill>
              </a:rPr>
              <a:t>הגותים</a:t>
            </a:r>
            <a:r>
              <a:rPr lang="he-IL" dirty="0">
                <a:solidFill>
                  <a:prstClr val="black"/>
                </a:solidFill>
              </a:rPr>
              <a:t> בישראל?</a:t>
            </a:r>
          </a:p>
          <a:p>
            <a:pPr marL="340147" indent="-340147" algn="r" defTabSz="1088469" rtl="1">
              <a:lnSpc>
                <a:spcPct val="150000"/>
              </a:lnSpc>
              <a:buFont typeface="Arial" panose="020B0604020202020204" pitchFamily="34" charset="0"/>
              <a:buChar char="•"/>
            </a:pPr>
            <a:r>
              <a:rPr lang="he-IL" dirty="0" smtClean="0">
                <a:solidFill>
                  <a:prstClr val="black"/>
                </a:solidFill>
              </a:rPr>
              <a:t>כיצד אבדיל בין סוגי </a:t>
            </a:r>
            <a:r>
              <a:rPr lang="he-IL" dirty="0" err="1" smtClean="0">
                <a:solidFill>
                  <a:prstClr val="black"/>
                </a:solidFill>
              </a:rPr>
              <a:t>גותים</a:t>
            </a:r>
            <a:r>
              <a:rPr lang="he-IL" dirty="0" smtClean="0">
                <a:solidFill>
                  <a:prstClr val="black"/>
                </a:solidFill>
              </a:rPr>
              <a:t> שונים?</a:t>
            </a:r>
          </a:p>
          <a:p>
            <a:pPr marL="340147" indent="-340147" algn="r" defTabSz="1088469" rtl="1">
              <a:lnSpc>
                <a:spcPct val="150000"/>
              </a:lnSpc>
              <a:buFont typeface="Arial" panose="020B0604020202020204" pitchFamily="34" charset="0"/>
              <a:buChar char="•"/>
            </a:pPr>
            <a:r>
              <a:rPr lang="he-IL" dirty="0" smtClean="0">
                <a:solidFill>
                  <a:prstClr val="black"/>
                </a:solidFill>
              </a:rPr>
              <a:t>איך </a:t>
            </a:r>
            <a:r>
              <a:rPr lang="he-IL" dirty="0">
                <a:solidFill>
                  <a:prstClr val="black"/>
                </a:solidFill>
              </a:rPr>
              <a:t>נראה אדם המתלבש באופן סייבר גותי\או אחר?</a:t>
            </a:r>
            <a:r>
              <a:rPr lang="en-US" dirty="0">
                <a:solidFill>
                  <a:prstClr val="black"/>
                </a:solidFill>
              </a:rPr>
              <a:t> </a:t>
            </a:r>
            <a:endParaRPr lang="he-IL" dirty="0">
              <a:solidFill>
                <a:prstClr val="black"/>
              </a:solidFill>
            </a:endParaRPr>
          </a:p>
          <a:p>
            <a:pPr marL="340147" indent="-340147" algn="r" defTabSz="1088469" rtl="1">
              <a:lnSpc>
                <a:spcPct val="150000"/>
              </a:lnSpc>
              <a:buFont typeface="Arial" panose="020B0604020202020204" pitchFamily="34" charset="0"/>
              <a:buChar char="•"/>
            </a:pPr>
            <a:r>
              <a:rPr lang="he-IL" dirty="0">
                <a:solidFill>
                  <a:prstClr val="black"/>
                </a:solidFill>
              </a:rPr>
              <a:t>ראיתי אישה לובשת מחוך וחצאית מנופחת ברחוב. מדוע? </a:t>
            </a:r>
          </a:p>
          <a:p>
            <a:pPr marL="340147" indent="-340147" algn="r" defTabSz="1088469" rtl="1">
              <a:lnSpc>
                <a:spcPct val="150000"/>
              </a:lnSpc>
              <a:buFont typeface="Arial" panose="020B0604020202020204" pitchFamily="34" charset="0"/>
              <a:buChar char="•"/>
            </a:pPr>
            <a:r>
              <a:rPr lang="he-IL" dirty="0">
                <a:solidFill>
                  <a:prstClr val="black"/>
                </a:solidFill>
              </a:rPr>
              <a:t>לאיזו מוזיקה מקשיבים </a:t>
            </a:r>
            <a:r>
              <a:rPr lang="he-IL" dirty="0" err="1">
                <a:solidFill>
                  <a:prstClr val="black"/>
                </a:solidFill>
              </a:rPr>
              <a:t>גותים</a:t>
            </a:r>
            <a:r>
              <a:rPr lang="he-IL" dirty="0">
                <a:solidFill>
                  <a:prstClr val="black"/>
                </a:solidFill>
              </a:rPr>
              <a:t>? </a:t>
            </a:r>
          </a:p>
        </p:txBody>
      </p:sp>
    </p:spTree>
    <p:extLst>
      <p:ext uri="{BB962C8B-B14F-4D97-AF65-F5344CB8AC3E}">
        <p14:creationId xmlns:p14="http://schemas.microsoft.com/office/powerpoint/2010/main" val="2679677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46876" y="243348"/>
            <a:ext cx="11298247" cy="6371304"/>
          </a:xfrm>
        </p:spPr>
        <p:txBody>
          <a:bodyPr>
            <a:normAutofit/>
          </a:bodyPr>
          <a:lstStyle/>
          <a:p>
            <a:pPr marL="0" indent="0" algn="r" rtl="1">
              <a:lnSpc>
                <a:spcPct val="170000"/>
              </a:lnSpc>
              <a:buNone/>
            </a:pPr>
            <a:r>
              <a:rPr lang="he-IL" sz="1600" b="1" dirty="0" smtClean="0">
                <a:solidFill>
                  <a:srgbClr val="8A19B7"/>
                </a:solidFill>
              </a:rPr>
              <a:t>ד. נימוקים לתכנון ועיצוב הייצוג: </a:t>
            </a:r>
            <a:r>
              <a:rPr lang="he-IL" sz="1600" dirty="0" smtClean="0"/>
              <a:t>תכננו את הייצוג שישקף את עולם התוכן של </a:t>
            </a:r>
            <a:r>
              <a:rPr lang="he-IL" sz="1600" dirty="0" err="1" smtClean="0"/>
              <a:t>הגותים</a:t>
            </a:r>
            <a:r>
              <a:rPr lang="he-IL" sz="1600" dirty="0" smtClean="0"/>
              <a:t>. לכן הוא בעל עיצוב אפל ורגוע אך גם פנטזיוני. </a:t>
            </a:r>
          </a:p>
          <a:p>
            <a:pPr marL="0" indent="0" algn="r" rtl="1">
              <a:lnSpc>
                <a:spcPct val="170000"/>
              </a:lnSpc>
              <a:buNone/>
            </a:pPr>
            <a:r>
              <a:rPr lang="he-IL" sz="1600" b="1" dirty="0" smtClean="0"/>
              <a:t>בחרנו באינטראקציות:</a:t>
            </a:r>
          </a:p>
          <a:p>
            <a:pPr algn="r" rtl="1">
              <a:lnSpc>
                <a:spcPct val="170000"/>
              </a:lnSpc>
            </a:pPr>
            <a:r>
              <a:rPr lang="en-US" sz="1600" b="1" dirty="0" smtClean="0"/>
              <a:t>Click</a:t>
            </a:r>
          </a:p>
          <a:p>
            <a:pPr marL="0" indent="0" algn="r" rtl="1">
              <a:lnSpc>
                <a:spcPct val="170000"/>
              </a:lnSpc>
              <a:buNone/>
            </a:pPr>
            <a:r>
              <a:rPr lang="he-IL" sz="1600" dirty="0" smtClean="0"/>
              <a:t>במסך הראשון המשתמש יוכל לבחור האם להיכנס לייצוג או לקרוא קודם את ההקדמה.</a:t>
            </a:r>
          </a:p>
          <a:p>
            <a:pPr algn="r" rtl="1">
              <a:lnSpc>
                <a:spcPct val="170000"/>
              </a:lnSpc>
            </a:pPr>
            <a:r>
              <a:rPr lang="en-US" sz="1600" b="1" dirty="0" smtClean="0"/>
              <a:t>Clicking (filtering) </a:t>
            </a:r>
            <a:r>
              <a:rPr lang="en-US" sz="1600" b="1" dirty="0"/>
              <a:t>&amp; </a:t>
            </a:r>
            <a:r>
              <a:rPr lang="en-US" sz="1600" b="1" dirty="0" smtClean="0"/>
              <a:t>Linking</a:t>
            </a:r>
            <a:endParaRPr lang="he-IL" sz="1600" b="1" dirty="0"/>
          </a:p>
          <a:p>
            <a:pPr marL="0" indent="0" algn="r" rtl="1">
              <a:lnSpc>
                <a:spcPct val="170000"/>
              </a:lnSpc>
              <a:buNone/>
            </a:pPr>
            <a:r>
              <a:rPr lang="he-IL" sz="1600" dirty="0" smtClean="0"/>
              <a:t>בלחיצה על סוג תת-זרם מופיעה תמונה ותיבת טקסט. וכן דמותו של המנחה נעלמת. </a:t>
            </a:r>
            <a:endParaRPr lang="en-US" sz="1600" dirty="0" smtClean="0"/>
          </a:p>
          <a:p>
            <a:pPr algn="r" rtl="1">
              <a:lnSpc>
                <a:spcPct val="170000"/>
              </a:lnSpc>
            </a:pPr>
            <a:r>
              <a:rPr lang="en-US" sz="1600" b="1" dirty="0" smtClean="0"/>
              <a:t>Brushing &amp; </a:t>
            </a:r>
            <a:r>
              <a:rPr lang="en-US" sz="1600" b="1" dirty="0" err="1" smtClean="0"/>
              <a:t>Hilighting</a:t>
            </a:r>
            <a:endParaRPr lang="he-IL" sz="1600" b="1" dirty="0" smtClean="0"/>
          </a:p>
          <a:p>
            <a:pPr marL="0" indent="0" algn="r" rtl="1">
              <a:lnSpc>
                <a:spcPct val="170000"/>
              </a:lnSpc>
              <a:buNone/>
            </a:pPr>
            <a:r>
              <a:rPr lang="he-IL" sz="1600" dirty="0" smtClean="0"/>
              <a:t>מעבר עכבר על תת-זרם מאיר אותו. בחרנו בהארה כיוון שהעיצוב שחור ולכן צבע בהיר יותר בולט מהחשכה. </a:t>
            </a:r>
          </a:p>
          <a:p>
            <a:pPr algn="r" rtl="1">
              <a:lnSpc>
                <a:spcPct val="170000"/>
              </a:lnSpc>
            </a:pPr>
            <a:r>
              <a:rPr lang="en-US" sz="1600" b="1" dirty="0" smtClean="0"/>
              <a:t>Brushing &amp; Linking</a:t>
            </a:r>
            <a:endParaRPr lang="he-IL" sz="1600" b="1" dirty="0" smtClean="0"/>
          </a:p>
          <a:p>
            <a:pPr marL="0" indent="0" algn="r" rtl="1">
              <a:lnSpc>
                <a:spcPct val="170000"/>
              </a:lnSpc>
              <a:buNone/>
            </a:pPr>
            <a:r>
              <a:rPr lang="he-IL" sz="1600" dirty="0" smtClean="0"/>
              <a:t>המשתמש יוכל לבחור לקרוא עוד על התרבות הגותית מפי אדגר אלן פו.</a:t>
            </a:r>
            <a:endParaRPr lang="he-IL" sz="1600" dirty="0"/>
          </a:p>
        </p:txBody>
      </p:sp>
    </p:spTree>
    <p:extLst>
      <p:ext uri="{BB962C8B-B14F-4D97-AF65-F5344CB8AC3E}">
        <p14:creationId xmlns:p14="http://schemas.microsoft.com/office/powerpoint/2010/main" val="3493995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97164"/>
            <a:ext cx="10972800" cy="6069414"/>
          </a:xfrm>
        </p:spPr>
        <p:txBody>
          <a:bodyPr>
            <a:normAutofit fontScale="55000" lnSpcReduction="20000"/>
          </a:bodyPr>
          <a:lstStyle/>
          <a:p>
            <a:pPr marL="0" indent="0" algn="r" rtl="1">
              <a:lnSpc>
                <a:spcPct val="170000"/>
              </a:lnSpc>
              <a:buNone/>
            </a:pPr>
            <a:r>
              <a:rPr lang="he-IL" b="1" dirty="0" smtClean="0">
                <a:solidFill>
                  <a:srgbClr val="8A19B7"/>
                </a:solidFill>
              </a:rPr>
              <a:t>ד. נימוקים לתכנון ועיצוב הייצוג: </a:t>
            </a:r>
            <a:r>
              <a:rPr lang="he-IL" dirty="0" smtClean="0"/>
              <a:t>תכננו את עיצוב הייצוג באופן שיתאים לכולם ולא יעורר אנטגוניזם או כפיה של עולם התוכן.</a:t>
            </a:r>
          </a:p>
          <a:p>
            <a:pPr marL="0" indent="0" algn="r" rtl="1">
              <a:lnSpc>
                <a:spcPct val="170000"/>
              </a:lnSpc>
              <a:buNone/>
            </a:pPr>
            <a:r>
              <a:rPr lang="he-IL" b="1" dirty="0" smtClean="0"/>
              <a:t>השתמשנו באינטראקציות:</a:t>
            </a:r>
          </a:p>
          <a:p>
            <a:pPr algn="r" rtl="1">
              <a:lnSpc>
                <a:spcPct val="170000"/>
              </a:lnSpc>
            </a:pPr>
            <a:r>
              <a:rPr lang="en-US" b="1" dirty="0" smtClean="0"/>
              <a:t>Clicking </a:t>
            </a:r>
            <a:r>
              <a:rPr lang="he-IL" b="1" dirty="0" smtClean="0"/>
              <a:t> + </a:t>
            </a:r>
            <a:r>
              <a:rPr lang="en-US" b="1" dirty="0"/>
              <a:t>Brushing &amp; Highlighting</a:t>
            </a:r>
            <a:endParaRPr lang="he-IL" b="1" dirty="0"/>
          </a:p>
          <a:p>
            <a:pPr marL="0" indent="0" algn="r" rtl="1">
              <a:lnSpc>
                <a:spcPct val="170000"/>
              </a:lnSpc>
              <a:buNone/>
            </a:pPr>
            <a:r>
              <a:rPr lang="he-IL" dirty="0" smtClean="0"/>
              <a:t>המשתמש יוכל לבחור האם לקרוא הקדמה.</a:t>
            </a:r>
          </a:p>
          <a:p>
            <a:pPr algn="r" rtl="1">
              <a:lnSpc>
                <a:spcPct val="170000"/>
              </a:lnSpc>
            </a:pPr>
            <a:r>
              <a:rPr lang="en-US" b="1" dirty="0" smtClean="0"/>
              <a:t> </a:t>
            </a:r>
            <a:r>
              <a:rPr lang="en-US" b="1" dirty="0"/>
              <a:t>Brushing &amp; </a:t>
            </a:r>
            <a:r>
              <a:rPr lang="en-US" b="1" dirty="0" smtClean="0"/>
              <a:t>Highlighting + Linking</a:t>
            </a:r>
            <a:endParaRPr lang="he-IL" b="1" dirty="0"/>
          </a:p>
          <a:p>
            <a:pPr marL="0" indent="0" algn="r" rtl="1">
              <a:lnSpc>
                <a:spcPct val="170000"/>
              </a:lnSpc>
              <a:buNone/>
            </a:pPr>
            <a:r>
              <a:rPr lang="he-IL" dirty="0"/>
              <a:t>מעבר עכבר על תת-זרם מאיר </a:t>
            </a:r>
            <a:r>
              <a:rPr lang="he-IL" dirty="0" smtClean="0"/>
              <a:t>אותו בסגול, הדמות </a:t>
            </a:r>
            <a:r>
              <a:rPr lang="he-IL" dirty="0"/>
              <a:t>בתמונה מתלבשת </a:t>
            </a:r>
            <a:r>
              <a:rPr lang="he-IL" dirty="0" smtClean="0"/>
              <a:t>בהתאם, הזרמים האחרים וסגנונות המוזיקה הלא רלוונטיים </a:t>
            </a:r>
            <a:r>
              <a:rPr lang="he-IL" dirty="0" err="1" smtClean="0"/>
              <a:t>מואפרים</a:t>
            </a:r>
            <a:r>
              <a:rPr lang="he-IL" dirty="0" smtClean="0"/>
              <a:t>.</a:t>
            </a:r>
            <a:endParaRPr lang="he-IL" dirty="0"/>
          </a:p>
          <a:p>
            <a:pPr algn="r" rtl="1">
              <a:lnSpc>
                <a:spcPct val="170000"/>
              </a:lnSpc>
            </a:pPr>
            <a:r>
              <a:rPr lang="en-US" b="1" dirty="0" smtClean="0"/>
              <a:t>Clicking </a:t>
            </a:r>
            <a:r>
              <a:rPr lang="en-US" b="1" dirty="0"/>
              <a:t>&amp; </a:t>
            </a:r>
            <a:r>
              <a:rPr lang="en-US" b="1" dirty="0" smtClean="0"/>
              <a:t>Linking</a:t>
            </a:r>
            <a:r>
              <a:rPr lang="he-IL" b="1" dirty="0" smtClean="0"/>
              <a:t> </a:t>
            </a:r>
            <a:r>
              <a:rPr lang="he-IL" b="1" dirty="0"/>
              <a:t>+ </a:t>
            </a:r>
            <a:r>
              <a:rPr lang="en-US" b="1" dirty="0" smtClean="0"/>
              <a:t>Highlighting </a:t>
            </a:r>
            <a:endParaRPr lang="he-IL" b="1" dirty="0"/>
          </a:p>
          <a:p>
            <a:pPr marL="0" indent="0" algn="r" rtl="1">
              <a:lnSpc>
                <a:spcPct val="170000"/>
              </a:lnSpc>
              <a:buNone/>
            </a:pPr>
            <a:r>
              <a:rPr lang="he-IL" dirty="0" smtClean="0"/>
              <a:t>בלחיצה על סוג תת-זרם – צבע מעבר העכבר מתקבע.</a:t>
            </a:r>
          </a:p>
          <a:p>
            <a:pPr algn="r" rtl="1">
              <a:lnSpc>
                <a:spcPct val="170000"/>
              </a:lnSpc>
            </a:pPr>
            <a:r>
              <a:rPr lang="he-IL" dirty="0" smtClean="0"/>
              <a:t> </a:t>
            </a:r>
            <a:r>
              <a:rPr lang="en-US" b="1" dirty="0"/>
              <a:t>Clicking</a:t>
            </a:r>
            <a:endParaRPr lang="he-IL" b="1" dirty="0" smtClean="0"/>
          </a:p>
          <a:p>
            <a:pPr marL="0" indent="0" algn="r" rtl="1">
              <a:lnSpc>
                <a:spcPct val="170000"/>
              </a:lnSpc>
              <a:buNone/>
            </a:pPr>
            <a:r>
              <a:rPr lang="he-IL" dirty="0" smtClean="0"/>
              <a:t>המשתמש יוכל לבחור לקרוא עוד על סגנונות המוזיקה בלחיצה עליהם. נפתחת תיבת טקסט בה ניתן ללחוץ שוב לשמיעת שיר. כמו כן קיים כפתור איפוס לחזרה למצב ראשוני. </a:t>
            </a:r>
          </a:p>
        </p:txBody>
      </p:sp>
    </p:spTree>
    <p:extLst>
      <p:ext uri="{BB962C8B-B14F-4D97-AF65-F5344CB8AC3E}">
        <p14:creationId xmlns:p14="http://schemas.microsoft.com/office/powerpoint/2010/main" val="6891615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46876" y="243348"/>
            <a:ext cx="11298247" cy="6371304"/>
          </a:xfrm>
        </p:spPr>
        <p:txBody>
          <a:bodyPr>
            <a:normAutofit/>
          </a:bodyPr>
          <a:lstStyle/>
          <a:p>
            <a:pPr marL="0" indent="0" algn="r" rtl="1">
              <a:lnSpc>
                <a:spcPct val="170000"/>
              </a:lnSpc>
              <a:buNone/>
            </a:pPr>
            <a:r>
              <a:rPr lang="he-IL" sz="1600" b="1" dirty="0" smtClean="0">
                <a:solidFill>
                  <a:srgbClr val="8A19B7"/>
                </a:solidFill>
              </a:rPr>
              <a:t>תיעוד דברים ששונו מגרסה קודמת:</a:t>
            </a:r>
          </a:p>
          <a:p>
            <a:pPr algn="r" rtl="1">
              <a:lnSpc>
                <a:spcPct val="100000"/>
              </a:lnSpc>
            </a:pPr>
            <a:r>
              <a:rPr lang="he-IL" sz="1200" dirty="0" smtClean="0"/>
              <a:t>גלריית </a:t>
            </a:r>
            <a:r>
              <a:rPr lang="he-IL" sz="1200" dirty="0"/>
              <a:t>תמונות אנשים </a:t>
            </a:r>
            <a:r>
              <a:rPr lang="he-IL" sz="1200" dirty="0" err="1"/>
              <a:t>אמיתיים</a:t>
            </a:r>
            <a:endParaRPr lang="he-IL" sz="1200" dirty="0"/>
          </a:p>
          <a:p>
            <a:pPr algn="r" rtl="1">
              <a:lnSpc>
                <a:spcPct val="100000"/>
              </a:lnSpc>
            </a:pPr>
            <a:r>
              <a:rPr lang="he-IL" sz="1200" dirty="0"/>
              <a:t>עימוד </a:t>
            </a:r>
            <a:endParaRPr lang="he-IL" sz="1200" dirty="0" smtClean="0"/>
          </a:p>
          <a:p>
            <a:pPr algn="r" rtl="1">
              <a:lnSpc>
                <a:spcPct val="100000"/>
              </a:lnSpc>
            </a:pPr>
            <a:r>
              <a:rPr lang="he-IL" sz="1200" dirty="0" smtClean="0"/>
              <a:t>לחיצה </a:t>
            </a:r>
            <a:r>
              <a:rPr lang="he-IL" sz="1200" dirty="0"/>
              <a:t>על העטלף </a:t>
            </a:r>
            <a:r>
              <a:rPr lang="he-IL" sz="1200" dirty="0" smtClean="0"/>
              <a:t>מראה פופ-אפ </a:t>
            </a:r>
            <a:endParaRPr lang="he-IL" sz="1200" dirty="0"/>
          </a:p>
          <a:p>
            <a:pPr algn="r" rtl="1">
              <a:lnSpc>
                <a:spcPct val="100000"/>
              </a:lnSpc>
            </a:pPr>
            <a:r>
              <a:rPr lang="he-IL" sz="1200" dirty="0" smtClean="0"/>
              <a:t>כותרת: </a:t>
            </a:r>
            <a:r>
              <a:rPr lang="he-IL" sz="1200" dirty="0"/>
              <a:t>תרבות גותית: זרמים וסגנונות</a:t>
            </a:r>
          </a:p>
          <a:p>
            <a:pPr algn="r" rtl="1">
              <a:lnSpc>
                <a:spcPct val="100000"/>
              </a:lnSpc>
            </a:pPr>
            <a:r>
              <a:rPr lang="he-IL" sz="1200" dirty="0" smtClean="0"/>
              <a:t>הורדת חץ </a:t>
            </a:r>
            <a:r>
              <a:rPr lang="he-IL" sz="1200" dirty="0"/>
              <a:t>בהנחיות</a:t>
            </a:r>
          </a:p>
          <a:p>
            <a:pPr algn="r" rtl="1">
              <a:lnSpc>
                <a:spcPct val="100000"/>
              </a:lnSpc>
            </a:pPr>
            <a:r>
              <a:rPr lang="he-IL" sz="1200" dirty="0" smtClean="0"/>
              <a:t>הוספת דגימות </a:t>
            </a:r>
            <a:r>
              <a:rPr lang="he-IL" sz="1200" dirty="0"/>
              <a:t>שירים שהם פחות מעשר שניות</a:t>
            </a:r>
          </a:p>
          <a:p>
            <a:pPr algn="r" rtl="1">
              <a:lnSpc>
                <a:spcPct val="100000"/>
              </a:lnSpc>
            </a:pPr>
            <a:r>
              <a:rPr lang="he-IL" sz="1200" dirty="0"/>
              <a:t>השירים </a:t>
            </a:r>
            <a:r>
              <a:rPr lang="he-IL" sz="1200" dirty="0" smtClean="0"/>
              <a:t>מתחילים במעבר </a:t>
            </a:r>
            <a:r>
              <a:rPr lang="he-IL" sz="1200" dirty="0"/>
              <a:t>עכבר</a:t>
            </a:r>
          </a:p>
          <a:p>
            <a:pPr algn="r" rtl="1">
              <a:lnSpc>
                <a:spcPct val="100000"/>
              </a:lnSpc>
            </a:pPr>
            <a:r>
              <a:rPr lang="he-IL" sz="1200" dirty="0"/>
              <a:t>חיווי ממשקי להתחלה ועצירה</a:t>
            </a:r>
          </a:p>
          <a:p>
            <a:pPr algn="r" rtl="1">
              <a:lnSpc>
                <a:spcPct val="100000"/>
              </a:lnSpc>
            </a:pPr>
            <a:r>
              <a:rPr lang="he-IL" sz="1200" dirty="0"/>
              <a:t>קליק משמעותי עם כותרות מובנות</a:t>
            </a:r>
          </a:p>
          <a:p>
            <a:pPr algn="r" rtl="1">
              <a:lnSpc>
                <a:spcPct val="100000"/>
              </a:lnSpc>
            </a:pPr>
            <a:r>
              <a:rPr lang="he-IL" sz="1200" dirty="0" smtClean="0"/>
              <a:t>תוספת סגנונות </a:t>
            </a:r>
            <a:r>
              <a:rPr lang="he-IL" sz="1200" dirty="0"/>
              <a:t>מוזיקה</a:t>
            </a:r>
          </a:p>
          <a:p>
            <a:pPr algn="r" rtl="1">
              <a:lnSpc>
                <a:spcPct val="100000"/>
              </a:lnSpc>
            </a:pPr>
            <a:r>
              <a:rPr lang="he-IL" sz="1200" dirty="0" smtClean="0"/>
              <a:t>רקע לבן</a:t>
            </a:r>
          </a:p>
          <a:p>
            <a:pPr marL="0" indent="0" algn="r" rtl="1">
              <a:lnSpc>
                <a:spcPct val="100000"/>
              </a:lnSpc>
              <a:buNone/>
            </a:pPr>
            <a:endParaRPr lang="he-IL" sz="1200" dirty="0"/>
          </a:p>
          <a:p>
            <a:pPr marL="0" indent="0" algn="r" rtl="1">
              <a:lnSpc>
                <a:spcPct val="100000"/>
              </a:lnSpc>
              <a:buNone/>
            </a:pPr>
            <a:r>
              <a:rPr lang="he-IL" sz="1200" dirty="0" smtClean="0">
                <a:solidFill>
                  <a:srgbClr val="8A19B7"/>
                </a:solidFill>
              </a:rPr>
              <a:t>למרות שלא קיבלנו משוב על גרסה זו, בעזרת עמיתינו לכיתה ביצענו מספר שינויים מגרסה זו לגרסה הסופית, בעיקר עבור זיקוק התוכן ומיקוד, והתאמה לפיתוח. </a:t>
            </a:r>
            <a:endParaRPr lang="he-IL" sz="1200" dirty="0">
              <a:solidFill>
                <a:srgbClr val="8A19B7"/>
              </a:solidFill>
            </a:endParaRPr>
          </a:p>
        </p:txBody>
      </p:sp>
    </p:spTree>
    <p:extLst>
      <p:ext uri="{BB962C8B-B14F-4D97-AF65-F5344CB8AC3E}">
        <p14:creationId xmlns:p14="http://schemas.microsoft.com/office/powerpoint/2010/main" val="32046892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596" y="2960407"/>
            <a:ext cx="7886810" cy="555561"/>
          </a:xfrm>
          <a:prstGeom prst="rect">
            <a:avLst/>
          </a:prstGeom>
          <a:noFill/>
        </p:spPr>
        <p:txBody>
          <a:bodyPr wrap="square" lIns="77747" tIns="38874" rIns="77747" bIns="38874" rtlCol="1">
            <a:spAutoFit/>
          </a:bodyPr>
          <a:lstStyle/>
          <a:p>
            <a:pPr algn="ctr" defTabSz="1088469" rtl="1"/>
            <a:r>
              <a:rPr lang="he-IL" sz="3100" b="1" dirty="0">
                <a:solidFill>
                  <a:srgbClr val="8A19B7"/>
                </a:solidFill>
              </a:rPr>
              <a:t>כניסה לסימולציה</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29946" y="3429000"/>
            <a:ext cx="3732108" cy="1866054"/>
          </a:xfrm>
          <a:prstGeom prst="rect">
            <a:avLst/>
          </a:prstGeom>
        </p:spPr>
      </p:pic>
    </p:spTree>
    <p:extLst>
      <p:ext uri="{BB962C8B-B14F-4D97-AF65-F5344CB8AC3E}">
        <p14:creationId xmlns:p14="http://schemas.microsoft.com/office/powerpoint/2010/main" val="13685328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0279" y="1124744"/>
            <a:ext cx="1428369" cy="430887"/>
          </a:xfrm>
          <a:prstGeom prst="rect">
            <a:avLst/>
          </a:prstGeom>
          <a:noFill/>
        </p:spPr>
        <p:txBody>
          <a:bodyPr wrap="square" rtlCol="1">
            <a:spAutoFit/>
          </a:bodyPr>
          <a:lstStyle/>
          <a:p>
            <a:pPr algn="r"/>
            <a:r>
              <a:rPr lang="he-IL" sz="1100" dirty="0" smtClean="0"/>
              <a:t>עברו עם העכבר בין סגנונות המוזיקה</a:t>
            </a:r>
            <a:endParaRPr lang="he-IL" sz="1100" dirty="0"/>
          </a:p>
        </p:txBody>
      </p:sp>
      <p:sp>
        <p:nvSpPr>
          <p:cNvPr id="10" name="TextBox 9"/>
          <p:cNvSpPr txBox="1"/>
          <p:nvPr/>
        </p:nvSpPr>
        <p:spPr>
          <a:xfrm>
            <a:off x="10384507" y="478312"/>
            <a:ext cx="1504264" cy="430887"/>
          </a:xfrm>
          <a:prstGeom prst="rect">
            <a:avLst/>
          </a:prstGeom>
          <a:noFill/>
        </p:spPr>
        <p:txBody>
          <a:bodyPr wrap="square" rtlCol="1">
            <a:spAutoFit/>
          </a:bodyPr>
          <a:lstStyle/>
          <a:p>
            <a:pPr algn="r"/>
            <a:r>
              <a:rPr lang="he-IL" sz="1100" dirty="0" smtClean="0"/>
              <a:t>עברו עם העכבר</a:t>
            </a:r>
          </a:p>
          <a:p>
            <a:pPr algn="r"/>
            <a:r>
              <a:rPr lang="he-IL" sz="1100" dirty="0" smtClean="0"/>
              <a:t>בין הזרמים הגותים</a:t>
            </a:r>
            <a:endParaRPr lang="he-IL" sz="1100" dirty="0"/>
          </a:p>
        </p:txBody>
      </p:sp>
      <p:sp>
        <p:nvSpPr>
          <p:cNvPr id="15" name="TextBox 14"/>
          <p:cNvSpPr txBox="1"/>
          <p:nvPr/>
        </p:nvSpPr>
        <p:spPr>
          <a:xfrm flipH="1">
            <a:off x="2965171" y="-117698"/>
            <a:ext cx="6043896" cy="584775"/>
          </a:xfrm>
          <a:prstGeom prst="rect">
            <a:avLst/>
          </a:prstGeom>
          <a:noFill/>
        </p:spPr>
        <p:txBody>
          <a:bodyPr wrap="square" rtlCol="1">
            <a:spAutoFit/>
          </a:bodyPr>
          <a:lstStyle/>
          <a:p>
            <a:pPr algn="ctr"/>
            <a:r>
              <a:rPr lang="he-IL" sz="3200" b="1" dirty="0" smtClean="0">
                <a:solidFill>
                  <a:srgbClr val="7030A0"/>
                </a:solidFill>
              </a:rPr>
              <a:t>התרבות הגותית: זרמים וסגנונות </a:t>
            </a:r>
            <a:endParaRPr lang="he-IL" sz="3200" b="1" dirty="0">
              <a:solidFill>
                <a:srgbClr val="7030A0"/>
              </a:solidFill>
            </a:endParaRPr>
          </a:p>
        </p:txBody>
      </p:sp>
      <p:sp>
        <p:nvSpPr>
          <p:cNvPr id="17" name="TextBox 16"/>
          <p:cNvSpPr txBox="1"/>
          <p:nvPr/>
        </p:nvSpPr>
        <p:spPr>
          <a:xfrm>
            <a:off x="154725" y="-25366"/>
            <a:ext cx="346719" cy="400110"/>
          </a:xfrm>
          <a:prstGeom prst="rect">
            <a:avLst/>
          </a:prstGeom>
          <a:noFill/>
        </p:spPr>
        <p:txBody>
          <a:bodyPr wrap="square" rtlCol="1">
            <a:spAutoFit/>
          </a:bodyPr>
          <a:lstStyle/>
          <a:p>
            <a:r>
              <a:rPr lang="en-GB" sz="2000" b="1" dirty="0"/>
              <a:t>?</a:t>
            </a:r>
            <a:endParaRPr lang="he-IL" sz="2000" b="1" dirty="0"/>
          </a:p>
        </p:txBody>
      </p:sp>
      <p:sp>
        <p:nvSpPr>
          <p:cNvPr id="18" name="Rectangle 17">
            <a:hlinkHover r:id="rId3" action="ppaction://hlinksldjump" highlightClick="1"/>
          </p:cNvPr>
          <p:cNvSpPr/>
          <p:nvPr/>
        </p:nvSpPr>
        <p:spPr>
          <a:xfrm>
            <a:off x="10772353" y="3581389"/>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קולד ווייב</a:t>
            </a:r>
          </a:p>
        </p:txBody>
      </p:sp>
      <p:sp>
        <p:nvSpPr>
          <p:cNvPr id="19" name="Rectangle 18"/>
          <p:cNvSpPr/>
          <p:nvPr/>
        </p:nvSpPr>
        <p:spPr>
          <a:xfrm>
            <a:off x="10769602" y="3866630"/>
            <a:ext cx="1087038"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קברט אפל</a:t>
            </a:r>
            <a:endParaRPr lang="he-IL" sz="1200" dirty="0">
              <a:solidFill>
                <a:schemeClr val="bg1"/>
              </a:solidFill>
            </a:endParaRPr>
          </a:p>
        </p:txBody>
      </p:sp>
      <p:sp>
        <p:nvSpPr>
          <p:cNvPr id="20" name="Rectangle 19">
            <a:hlinkHover r:id="rId3" action="ppaction://hlinksldjump" highlightClick="1"/>
          </p:cNvPr>
          <p:cNvSpPr/>
          <p:nvPr/>
        </p:nvSpPr>
        <p:spPr>
          <a:xfrm>
            <a:off x="10772353" y="4151871"/>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דארק ווייב</a:t>
            </a:r>
          </a:p>
        </p:txBody>
      </p:sp>
      <p:sp>
        <p:nvSpPr>
          <p:cNvPr id="21" name="Rectangle 20">
            <a:hlinkHover r:id="rId3" action="ppaction://hlinksldjump" highlightClick="1"/>
          </p:cNvPr>
          <p:cNvSpPr/>
          <p:nvPr/>
        </p:nvSpPr>
        <p:spPr>
          <a:xfrm>
            <a:off x="10772353" y="4437112"/>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דת</a:t>
            </a:r>
            <a:r>
              <a:rPr lang="en-US" sz="1200" dirty="0">
                <a:solidFill>
                  <a:schemeClr val="bg1"/>
                </a:solidFill>
              </a:rPr>
              <a:t>'</a:t>
            </a:r>
            <a:r>
              <a:rPr lang="he-IL" sz="1200" dirty="0">
                <a:solidFill>
                  <a:schemeClr val="bg1"/>
                </a:solidFill>
              </a:rPr>
              <a:t> רוק</a:t>
            </a:r>
          </a:p>
        </p:txBody>
      </p:sp>
      <p:sp>
        <p:nvSpPr>
          <p:cNvPr id="22" name="Rectangle 21">
            <a:hlinkHover r:id="rId4" action="ppaction://hlinksldjump" highlightClick="1"/>
          </p:cNvPr>
          <p:cNvSpPr/>
          <p:nvPr/>
        </p:nvSpPr>
        <p:spPr>
          <a:xfrm>
            <a:off x="10772353" y="4722353"/>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את</a:t>
            </a:r>
            <a:r>
              <a:rPr lang="en-US" sz="1200" dirty="0">
                <a:solidFill>
                  <a:schemeClr val="bg1"/>
                </a:solidFill>
              </a:rPr>
              <a:t>'</a:t>
            </a:r>
            <a:r>
              <a:rPr lang="he-IL" sz="1200" dirty="0">
                <a:solidFill>
                  <a:schemeClr val="bg1"/>
                </a:solidFill>
              </a:rPr>
              <a:t>רל</a:t>
            </a:r>
          </a:p>
        </p:txBody>
      </p:sp>
      <p:sp>
        <p:nvSpPr>
          <p:cNvPr id="23" name="Rectangle 22"/>
          <p:cNvSpPr/>
          <p:nvPr/>
        </p:nvSpPr>
        <p:spPr>
          <a:xfrm>
            <a:off x="10772353" y="5007594"/>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גות</a:t>
            </a:r>
            <a:r>
              <a:rPr lang="en-US" sz="1200">
                <a:solidFill>
                  <a:schemeClr val="bg1"/>
                </a:solidFill>
              </a:rPr>
              <a:t>'</a:t>
            </a:r>
            <a:r>
              <a:rPr lang="he-IL" sz="1200">
                <a:solidFill>
                  <a:schemeClr val="bg1"/>
                </a:solidFill>
              </a:rPr>
              <a:t>בילי</a:t>
            </a:r>
            <a:endParaRPr lang="he-IL" sz="1200" dirty="0">
              <a:solidFill>
                <a:schemeClr val="bg1"/>
              </a:solidFill>
            </a:endParaRPr>
          </a:p>
        </p:txBody>
      </p:sp>
      <p:sp>
        <p:nvSpPr>
          <p:cNvPr id="24" name="Rectangle 23">
            <a:hlinkHover r:id="rId4" action="ppaction://hlinksldjump" highlightClick="1"/>
          </p:cNvPr>
          <p:cNvSpPr/>
          <p:nvPr/>
        </p:nvSpPr>
        <p:spPr>
          <a:xfrm>
            <a:off x="10772353" y="529283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מטאל גותי</a:t>
            </a:r>
          </a:p>
        </p:txBody>
      </p:sp>
      <p:sp>
        <p:nvSpPr>
          <p:cNvPr id="25" name="Rectangle 24">
            <a:hlinkHover r:id="rId4" action="ppaction://hlinksldjump" highlightClick="1"/>
          </p:cNvPr>
          <p:cNvSpPr/>
          <p:nvPr/>
        </p:nvSpPr>
        <p:spPr>
          <a:xfrm>
            <a:off x="10772353" y="5863317"/>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מלודיק</a:t>
            </a:r>
            <a:endParaRPr lang="he-IL" sz="1200" dirty="0">
              <a:solidFill>
                <a:schemeClr val="bg1"/>
              </a:solidFill>
            </a:endParaRPr>
          </a:p>
        </p:txBody>
      </p:sp>
      <p:sp>
        <p:nvSpPr>
          <p:cNvPr id="26" name="Rectangle 25">
            <a:hlinkHover r:id="rId3" action="ppaction://hlinksldjump" highlightClick="1"/>
          </p:cNvPr>
          <p:cNvSpPr/>
          <p:nvPr/>
        </p:nvSpPr>
        <p:spPr>
          <a:xfrm>
            <a:off x="10772353" y="6148558"/>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ניו-קלאסי</a:t>
            </a:r>
          </a:p>
        </p:txBody>
      </p:sp>
      <p:pic>
        <p:nvPicPr>
          <p:cNvPr id="28" name="Picture 2" descr="C:\Users\EfratDima\Desktop\2.JPG"/>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5807968" y="1124744"/>
            <a:ext cx="4616416" cy="557422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hlinkHover r:id="" action="ppaction://noaction" highlightClick="1"/>
          </p:cNvPr>
          <p:cNvSpPr txBox="1"/>
          <p:nvPr/>
        </p:nvSpPr>
        <p:spPr>
          <a:xfrm>
            <a:off x="9005180" y="555257"/>
            <a:ext cx="1419204" cy="276999"/>
          </a:xfrm>
          <a:prstGeom prst="rect">
            <a:avLst/>
          </a:prstGeom>
          <a:solidFill>
            <a:schemeClr val="tx1"/>
          </a:solidFill>
        </p:spPr>
        <p:txBody>
          <a:bodyPr wrap="square" rtlCol="1">
            <a:spAutoFit/>
          </a:bodyPr>
          <a:lstStyle/>
          <a:p>
            <a:pPr algn="ctr"/>
            <a:r>
              <a:rPr lang="he-IL" sz="1200" b="1" dirty="0">
                <a:solidFill>
                  <a:schemeClr val="bg1"/>
                </a:solidFill>
              </a:rPr>
              <a:t>גותי קלאסי</a:t>
            </a:r>
          </a:p>
        </p:txBody>
      </p:sp>
      <p:sp>
        <p:nvSpPr>
          <p:cNvPr id="44" name="TextBox 43">
            <a:hlinkHover r:id="" action="ppaction://noaction" highlightClick="1"/>
          </p:cNvPr>
          <p:cNvSpPr txBox="1"/>
          <p:nvPr/>
        </p:nvSpPr>
        <p:spPr>
          <a:xfrm>
            <a:off x="6159361" y="555257"/>
            <a:ext cx="1381432" cy="276999"/>
          </a:xfrm>
          <a:prstGeom prst="rect">
            <a:avLst/>
          </a:prstGeom>
          <a:solidFill>
            <a:schemeClr val="tx1"/>
          </a:solidFill>
        </p:spPr>
        <p:txBody>
          <a:bodyPr wrap="square" rtlCol="1">
            <a:spAutoFit/>
          </a:bodyPr>
          <a:lstStyle/>
          <a:p>
            <a:pPr algn="ctr"/>
            <a:r>
              <a:rPr lang="he-IL" sz="1200" b="1" dirty="0" smtClean="0">
                <a:solidFill>
                  <a:schemeClr val="bg1"/>
                </a:solidFill>
              </a:rPr>
              <a:t>סייבר גותי</a:t>
            </a:r>
            <a:endParaRPr lang="he-IL" sz="1200" b="1" dirty="0">
              <a:solidFill>
                <a:schemeClr val="bg1"/>
              </a:solidFill>
            </a:endParaRPr>
          </a:p>
        </p:txBody>
      </p:sp>
      <p:sp>
        <p:nvSpPr>
          <p:cNvPr id="45" name="TextBox 44">
            <a:hlinkClick r:id="rId6" action="ppaction://hlinksldjump" highlightClick="1"/>
            <a:hlinkHover r:id="rId6" action="ppaction://hlinksldjump" highlightClick="1"/>
          </p:cNvPr>
          <p:cNvSpPr txBox="1"/>
          <p:nvPr/>
        </p:nvSpPr>
        <p:spPr>
          <a:xfrm>
            <a:off x="7507170" y="555257"/>
            <a:ext cx="1531634" cy="276999"/>
          </a:xfrm>
          <a:prstGeom prst="rect">
            <a:avLst/>
          </a:prstGeom>
          <a:solidFill>
            <a:schemeClr val="tx1"/>
          </a:solidFill>
        </p:spPr>
        <p:txBody>
          <a:bodyPr wrap="square" rtlCol="1">
            <a:spAutoFit/>
          </a:bodyPr>
          <a:lstStyle/>
          <a:p>
            <a:pPr algn="ctr"/>
            <a:r>
              <a:rPr lang="he-IL" sz="1200" b="1" dirty="0">
                <a:solidFill>
                  <a:schemeClr val="bg1"/>
                </a:solidFill>
              </a:rPr>
              <a:t>גותי ויקטוריאני</a:t>
            </a:r>
          </a:p>
        </p:txBody>
      </p:sp>
      <p:sp>
        <p:nvSpPr>
          <p:cNvPr id="50" name="Rectangle 49"/>
          <p:cNvSpPr/>
          <p:nvPr/>
        </p:nvSpPr>
        <p:spPr>
          <a:xfrm>
            <a:off x="10772353" y="3010907"/>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סלטיק מטאל</a:t>
            </a:r>
            <a:endParaRPr lang="he-IL" sz="1200" dirty="0">
              <a:solidFill>
                <a:schemeClr val="bg1"/>
              </a:solidFill>
            </a:endParaRPr>
          </a:p>
        </p:txBody>
      </p:sp>
      <p:sp>
        <p:nvSpPr>
          <p:cNvPr id="51" name="Rectangle 50"/>
          <p:cNvSpPr/>
          <p:nvPr/>
        </p:nvSpPr>
        <p:spPr>
          <a:xfrm>
            <a:off x="10772353" y="3296148"/>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52" name="Rectangle 51">
            <a:hlinkHover r:id="rId7" action="ppaction://hlinksldjump" highlightClick="1"/>
          </p:cNvPr>
          <p:cNvSpPr/>
          <p:nvPr/>
        </p:nvSpPr>
        <p:spPr>
          <a:xfrm>
            <a:off x="10772353" y="2725666"/>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אי.בי.אם</a:t>
            </a:r>
            <a:endParaRPr lang="he-IL" sz="1200" dirty="0">
              <a:solidFill>
                <a:schemeClr val="bg1"/>
              </a:solidFill>
            </a:endParaRPr>
          </a:p>
        </p:txBody>
      </p:sp>
      <p:sp>
        <p:nvSpPr>
          <p:cNvPr id="53" name="Rectangle 52"/>
          <p:cNvSpPr/>
          <p:nvPr/>
        </p:nvSpPr>
        <p:spPr>
          <a:xfrm>
            <a:off x="10772353" y="244042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ויקינג מטאל</a:t>
            </a:r>
            <a:endParaRPr lang="he-IL" sz="1200" dirty="0">
              <a:solidFill>
                <a:schemeClr val="bg1"/>
              </a:solidFill>
            </a:endParaRPr>
          </a:p>
        </p:txBody>
      </p:sp>
      <p:sp>
        <p:nvSpPr>
          <p:cNvPr id="54" name="Rectangle 53">
            <a:hlinkHover r:id="rId7" action="ppaction://hlinksldjump" highlightClick="1"/>
          </p:cNvPr>
          <p:cNvSpPr/>
          <p:nvPr/>
        </p:nvSpPr>
        <p:spPr>
          <a:xfrm>
            <a:off x="10772353" y="2155184"/>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הארד טראנס</a:t>
            </a:r>
            <a:endParaRPr lang="he-IL" sz="1200" dirty="0">
              <a:solidFill>
                <a:schemeClr val="bg1"/>
              </a:solidFill>
            </a:endParaRPr>
          </a:p>
        </p:txBody>
      </p:sp>
      <p:sp>
        <p:nvSpPr>
          <p:cNvPr id="55" name="Rectangle 54"/>
          <p:cNvSpPr/>
          <p:nvPr/>
        </p:nvSpPr>
        <p:spPr>
          <a:xfrm>
            <a:off x="10772353" y="5578076"/>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56" name="Rectangle 55">
            <a:hlinkHover r:id="rId7" action="ppaction://hlinksldjump" highlightClick="1"/>
          </p:cNvPr>
          <p:cNvSpPr/>
          <p:nvPr/>
        </p:nvSpPr>
        <p:spPr>
          <a:xfrm>
            <a:off x="10772353" y="1839242"/>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טכנו</a:t>
            </a:r>
            <a:endParaRPr lang="he-IL" sz="1200" dirty="0">
              <a:solidFill>
                <a:schemeClr val="bg1"/>
              </a:solidFill>
            </a:endParaRPr>
          </a:p>
        </p:txBody>
      </p:sp>
      <p:sp>
        <p:nvSpPr>
          <p:cNvPr id="57" name="Rectangle 56">
            <a:hlinkClick r:id="rId6" action="ppaction://hlinksldjump" highlightClick="1"/>
            <a:hlinkHover r:id="rId6" action="ppaction://hlinksldjump" highlightClick="1"/>
          </p:cNvPr>
          <p:cNvSpPr/>
          <p:nvPr/>
        </p:nvSpPr>
        <p:spPr>
          <a:xfrm>
            <a:off x="10772353" y="1554001"/>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דום מטאל</a:t>
            </a:r>
            <a:endParaRPr lang="he-IL" sz="1200" dirty="0">
              <a:solidFill>
                <a:schemeClr val="bg1"/>
              </a:solidFill>
            </a:endParaRPr>
          </a:p>
        </p:txBody>
      </p:sp>
      <p:sp>
        <p:nvSpPr>
          <p:cNvPr id="59" name="TextBox 58"/>
          <p:cNvSpPr txBox="1"/>
          <p:nvPr/>
        </p:nvSpPr>
        <p:spPr>
          <a:xfrm>
            <a:off x="3387134" y="555257"/>
            <a:ext cx="1498010" cy="276999"/>
          </a:xfrm>
          <a:prstGeom prst="rect">
            <a:avLst/>
          </a:prstGeom>
          <a:solidFill>
            <a:schemeClr val="tx1"/>
          </a:solidFill>
        </p:spPr>
        <p:txBody>
          <a:bodyPr wrap="square" rtlCol="1">
            <a:spAutoFit/>
          </a:bodyPr>
          <a:lstStyle/>
          <a:p>
            <a:pPr algn="ctr"/>
            <a:r>
              <a:rPr lang="he-IL" sz="1200" b="1" dirty="0" smtClean="0">
                <a:solidFill>
                  <a:schemeClr val="bg1"/>
                </a:solidFill>
              </a:rPr>
              <a:t>בורלסק גותי</a:t>
            </a:r>
            <a:endParaRPr lang="he-IL" sz="1200" b="1" dirty="0">
              <a:solidFill>
                <a:schemeClr val="bg1"/>
              </a:solidFill>
            </a:endParaRPr>
          </a:p>
        </p:txBody>
      </p:sp>
      <p:sp>
        <p:nvSpPr>
          <p:cNvPr id="60" name="TextBox 59"/>
          <p:cNvSpPr txBox="1"/>
          <p:nvPr/>
        </p:nvSpPr>
        <p:spPr>
          <a:xfrm>
            <a:off x="4851521" y="555257"/>
            <a:ext cx="1381432" cy="276999"/>
          </a:xfrm>
          <a:prstGeom prst="rect">
            <a:avLst/>
          </a:prstGeom>
          <a:solidFill>
            <a:schemeClr val="tx1"/>
          </a:solidFill>
        </p:spPr>
        <p:txBody>
          <a:bodyPr wrap="square" rtlCol="1">
            <a:spAutoFit/>
          </a:bodyPr>
          <a:lstStyle/>
          <a:p>
            <a:pPr algn="ctr"/>
            <a:r>
              <a:rPr lang="he-IL" sz="1200" b="1" dirty="0">
                <a:solidFill>
                  <a:schemeClr val="bg1"/>
                </a:solidFill>
              </a:rPr>
              <a:t>גותי פייתי </a:t>
            </a:r>
          </a:p>
        </p:txBody>
      </p:sp>
      <p:sp>
        <p:nvSpPr>
          <p:cNvPr id="61" name="TextBox 60"/>
          <p:cNvSpPr txBox="1"/>
          <p:nvPr/>
        </p:nvSpPr>
        <p:spPr>
          <a:xfrm>
            <a:off x="0" y="645415"/>
            <a:ext cx="1689315" cy="253916"/>
          </a:xfrm>
          <a:prstGeom prst="rect">
            <a:avLst/>
          </a:prstGeom>
          <a:noFill/>
        </p:spPr>
        <p:txBody>
          <a:bodyPr wrap="square" rtlCol="1">
            <a:spAutoFit/>
          </a:bodyPr>
          <a:lstStyle/>
          <a:p>
            <a:pPr algn="r" rtl="1"/>
            <a:r>
              <a:rPr lang="he-IL" sz="1050" dirty="0" smtClean="0"/>
              <a:t>עברו עם העכבר למידע נוסף</a:t>
            </a:r>
            <a:endParaRPr lang="he-IL" sz="1050" dirty="0"/>
          </a:p>
        </p:txBody>
      </p:sp>
      <p:sp>
        <p:nvSpPr>
          <p:cNvPr id="64" name="Rectangle 63">
            <a:hlinkHover r:id="rId7" action="ppaction://hlinksldjump" highlightClick="1"/>
          </p:cNvPr>
          <p:cNvSpPr/>
          <p:nvPr/>
        </p:nvSpPr>
        <p:spPr>
          <a:xfrm>
            <a:off x="10772353" y="643379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סינט-פופ</a:t>
            </a:r>
            <a:endParaRPr lang="he-IL" sz="1200" dirty="0">
              <a:solidFill>
                <a:schemeClr val="bg1"/>
              </a:solidFill>
            </a:endParaRPr>
          </a:p>
        </p:txBody>
      </p:sp>
      <p:pic>
        <p:nvPicPr>
          <p:cNvPr id="33" name="Picture 4" descr="תוצאת תמונה עבור ‪bat icon‬‏">
            <a:hlinkClick r:id="rId8" action="ppaction://hlinksldjump" highlightClick="1"/>
            <a:hlinkHover r:id="rId9" action="ppaction://hlinksldjump" highlightClick="1"/>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2422" y="-74837"/>
            <a:ext cx="888338" cy="88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350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0500279" y="1124744"/>
            <a:ext cx="1428369" cy="430887"/>
          </a:xfrm>
          <a:prstGeom prst="rect">
            <a:avLst/>
          </a:prstGeom>
          <a:noFill/>
        </p:spPr>
        <p:txBody>
          <a:bodyPr wrap="square" rtlCol="1">
            <a:spAutoFit/>
          </a:bodyPr>
          <a:lstStyle/>
          <a:p>
            <a:pPr algn="r"/>
            <a:r>
              <a:rPr lang="he-IL" sz="1100" dirty="0" smtClean="0"/>
              <a:t>עברו עם העכבר בין סגנונות המוזיקה</a:t>
            </a:r>
            <a:endParaRPr lang="he-IL" sz="1100" dirty="0"/>
          </a:p>
        </p:txBody>
      </p:sp>
      <p:sp>
        <p:nvSpPr>
          <p:cNvPr id="34" name="TextBox 33"/>
          <p:cNvSpPr txBox="1"/>
          <p:nvPr/>
        </p:nvSpPr>
        <p:spPr>
          <a:xfrm>
            <a:off x="10384507" y="478312"/>
            <a:ext cx="1504264" cy="430887"/>
          </a:xfrm>
          <a:prstGeom prst="rect">
            <a:avLst/>
          </a:prstGeom>
          <a:noFill/>
        </p:spPr>
        <p:txBody>
          <a:bodyPr wrap="square" rtlCol="1">
            <a:spAutoFit/>
          </a:bodyPr>
          <a:lstStyle/>
          <a:p>
            <a:pPr algn="r"/>
            <a:r>
              <a:rPr lang="he-IL" sz="1100" dirty="0" smtClean="0"/>
              <a:t>עברו עם העכבר</a:t>
            </a:r>
          </a:p>
          <a:p>
            <a:pPr algn="r"/>
            <a:r>
              <a:rPr lang="he-IL" sz="1100" dirty="0" smtClean="0"/>
              <a:t>בין הזרמים הגותים</a:t>
            </a:r>
            <a:endParaRPr lang="he-IL" sz="1100" dirty="0"/>
          </a:p>
        </p:txBody>
      </p:sp>
      <p:sp>
        <p:nvSpPr>
          <p:cNvPr id="35" name="TextBox 34"/>
          <p:cNvSpPr txBox="1"/>
          <p:nvPr/>
        </p:nvSpPr>
        <p:spPr>
          <a:xfrm flipH="1">
            <a:off x="2965171" y="-117698"/>
            <a:ext cx="6043896" cy="584775"/>
          </a:xfrm>
          <a:prstGeom prst="rect">
            <a:avLst/>
          </a:prstGeom>
          <a:noFill/>
        </p:spPr>
        <p:txBody>
          <a:bodyPr wrap="square" rtlCol="1">
            <a:spAutoFit/>
          </a:bodyPr>
          <a:lstStyle/>
          <a:p>
            <a:pPr algn="ctr"/>
            <a:r>
              <a:rPr lang="he-IL" sz="3200" b="1" dirty="0" smtClean="0">
                <a:solidFill>
                  <a:srgbClr val="7030A0"/>
                </a:solidFill>
              </a:rPr>
              <a:t>התרבות הגותית: זרמים וסגנונות </a:t>
            </a:r>
            <a:endParaRPr lang="he-IL" sz="3200" b="1" dirty="0">
              <a:solidFill>
                <a:srgbClr val="7030A0"/>
              </a:solidFill>
            </a:endParaRPr>
          </a:p>
        </p:txBody>
      </p:sp>
      <p:sp>
        <p:nvSpPr>
          <p:cNvPr id="37" name="TextBox 36"/>
          <p:cNvSpPr txBox="1"/>
          <p:nvPr/>
        </p:nvSpPr>
        <p:spPr>
          <a:xfrm>
            <a:off x="154725" y="-25366"/>
            <a:ext cx="346719" cy="400110"/>
          </a:xfrm>
          <a:prstGeom prst="rect">
            <a:avLst/>
          </a:prstGeom>
          <a:noFill/>
        </p:spPr>
        <p:txBody>
          <a:bodyPr wrap="square" rtlCol="1">
            <a:spAutoFit/>
          </a:bodyPr>
          <a:lstStyle/>
          <a:p>
            <a:r>
              <a:rPr lang="en-GB" sz="2000" b="1" dirty="0"/>
              <a:t>?</a:t>
            </a:r>
            <a:endParaRPr lang="he-IL" sz="2000" b="1" dirty="0"/>
          </a:p>
        </p:txBody>
      </p:sp>
      <p:sp>
        <p:nvSpPr>
          <p:cNvPr id="38" name="Rectangle 37"/>
          <p:cNvSpPr/>
          <p:nvPr/>
        </p:nvSpPr>
        <p:spPr>
          <a:xfrm>
            <a:off x="10772353" y="3581389"/>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קולד ווייב</a:t>
            </a:r>
          </a:p>
        </p:txBody>
      </p:sp>
      <p:sp>
        <p:nvSpPr>
          <p:cNvPr id="39" name="Rectangle 38"/>
          <p:cNvSpPr/>
          <p:nvPr/>
        </p:nvSpPr>
        <p:spPr>
          <a:xfrm>
            <a:off x="10769602" y="3866630"/>
            <a:ext cx="1087038"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קברט אפל</a:t>
            </a:r>
            <a:endParaRPr lang="he-IL" sz="1200" dirty="0">
              <a:solidFill>
                <a:schemeClr val="bg1"/>
              </a:solidFill>
            </a:endParaRPr>
          </a:p>
        </p:txBody>
      </p:sp>
      <p:sp>
        <p:nvSpPr>
          <p:cNvPr id="40" name="Rectangle 39"/>
          <p:cNvSpPr/>
          <p:nvPr/>
        </p:nvSpPr>
        <p:spPr>
          <a:xfrm>
            <a:off x="10772353" y="4151871"/>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דארק ווייב</a:t>
            </a:r>
            <a:endParaRPr lang="he-IL" sz="1200" dirty="0">
              <a:solidFill>
                <a:schemeClr val="bg1"/>
              </a:solidFill>
            </a:endParaRPr>
          </a:p>
        </p:txBody>
      </p:sp>
      <p:sp>
        <p:nvSpPr>
          <p:cNvPr id="41" name="Rectangle 40"/>
          <p:cNvSpPr/>
          <p:nvPr/>
        </p:nvSpPr>
        <p:spPr>
          <a:xfrm>
            <a:off x="10772353" y="4437112"/>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דת</a:t>
            </a:r>
            <a:r>
              <a:rPr lang="en-US" sz="1200">
                <a:solidFill>
                  <a:schemeClr val="bg1"/>
                </a:solidFill>
              </a:rPr>
              <a:t>'</a:t>
            </a:r>
            <a:r>
              <a:rPr lang="he-IL" sz="1200">
                <a:solidFill>
                  <a:schemeClr val="bg1"/>
                </a:solidFill>
              </a:rPr>
              <a:t> רוק</a:t>
            </a:r>
            <a:endParaRPr lang="he-IL" sz="1200" dirty="0">
              <a:solidFill>
                <a:schemeClr val="bg1"/>
              </a:solidFill>
            </a:endParaRPr>
          </a:p>
        </p:txBody>
      </p:sp>
      <p:sp>
        <p:nvSpPr>
          <p:cNvPr id="42" name="Rectangle 41"/>
          <p:cNvSpPr/>
          <p:nvPr/>
        </p:nvSpPr>
        <p:spPr>
          <a:xfrm>
            <a:off x="10772353" y="4722353"/>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את</a:t>
            </a:r>
            <a:r>
              <a:rPr lang="en-US" sz="1200">
                <a:solidFill>
                  <a:schemeClr val="bg1"/>
                </a:solidFill>
              </a:rPr>
              <a:t>'</a:t>
            </a:r>
            <a:r>
              <a:rPr lang="he-IL" sz="1200">
                <a:solidFill>
                  <a:schemeClr val="bg1"/>
                </a:solidFill>
              </a:rPr>
              <a:t>רל</a:t>
            </a:r>
            <a:endParaRPr lang="he-IL" sz="1200" dirty="0">
              <a:solidFill>
                <a:schemeClr val="bg1"/>
              </a:solidFill>
            </a:endParaRPr>
          </a:p>
        </p:txBody>
      </p:sp>
      <p:sp>
        <p:nvSpPr>
          <p:cNvPr id="43" name="Rectangle 42"/>
          <p:cNvSpPr/>
          <p:nvPr/>
        </p:nvSpPr>
        <p:spPr>
          <a:xfrm>
            <a:off x="10772353" y="5007594"/>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גות</a:t>
            </a:r>
            <a:r>
              <a:rPr lang="en-US" sz="1200">
                <a:solidFill>
                  <a:schemeClr val="bg1"/>
                </a:solidFill>
              </a:rPr>
              <a:t>'</a:t>
            </a:r>
            <a:r>
              <a:rPr lang="he-IL" sz="1200">
                <a:solidFill>
                  <a:schemeClr val="bg1"/>
                </a:solidFill>
              </a:rPr>
              <a:t>בילי</a:t>
            </a:r>
            <a:endParaRPr lang="he-IL" sz="1200" dirty="0">
              <a:solidFill>
                <a:schemeClr val="bg1"/>
              </a:solidFill>
            </a:endParaRPr>
          </a:p>
        </p:txBody>
      </p:sp>
      <p:sp>
        <p:nvSpPr>
          <p:cNvPr id="44" name="Rectangle 43"/>
          <p:cNvSpPr/>
          <p:nvPr/>
        </p:nvSpPr>
        <p:spPr>
          <a:xfrm>
            <a:off x="10772353" y="529283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מטאל גותי</a:t>
            </a:r>
          </a:p>
        </p:txBody>
      </p:sp>
      <p:sp>
        <p:nvSpPr>
          <p:cNvPr id="45" name="Rectangle 44"/>
          <p:cNvSpPr/>
          <p:nvPr/>
        </p:nvSpPr>
        <p:spPr>
          <a:xfrm>
            <a:off x="10772353" y="5863317"/>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מלודיק</a:t>
            </a:r>
            <a:endParaRPr lang="he-IL" sz="1200" dirty="0">
              <a:solidFill>
                <a:schemeClr val="bg1"/>
              </a:solidFill>
            </a:endParaRPr>
          </a:p>
        </p:txBody>
      </p:sp>
      <p:sp>
        <p:nvSpPr>
          <p:cNvPr id="46" name="Rectangle 45"/>
          <p:cNvSpPr/>
          <p:nvPr/>
        </p:nvSpPr>
        <p:spPr>
          <a:xfrm>
            <a:off x="10772353" y="6148558"/>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ניו-קלאסי</a:t>
            </a:r>
            <a:endParaRPr lang="he-IL" sz="1200" dirty="0">
              <a:solidFill>
                <a:schemeClr val="bg1"/>
              </a:solidFill>
            </a:endParaRPr>
          </a:p>
        </p:txBody>
      </p:sp>
      <p:pic>
        <p:nvPicPr>
          <p:cNvPr id="47" name="Picture 2" descr="C:\Users\EfratDima\Desktop\2.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5807968" y="1124744"/>
            <a:ext cx="4616416" cy="5574224"/>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a:xfrm>
            <a:off x="10772353" y="3010907"/>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סלטיק מטאל</a:t>
            </a:r>
            <a:endParaRPr lang="he-IL" sz="1200" dirty="0">
              <a:solidFill>
                <a:schemeClr val="bg1"/>
              </a:solidFill>
            </a:endParaRPr>
          </a:p>
        </p:txBody>
      </p:sp>
      <p:sp>
        <p:nvSpPr>
          <p:cNvPr id="53" name="Rectangle 52"/>
          <p:cNvSpPr/>
          <p:nvPr/>
        </p:nvSpPr>
        <p:spPr>
          <a:xfrm>
            <a:off x="10772353" y="3296148"/>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54" name="Rectangle 53"/>
          <p:cNvSpPr/>
          <p:nvPr/>
        </p:nvSpPr>
        <p:spPr>
          <a:xfrm>
            <a:off x="10772353" y="2725666"/>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אי.בי.אם</a:t>
            </a:r>
            <a:endParaRPr lang="he-IL" sz="1200" dirty="0">
              <a:solidFill>
                <a:schemeClr val="bg1"/>
              </a:solidFill>
            </a:endParaRPr>
          </a:p>
        </p:txBody>
      </p:sp>
      <p:sp>
        <p:nvSpPr>
          <p:cNvPr id="55" name="Rectangle 54"/>
          <p:cNvSpPr/>
          <p:nvPr/>
        </p:nvSpPr>
        <p:spPr>
          <a:xfrm>
            <a:off x="10772353" y="244042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ויקינג מטאל</a:t>
            </a:r>
            <a:endParaRPr lang="he-IL" sz="1200" dirty="0">
              <a:solidFill>
                <a:schemeClr val="bg1"/>
              </a:solidFill>
            </a:endParaRPr>
          </a:p>
        </p:txBody>
      </p:sp>
      <p:sp>
        <p:nvSpPr>
          <p:cNvPr id="56" name="Rectangle 55"/>
          <p:cNvSpPr/>
          <p:nvPr/>
        </p:nvSpPr>
        <p:spPr>
          <a:xfrm>
            <a:off x="10772353" y="2155184"/>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הארד טראנס</a:t>
            </a:r>
            <a:endParaRPr lang="he-IL" sz="1200" dirty="0">
              <a:solidFill>
                <a:schemeClr val="bg1"/>
              </a:solidFill>
            </a:endParaRPr>
          </a:p>
        </p:txBody>
      </p:sp>
      <p:sp>
        <p:nvSpPr>
          <p:cNvPr id="57" name="Rectangle 56"/>
          <p:cNvSpPr/>
          <p:nvPr/>
        </p:nvSpPr>
        <p:spPr>
          <a:xfrm>
            <a:off x="10772353" y="5578076"/>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58" name="Rectangle 57"/>
          <p:cNvSpPr/>
          <p:nvPr/>
        </p:nvSpPr>
        <p:spPr>
          <a:xfrm>
            <a:off x="10772353" y="1839242"/>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טכנו</a:t>
            </a:r>
            <a:endParaRPr lang="he-IL" sz="1200" dirty="0">
              <a:solidFill>
                <a:schemeClr val="bg1"/>
              </a:solidFill>
            </a:endParaRPr>
          </a:p>
        </p:txBody>
      </p:sp>
      <p:sp>
        <p:nvSpPr>
          <p:cNvPr id="59" name="Rectangle 58"/>
          <p:cNvSpPr/>
          <p:nvPr/>
        </p:nvSpPr>
        <p:spPr>
          <a:xfrm>
            <a:off x="10772353" y="1554001"/>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דום מטאל</a:t>
            </a:r>
            <a:endParaRPr lang="he-IL" sz="1200" dirty="0">
              <a:solidFill>
                <a:schemeClr val="bg1"/>
              </a:solidFill>
            </a:endParaRPr>
          </a:p>
        </p:txBody>
      </p:sp>
      <p:sp>
        <p:nvSpPr>
          <p:cNvPr id="63" name="TextBox 62"/>
          <p:cNvSpPr txBox="1"/>
          <p:nvPr/>
        </p:nvSpPr>
        <p:spPr>
          <a:xfrm>
            <a:off x="600223" y="693857"/>
            <a:ext cx="2458064" cy="861774"/>
          </a:xfrm>
          <a:prstGeom prst="rect">
            <a:avLst/>
          </a:prstGeom>
          <a:solidFill>
            <a:schemeClr val="tx1"/>
          </a:solidFill>
          <a:ln>
            <a:solidFill>
              <a:schemeClr val="tx1"/>
            </a:solidFill>
            <a:prstDash val="dashDot"/>
          </a:ln>
        </p:spPr>
        <p:txBody>
          <a:bodyPr wrap="square" rtlCol="1">
            <a:spAutoFit/>
          </a:bodyPr>
          <a:lstStyle/>
          <a:p>
            <a:pPr algn="r"/>
            <a:r>
              <a:rPr lang="he-IL" sz="1400" b="1" dirty="0" smtClean="0">
                <a:solidFill>
                  <a:srgbClr val="FFFF00"/>
                </a:solidFill>
              </a:rPr>
              <a:t>מהי התרבות הגותית ?</a:t>
            </a:r>
          </a:p>
          <a:p>
            <a:pPr algn="r"/>
            <a:r>
              <a:rPr lang="he-IL" sz="1200" dirty="0" smtClean="0">
                <a:solidFill>
                  <a:srgbClr val="FFFF00"/>
                </a:solidFill>
              </a:rPr>
              <a:t>התרבות </a:t>
            </a:r>
            <a:r>
              <a:rPr lang="he-IL" sz="1200" dirty="0">
                <a:solidFill>
                  <a:srgbClr val="FFFF00"/>
                </a:solidFill>
              </a:rPr>
              <a:t>הגותית היא אמנם תת תרבות בפני עצמה, אך בתוכה מכילה תתי-תרבויות </a:t>
            </a:r>
            <a:r>
              <a:rPr lang="he-IL" sz="1200" dirty="0" smtClean="0">
                <a:solidFill>
                  <a:srgbClr val="FFFF00"/>
                </a:solidFill>
              </a:rPr>
              <a:t>נוספים</a:t>
            </a:r>
            <a:r>
              <a:rPr lang="he-IL" sz="1200" b="1" dirty="0" smtClean="0">
                <a:solidFill>
                  <a:srgbClr val="FFFF00"/>
                </a:solidFill>
              </a:rPr>
              <a:t>... </a:t>
            </a:r>
            <a:r>
              <a:rPr lang="he-IL" sz="1200" b="1" u="sng" dirty="0" smtClean="0">
                <a:solidFill>
                  <a:srgbClr val="FFFF00"/>
                </a:solidFill>
                <a:hlinkClick r:id="" action="ppaction://hlinkshowjump?jump=nextslide"/>
              </a:rPr>
              <a:t>למידע נוסף</a:t>
            </a:r>
            <a:endParaRPr lang="he-IL" sz="1200" dirty="0">
              <a:solidFill>
                <a:srgbClr val="FFFF00"/>
              </a:solidFill>
            </a:endParaRPr>
          </a:p>
        </p:txBody>
      </p:sp>
      <p:sp>
        <p:nvSpPr>
          <p:cNvPr id="64" name="Rectangle 63">
            <a:hlinkHover r:id="" action="ppaction://hlinkshowjump?jump=previousslide" highlightClick="1"/>
          </p:cNvPr>
          <p:cNvSpPr/>
          <p:nvPr/>
        </p:nvSpPr>
        <p:spPr>
          <a:xfrm>
            <a:off x="600223" y="1705358"/>
            <a:ext cx="2654299" cy="1282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5" name="Rectangle 64">
            <a:hlinkClick r:id="" action="ppaction://hlinkshowjump?jump=nextslide" highlightClick="1"/>
          </p:cNvPr>
          <p:cNvSpPr/>
          <p:nvPr/>
        </p:nvSpPr>
        <p:spPr>
          <a:xfrm>
            <a:off x="1055440" y="1340768"/>
            <a:ext cx="91039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6" name="TextBox 65"/>
          <p:cNvSpPr txBox="1"/>
          <p:nvPr/>
        </p:nvSpPr>
        <p:spPr>
          <a:xfrm>
            <a:off x="9005180" y="555257"/>
            <a:ext cx="1419204" cy="276999"/>
          </a:xfrm>
          <a:prstGeom prst="rect">
            <a:avLst/>
          </a:prstGeom>
          <a:solidFill>
            <a:schemeClr val="tx1"/>
          </a:solidFill>
        </p:spPr>
        <p:txBody>
          <a:bodyPr wrap="square" rtlCol="1">
            <a:spAutoFit/>
          </a:bodyPr>
          <a:lstStyle/>
          <a:p>
            <a:pPr algn="ctr"/>
            <a:r>
              <a:rPr lang="he-IL" sz="1200" b="1" dirty="0">
                <a:solidFill>
                  <a:schemeClr val="bg1"/>
                </a:solidFill>
              </a:rPr>
              <a:t>גותי קלאסי</a:t>
            </a:r>
          </a:p>
        </p:txBody>
      </p:sp>
      <p:sp>
        <p:nvSpPr>
          <p:cNvPr id="67" name="TextBox 66"/>
          <p:cNvSpPr txBox="1"/>
          <p:nvPr/>
        </p:nvSpPr>
        <p:spPr>
          <a:xfrm>
            <a:off x="6159361" y="555257"/>
            <a:ext cx="1381432" cy="276999"/>
          </a:xfrm>
          <a:prstGeom prst="rect">
            <a:avLst/>
          </a:prstGeom>
          <a:solidFill>
            <a:schemeClr val="tx1"/>
          </a:solidFill>
        </p:spPr>
        <p:txBody>
          <a:bodyPr wrap="square" rtlCol="1">
            <a:spAutoFit/>
          </a:bodyPr>
          <a:lstStyle/>
          <a:p>
            <a:pPr algn="ctr"/>
            <a:r>
              <a:rPr lang="he-IL" sz="1200" b="1" smtClean="0">
                <a:solidFill>
                  <a:schemeClr val="bg1"/>
                </a:solidFill>
              </a:rPr>
              <a:t>סייבר גותי</a:t>
            </a:r>
            <a:endParaRPr lang="he-IL" sz="1200" b="1" dirty="0">
              <a:solidFill>
                <a:schemeClr val="bg1"/>
              </a:solidFill>
            </a:endParaRPr>
          </a:p>
        </p:txBody>
      </p:sp>
      <p:sp>
        <p:nvSpPr>
          <p:cNvPr id="68" name="TextBox 67">
            <a:hlinkClick r:id="rId4" action="ppaction://hlinksldjump" highlightClick="1"/>
            <a:hlinkHover r:id="rId5" action="ppaction://hlinksldjump" highlightClick="1"/>
          </p:cNvPr>
          <p:cNvSpPr txBox="1"/>
          <p:nvPr/>
        </p:nvSpPr>
        <p:spPr>
          <a:xfrm>
            <a:off x="7507170" y="555257"/>
            <a:ext cx="1531634" cy="276999"/>
          </a:xfrm>
          <a:prstGeom prst="rect">
            <a:avLst/>
          </a:prstGeom>
          <a:solidFill>
            <a:schemeClr val="tx1"/>
          </a:solidFill>
        </p:spPr>
        <p:txBody>
          <a:bodyPr wrap="square" rtlCol="1">
            <a:spAutoFit/>
          </a:bodyPr>
          <a:lstStyle/>
          <a:p>
            <a:pPr algn="ctr"/>
            <a:r>
              <a:rPr lang="he-IL" sz="1200" b="1" dirty="0">
                <a:solidFill>
                  <a:schemeClr val="bg1"/>
                </a:solidFill>
              </a:rPr>
              <a:t>גותי ויקטוריאני</a:t>
            </a:r>
          </a:p>
        </p:txBody>
      </p:sp>
      <p:sp>
        <p:nvSpPr>
          <p:cNvPr id="69" name="TextBox 68"/>
          <p:cNvSpPr txBox="1"/>
          <p:nvPr/>
        </p:nvSpPr>
        <p:spPr>
          <a:xfrm>
            <a:off x="3387134" y="555257"/>
            <a:ext cx="1498010" cy="276999"/>
          </a:xfrm>
          <a:prstGeom prst="rect">
            <a:avLst/>
          </a:prstGeom>
          <a:solidFill>
            <a:schemeClr val="tx1"/>
          </a:solidFill>
        </p:spPr>
        <p:txBody>
          <a:bodyPr wrap="square" rtlCol="1">
            <a:spAutoFit/>
          </a:bodyPr>
          <a:lstStyle/>
          <a:p>
            <a:pPr algn="ctr"/>
            <a:r>
              <a:rPr lang="he-IL" sz="1200" b="1" dirty="0" smtClean="0">
                <a:solidFill>
                  <a:schemeClr val="bg1"/>
                </a:solidFill>
              </a:rPr>
              <a:t>בורלסק גותי</a:t>
            </a:r>
            <a:endParaRPr lang="he-IL" sz="1200" b="1" dirty="0">
              <a:solidFill>
                <a:schemeClr val="bg1"/>
              </a:solidFill>
            </a:endParaRPr>
          </a:p>
        </p:txBody>
      </p:sp>
      <p:sp>
        <p:nvSpPr>
          <p:cNvPr id="70" name="TextBox 69"/>
          <p:cNvSpPr txBox="1"/>
          <p:nvPr/>
        </p:nvSpPr>
        <p:spPr>
          <a:xfrm>
            <a:off x="4851521" y="555257"/>
            <a:ext cx="1381432" cy="276999"/>
          </a:xfrm>
          <a:prstGeom prst="rect">
            <a:avLst/>
          </a:prstGeom>
          <a:solidFill>
            <a:schemeClr val="tx1"/>
          </a:solidFill>
        </p:spPr>
        <p:txBody>
          <a:bodyPr wrap="square" rtlCol="1">
            <a:spAutoFit/>
          </a:bodyPr>
          <a:lstStyle/>
          <a:p>
            <a:pPr algn="ctr"/>
            <a:r>
              <a:rPr lang="he-IL" sz="1200" b="1" dirty="0" smtClean="0">
                <a:solidFill>
                  <a:schemeClr val="bg1"/>
                </a:solidFill>
              </a:rPr>
              <a:t>פייתי גותי</a:t>
            </a:r>
            <a:endParaRPr lang="he-IL" sz="1200" b="1" dirty="0">
              <a:solidFill>
                <a:schemeClr val="bg1"/>
              </a:solidFill>
            </a:endParaRPr>
          </a:p>
        </p:txBody>
      </p:sp>
      <p:sp>
        <p:nvSpPr>
          <p:cNvPr id="71" name="Rectangle 70"/>
          <p:cNvSpPr/>
          <p:nvPr/>
        </p:nvSpPr>
        <p:spPr>
          <a:xfrm>
            <a:off x="10772353" y="643379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סינט-פופ</a:t>
            </a:r>
            <a:endParaRPr lang="he-IL" sz="1200" dirty="0">
              <a:solidFill>
                <a:schemeClr val="bg1"/>
              </a:solidFill>
            </a:endParaRPr>
          </a:p>
        </p:txBody>
      </p:sp>
      <p:pic>
        <p:nvPicPr>
          <p:cNvPr id="48" name="Picture 4" descr="תוצאת תמונה עבור ‪bat icon‬‏">
            <a:hlinkClick r:id="rId6" action="ppaction://hlinksldjump" highlightClick="1"/>
            <a:hlinkHover r:id="rId7" action="ppaction://hlinksldjump" highlightClick="1"/>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2422" y="-74837"/>
            <a:ext cx="888338" cy="88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27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0279" y="1124744"/>
            <a:ext cx="1428369" cy="430887"/>
          </a:xfrm>
          <a:prstGeom prst="rect">
            <a:avLst/>
          </a:prstGeom>
          <a:noFill/>
        </p:spPr>
        <p:txBody>
          <a:bodyPr wrap="square" rtlCol="1">
            <a:spAutoFit/>
          </a:bodyPr>
          <a:lstStyle/>
          <a:p>
            <a:pPr algn="r"/>
            <a:r>
              <a:rPr lang="he-IL" sz="1100" dirty="0" smtClean="0"/>
              <a:t>עברו עם העכבר בין סגנונות המוזיקה</a:t>
            </a:r>
            <a:endParaRPr lang="he-IL" sz="1100" dirty="0"/>
          </a:p>
        </p:txBody>
      </p:sp>
      <p:sp>
        <p:nvSpPr>
          <p:cNvPr id="5" name="TextBox 4"/>
          <p:cNvSpPr txBox="1"/>
          <p:nvPr/>
        </p:nvSpPr>
        <p:spPr>
          <a:xfrm>
            <a:off x="10384507" y="478312"/>
            <a:ext cx="1504264" cy="430887"/>
          </a:xfrm>
          <a:prstGeom prst="rect">
            <a:avLst/>
          </a:prstGeom>
          <a:noFill/>
        </p:spPr>
        <p:txBody>
          <a:bodyPr wrap="square" rtlCol="1">
            <a:spAutoFit/>
          </a:bodyPr>
          <a:lstStyle/>
          <a:p>
            <a:pPr algn="r"/>
            <a:r>
              <a:rPr lang="he-IL" sz="1100" dirty="0" smtClean="0"/>
              <a:t>עברו עם העכבר</a:t>
            </a:r>
          </a:p>
          <a:p>
            <a:pPr algn="r"/>
            <a:r>
              <a:rPr lang="he-IL" sz="1100" dirty="0" smtClean="0"/>
              <a:t>בין הזרמים הגותים</a:t>
            </a:r>
            <a:endParaRPr lang="he-IL" sz="1100" dirty="0"/>
          </a:p>
        </p:txBody>
      </p:sp>
      <p:sp>
        <p:nvSpPr>
          <p:cNvPr id="6" name="TextBox 5"/>
          <p:cNvSpPr txBox="1"/>
          <p:nvPr/>
        </p:nvSpPr>
        <p:spPr>
          <a:xfrm flipH="1">
            <a:off x="2965171" y="-117698"/>
            <a:ext cx="6043896" cy="584775"/>
          </a:xfrm>
          <a:prstGeom prst="rect">
            <a:avLst/>
          </a:prstGeom>
          <a:noFill/>
        </p:spPr>
        <p:txBody>
          <a:bodyPr wrap="square" rtlCol="1">
            <a:spAutoFit/>
          </a:bodyPr>
          <a:lstStyle/>
          <a:p>
            <a:pPr algn="ctr"/>
            <a:r>
              <a:rPr lang="he-IL" sz="3200" b="1" dirty="0" smtClean="0">
                <a:solidFill>
                  <a:srgbClr val="7030A0"/>
                </a:solidFill>
              </a:rPr>
              <a:t>התרבות הגותית: זרמים וסגנונות </a:t>
            </a:r>
            <a:endParaRPr lang="he-IL" sz="3200" b="1" dirty="0">
              <a:solidFill>
                <a:srgbClr val="7030A0"/>
              </a:solidFill>
            </a:endParaRPr>
          </a:p>
        </p:txBody>
      </p:sp>
      <p:sp>
        <p:nvSpPr>
          <p:cNvPr id="8" name="TextBox 7"/>
          <p:cNvSpPr txBox="1"/>
          <p:nvPr/>
        </p:nvSpPr>
        <p:spPr>
          <a:xfrm>
            <a:off x="154725" y="-25366"/>
            <a:ext cx="346719" cy="400110"/>
          </a:xfrm>
          <a:prstGeom prst="rect">
            <a:avLst/>
          </a:prstGeom>
          <a:noFill/>
        </p:spPr>
        <p:txBody>
          <a:bodyPr wrap="square" rtlCol="1">
            <a:spAutoFit/>
          </a:bodyPr>
          <a:lstStyle/>
          <a:p>
            <a:r>
              <a:rPr lang="en-GB" sz="2000" b="1" dirty="0"/>
              <a:t>?</a:t>
            </a:r>
            <a:endParaRPr lang="he-IL" sz="2000" b="1" dirty="0"/>
          </a:p>
        </p:txBody>
      </p:sp>
      <p:sp>
        <p:nvSpPr>
          <p:cNvPr id="9" name="Rectangle 8"/>
          <p:cNvSpPr/>
          <p:nvPr/>
        </p:nvSpPr>
        <p:spPr>
          <a:xfrm>
            <a:off x="10772353" y="3581389"/>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קולד ווייב</a:t>
            </a:r>
          </a:p>
        </p:txBody>
      </p:sp>
      <p:sp>
        <p:nvSpPr>
          <p:cNvPr id="10" name="Rectangle 9"/>
          <p:cNvSpPr/>
          <p:nvPr/>
        </p:nvSpPr>
        <p:spPr>
          <a:xfrm>
            <a:off x="10769602" y="3866630"/>
            <a:ext cx="1087038"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קברט אפל</a:t>
            </a:r>
            <a:endParaRPr lang="he-IL" sz="1200" dirty="0">
              <a:solidFill>
                <a:schemeClr val="bg1"/>
              </a:solidFill>
            </a:endParaRPr>
          </a:p>
        </p:txBody>
      </p:sp>
      <p:sp>
        <p:nvSpPr>
          <p:cNvPr id="11" name="Rectangle 10"/>
          <p:cNvSpPr/>
          <p:nvPr/>
        </p:nvSpPr>
        <p:spPr>
          <a:xfrm>
            <a:off x="10772353" y="4151871"/>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דארק ווייב</a:t>
            </a:r>
            <a:endParaRPr lang="he-IL" sz="1200" dirty="0">
              <a:solidFill>
                <a:schemeClr val="bg1"/>
              </a:solidFill>
            </a:endParaRPr>
          </a:p>
        </p:txBody>
      </p:sp>
      <p:sp>
        <p:nvSpPr>
          <p:cNvPr id="12" name="Rectangle 11"/>
          <p:cNvSpPr/>
          <p:nvPr/>
        </p:nvSpPr>
        <p:spPr>
          <a:xfrm>
            <a:off x="10772353" y="4437112"/>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דת</a:t>
            </a:r>
            <a:r>
              <a:rPr lang="en-US" sz="1200">
                <a:solidFill>
                  <a:schemeClr val="bg1"/>
                </a:solidFill>
              </a:rPr>
              <a:t>'</a:t>
            </a:r>
            <a:r>
              <a:rPr lang="he-IL" sz="1200">
                <a:solidFill>
                  <a:schemeClr val="bg1"/>
                </a:solidFill>
              </a:rPr>
              <a:t> רוק</a:t>
            </a:r>
            <a:endParaRPr lang="he-IL" sz="1200" dirty="0">
              <a:solidFill>
                <a:schemeClr val="bg1"/>
              </a:solidFill>
            </a:endParaRPr>
          </a:p>
        </p:txBody>
      </p:sp>
      <p:sp>
        <p:nvSpPr>
          <p:cNvPr id="13" name="Rectangle 12"/>
          <p:cNvSpPr/>
          <p:nvPr/>
        </p:nvSpPr>
        <p:spPr>
          <a:xfrm>
            <a:off x="10772353" y="4722353"/>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את</a:t>
            </a:r>
            <a:r>
              <a:rPr lang="en-US" sz="1200">
                <a:solidFill>
                  <a:schemeClr val="bg1"/>
                </a:solidFill>
              </a:rPr>
              <a:t>'</a:t>
            </a:r>
            <a:r>
              <a:rPr lang="he-IL" sz="1200">
                <a:solidFill>
                  <a:schemeClr val="bg1"/>
                </a:solidFill>
              </a:rPr>
              <a:t>רל</a:t>
            </a:r>
            <a:endParaRPr lang="he-IL" sz="1200" dirty="0">
              <a:solidFill>
                <a:schemeClr val="bg1"/>
              </a:solidFill>
            </a:endParaRPr>
          </a:p>
        </p:txBody>
      </p:sp>
      <p:sp>
        <p:nvSpPr>
          <p:cNvPr id="14" name="Rectangle 13"/>
          <p:cNvSpPr/>
          <p:nvPr/>
        </p:nvSpPr>
        <p:spPr>
          <a:xfrm>
            <a:off x="10772353" y="5007594"/>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גות</a:t>
            </a:r>
            <a:r>
              <a:rPr lang="en-US" sz="1200">
                <a:solidFill>
                  <a:schemeClr val="bg1"/>
                </a:solidFill>
              </a:rPr>
              <a:t>'</a:t>
            </a:r>
            <a:r>
              <a:rPr lang="he-IL" sz="1200">
                <a:solidFill>
                  <a:schemeClr val="bg1"/>
                </a:solidFill>
              </a:rPr>
              <a:t>בילי</a:t>
            </a:r>
            <a:endParaRPr lang="he-IL" sz="1200" dirty="0">
              <a:solidFill>
                <a:schemeClr val="bg1"/>
              </a:solidFill>
            </a:endParaRPr>
          </a:p>
        </p:txBody>
      </p:sp>
      <p:sp>
        <p:nvSpPr>
          <p:cNvPr id="15" name="Rectangle 14"/>
          <p:cNvSpPr/>
          <p:nvPr/>
        </p:nvSpPr>
        <p:spPr>
          <a:xfrm>
            <a:off x="10772353" y="529283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מטאל גותי</a:t>
            </a:r>
          </a:p>
        </p:txBody>
      </p:sp>
      <p:sp>
        <p:nvSpPr>
          <p:cNvPr id="16" name="Rectangle 15"/>
          <p:cNvSpPr/>
          <p:nvPr/>
        </p:nvSpPr>
        <p:spPr>
          <a:xfrm>
            <a:off x="10772353" y="5863317"/>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מלודיק</a:t>
            </a:r>
            <a:endParaRPr lang="he-IL" sz="1200" dirty="0">
              <a:solidFill>
                <a:schemeClr val="bg1"/>
              </a:solidFill>
            </a:endParaRPr>
          </a:p>
        </p:txBody>
      </p:sp>
      <p:sp>
        <p:nvSpPr>
          <p:cNvPr id="17" name="Rectangle 16"/>
          <p:cNvSpPr/>
          <p:nvPr/>
        </p:nvSpPr>
        <p:spPr>
          <a:xfrm>
            <a:off x="10772353" y="6148558"/>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ניו-קלאסי</a:t>
            </a:r>
            <a:endParaRPr lang="he-IL" sz="1200" dirty="0">
              <a:solidFill>
                <a:schemeClr val="bg1"/>
              </a:solidFill>
            </a:endParaRPr>
          </a:p>
        </p:txBody>
      </p:sp>
      <p:pic>
        <p:nvPicPr>
          <p:cNvPr id="18" name="Picture 2" descr="C:\Users\EfratDima\Desktop\2.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5807968" y="1124744"/>
            <a:ext cx="4616416" cy="557422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9005180" y="555257"/>
            <a:ext cx="1419204" cy="276999"/>
          </a:xfrm>
          <a:prstGeom prst="rect">
            <a:avLst/>
          </a:prstGeom>
          <a:solidFill>
            <a:schemeClr val="tx1"/>
          </a:solidFill>
        </p:spPr>
        <p:txBody>
          <a:bodyPr wrap="square" rtlCol="1">
            <a:spAutoFit/>
          </a:bodyPr>
          <a:lstStyle/>
          <a:p>
            <a:pPr algn="ctr"/>
            <a:r>
              <a:rPr lang="he-IL" sz="1200" b="1" dirty="0">
                <a:solidFill>
                  <a:schemeClr val="bg1"/>
                </a:solidFill>
              </a:rPr>
              <a:t>גותי קלאסי</a:t>
            </a:r>
          </a:p>
        </p:txBody>
      </p:sp>
      <p:sp>
        <p:nvSpPr>
          <p:cNvPr id="21" name="TextBox 20"/>
          <p:cNvSpPr txBox="1"/>
          <p:nvPr/>
        </p:nvSpPr>
        <p:spPr>
          <a:xfrm>
            <a:off x="6159361" y="555257"/>
            <a:ext cx="1381432" cy="276999"/>
          </a:xfrm>
          <a:prstGeom prst="rect">
            <a:avLst/>
          </a:prstGeom>
          <a:solidFill>
            <a:schemeClr val="tx1"/>
          </a:solidFill>
        </p:spPr>
        <p:txBody>
          <a:bodyPr wrap="square" rtlCol="1">
            <a:spAutoFit/>
          </a:bodyPr>
          <a:lstStyle/>
          <a:p>
            <a:pPr algn="ctr"/>
            <a:r>
              <a:rPr lang="he-IL" sz="1200" b="1" dirty="0">
                <a:solidFill>
                  <a:schemeClr val="bg1"/>
                </a:solidFill>
              </a:rPr>
              <a:t>גותי פייתי</a:t>
            </a:r>
          </a:p>
        </p:txBody>
      </p:sp>
      <p:sp>
        <p:nvSpPr>
          <p:cNvPr id="22" name="TextBox 21">
            <a:hlinkClick r:id="rId4" action="ppaction://hlinksldjump" highlightClick="1"/>
            <a:hlinkHover r:id="rId5" action="ppaction://hlinksldjump" highlightClick="1"/>
          </p:cNvPr>
          <p:cNvSpPr txBox="1"/>
          <p:nvPr/>
        </p:nvSpPr>
        <p:spPr>
          <a:xfrm>
            <a:off x="7507170" y="555257"/>
            <a:ext cx="1531634" cy="276999"/>
          </a:xfrm>
          <a:prstGeom prst="rect">
            <a:avLst/>
          </a:prstGeom>
          <a:solidFill>
            <a:schemeClr val="tx1"/>
          </a:solidFill>
        </p:spPr>
        <p:txBody>
          <a:bodyPr wrap="square" rtlCol="1">
            <a:spAutoFit/>
          </a:bodyPr>
          <a:lstStyle/>
          <a:p>
            <a:pPr algn="ctr"/>
            <a:r>
              <a:rPr lang="he-IL" sz="1200" b="1" dirty="0">
                <a:solidFill>
                  <a:schemeClr val="bg1"/>
                </a:solidFill>
              </a:rPr>
              <a:t>גותי ויקטוריאני</a:t>
            </a:r>
          </a:p>
        </p:txBody>
      </p:sp>
      <p:sp>
        <p:nvSpPr>
          <p:cNvPr id="23" name="Rectangle 22"/>
          <p:cNvSpPr/>
          <p:nvPr/>
        </p:nvSpPr>
        <p:spPr>
          <a:xfrm>
            <a:off x="10772353" y="3010907"/>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סלטיק מטאל</a:t>
            </a:r>
            <a:endParaRPr lang="he-IL" sz="1200" dirty="0">
              <a:solidFill>
                <a:schemeClr val="bg1"/>
              </a:solidFill>
            </a:endParaRPr>
          </a:p>
        </p:txBody>
      </p:sp>
      <p:sp>
        <p:nvSpPr>
          <p:cNvPr id="24" name="Rectangle 23"/>
          <p:cNvSpPr/>
          <p:nvPr/>
        </p:nvSpPr>
        <p:spPr>
          <a:xfrm>
            <a:off x="10772353" y="3296148"/>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25" name="Rectangle 24"/>
          <p:cNvSpPr/>
          <p:nvPr/>
        </p:nvSpPr>
        <p:spPr>
          <a:xfrm>
            <a:off x="10772353" y="2725666"/>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אי.בי.אם</a:t>
            </a:r>
            <a:endParaRPr lang="he-IL" sz="1200" dirty="0">
              <a:solidFill>
                <a:schemeClr val="bg1"/>
              </a:solidFill>
            </a:endParaRPr>
          </a:p>
        </p:txBody>
      </p:sp>
      <p:sp>
        <p:nvSpPr>
          <p:cNvPr id="26" name="Rectangle 25"/>
          <p:cNvSpPr/>
          <p:nvPr/>
        </p:nvSpPr>
        <p:spPr>
          <a:xfrm>
            <a:off x="10772353" y="244042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ויקינג מטאל</a:t>
            </a:r>
            <a:endParaRPr lang="he-IL" sz="1200" dirty="0">
              <a:solidFill>
                <a:schemeClr val="bg1"/>
              </a:solidFill>
            </a:endParaRPr>
          </a:p>
        </p:txBody>
      </p:sp>
      <p:sp>
        <p:nvSpPr>
          <p:cNvPr id="27" name="Rectangle 26"/>
          <p:cNvSpPr/>
          <p:nvPr/>
        </p:nvSpPr>
        <p:spPr>
          <a:xfrm>
            <a:off x="10772353" y="2155184"/>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הארד טראנס</a:t>
            </a:r>
            <a:endParaRPr lang="he-IL" sz="1200" dirty="0">
              <a:solidFill>
                <a:schemeClr val="bg1"/>
              </a:solidFill>
            </a:endParaRPr>
          </a:p>
        </p:txBody>
      </p:sp>
      <p:sp>
        <p:nvSpPr>
          <p:cNvPr id="28" name="Rectangle 27"/>
          <p:cNvSpPr/>
          <p:nvPr/>
        </p:nvSpPr>
        <p:spPr>
          <a:xfrm>
            <a:off x="10772353" y="5578076"/>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29" name="Rectangle 28"/>
          <p:cNvSpPr/>
          <p:nvPr/>
        </p:nvSpPr>
        <p:spPr>
          <a:xfrm>
            <a:off x="10772353" y="1839242"/>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טכנו</a:t>
            </a:r>
            <a:endParaRPr lang="he-IL" sz="1200" dirty="0">
              <a:solidFill>
                <a:schemeClr val="bg1"/>
              </a:solidFill>
            </a:endParaRPr>
          </a:p>
        </p:txBody>
      </p:sp>
      <p:sp>
        <p:nvSpPr>
          <p:cNvPr id="30" name="Rectangle 29"/>
          <p:cNvSpPr/>
          <p:nvPr/>
        </p:nvSpPr>
        <p:spPr>
          <a:xfrm>
            <a:off x="10772353" y="1554001"/>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דום מטאל</a:t>
            </a:r>
            <a:endParaRPr lang="he-IL" sz="1200" dirty="0">
              <a:solidFill>
                <a:schemeClr val="bg1"/>
              </a:solidFill>
            </a:endParaRPr>
          </a:p>
        </p:txBody>
      </p:sp>
      <p:sp>
        <p:nvSpPr>
          <p:cNvPr id="31" name="TextBox 30"/>
          <p:cNvSpPr txBox="1"/>
          <p:nvPr/>
        </p:nvSpPr>
        <p:spPr>
          <a:xfrm>
            <a:off x="3503712" y="555257"/>
            <a:ext cx="1381432" cy="276999"/>
          </a:xfrm>
          <a:prstGeom prst="rect">
            <a:avLst/>
          </a:prstGeom>
          <a:solidFill>
            <a:schemeClr val="tx1"/>
          </a:solidFill>
        </p:spPr>
        <p:txBody>
          <a:bodyPr wrap="square" rtlCol="1">
            <a:spAutoFit/>
          </a:bodyPr>
          <a:lstStyle/>
          <a:p>
            <a:pPr algn="ctr"/>
            <a:r>
              <a:rPr lang="he-IL" sz="1200" b="1" dirty="0" smtClean="0">
                <a:solidFill>
                  <a:schemeClr val="bg1"/>
                </a:solidFill>
              </a:rPr>
              <a:t>בורלסק גותי</a:t>
            </a:r>
            <a:endParaRPr lang="he-IL" sz="1200" b="1" dirty="0">
              <a:solidFill>
                <a:schemeClr val="bg1"/>
              </a:solidFill>
            </a:endParaRPr>
          </a:p>
        </p:txBody>
      </p:sp>
      <p:sp>
        <p:nvSpPr>
          <p:cNvPr id="32" name="TextBox 31"/>
          <p:cNvSpPr txBox="1"/>
          <p:nvPr/>
        </p:nvSpPr>
        <p:spPr>
          <a:xfrm>
            <a:off x="4851521" y="555257"/>
            <a:ext cx="1381432" cy="276999"/>
          </a:xfrm>
          <a:prstGeom prst="rect">
            <a:avLst/>
          </a:prstGeom>
          <a:solidFill>
            <a:schemeClr val="tx1"/>
          </a:solidFill>
        </p:spPr>
        <p:txBody>
          <a:bodyPr wrap="square" rtlCol="1">
            <a:spAutoFit/>
          </a:bodyPr>
          <a:lstStyle/>
          <a:p>
            <a:pPr algn="ctr"/>
            <a:r>
              <a:rPr lang="he-IL" sz="1200" b="1" dirty="0" smtClean="0">
                <a:solidFill>
                  <a:schemeClr val="bg1"/>
                </a:solidFill>
              </a:rPr>
              <a:t>סייבר גותי</a:t>
            </a:r>
            <a:endParaRPr lang="he-IL" sz="1200" b="1" dirty="0">
              <a:solidFill>
                <a:schemeClr val="bg1"/>
              </a:solidFill>
            </a:endParaRPr>
          </a:p>
        </p:txBody>
      </p:sp>
      <p:sp>
        <p:nvSpPr>
          <p:cNvPr id="36" name="TextBox 35"/>
          <p:cNvSpPr txBox="1"/>
          <p:nvPr/>
        </p:nvSpPr>
        <p:spPr>
          <a:xfrm>
            <a:off x="787002" y="555256"/>
            <a:ext cx="7732467" cy="6143711"/>
          </a:xfrm>
          <a:prstGeom prst="rect">
            <a:avLst/>
          </a:prstGeom>
          <a:solidFill>
            <a:schemeClr val="tx1"/>
          </a:solidFill>
          <a:ln>
            <a:solidFill>
              <a:schemeClr val="tx1"/>
            </a:solidFill>
            <a:prstDash val="dashDot"/>
          </a:ln>
        </p:spPr>
        <p:txBody>
          <a:bodyPr wrap="square" rtlCol="1">
            <a:spAutoFit/>
          </a:bodyPr>
          <a:lstStyle/>
          <a:p>
            <a:pPr algn="r" rtl="1">
              <a:lnSpc>
                <a:spcPct val="200000"/>
              </a:lnSpc>
            </a:pPr>
            <a:r>
              <a:rPr lang="he-IL" sz="1200" b="1" dirty="0" smtClean="0">
                <a:solidFill>
                  <a:srgbClr val="FFFF00"/>
                </a:solidFill>
              </a:rPr>
              <a:t>התרבות הגותית היא אמנם תת תרבות בפני עצמה, אך בתוכה מכילה תתי-תרבויות נוספים. הספקטרום הינו רחב – מגותי ויקטוריאני המתמקד בעת העתיקה ובקתדרלות, עד לסייבר גותי שכולו אולטרה סגול ועתידני.  </a:t>
            </a:r>
          </a:p>
          <a:p>
            <a:pPr algn="r" rtl="1">
              <a:lnSpc>
                <a:spcPct val="200000"/>
              </a:lnSpc>
            </a:pPr>
            <a:r>
              <a:rPr lang="he-IL" sz="1200" dirty="0" smtClean="0">
                <a:solidFill>
                  <a:srgbClr val="FFFF00"/>
                </a:solidFill>
              </a:rPr>
              <a:t>בייצוג זה תמצאו את חמשת הדמויות המרכזיות המוכרות בסצנה הגותית בישראל. למרות ההבדלים בין הזרמים, שגרמו גם לקרעים בקהילה הפנימית במהלך השנים, את רוב הגותים ניתן לזהות על ידי 2 התכונות הבאות:</a:t>
            </a:r>
          </a:p>
          <a:p>
            <a:pPr algn="r" rtl="1">
              <a:lnSpc>
                <a:spcPct val="200000"/>
              </a:lnSpc>
            </a:pPr>
            <a:r>
              <a:rPr lang="he-IL" b="1" dirty="0">
                <a:solidFill>
                  <a:srgbClr val="FFFF00"/>
                </a:solidFill>
              </a:rPr>
              <a:t>שחור</a:t>
            </a:r>
          </a:p>
          <a:p>
            <a:pPr algn="r" rtl="1">
              <a:lnSpc>
                <a:spcPct val="200000"/>
              </a:lnSpc>
            </a:pPr>
            <a:r>
              <a:rPr lang="he-IL" sz="1200" dirty="0" smtClean="0">
                <a:solidFill>
                  <a:srgbClr val="FFFF00"/>
                </a:solidFill>
              </a:rPr>
              <a:t>זו כנראה התכונה הנפוצה ביותר לכל הגותים. אמנם יש יוצאים מן הכלל, אך גותים מרבים ללבוש שחור, לצבוע את השיער לשחור, להשתמש באיפור שחור, ועוד.  אף סייבר גות'ים אשר לובשים צבעים בהירים מאוד נוטים לשלב אותם עם שחור. האסתטיקה הגותית היא בדרך כלל על מציאת יופי או עניין בדברים "אפלים".  זה יכול להתבטא באהבת ספרות גותית, הערכה של בתים "מפחידים" ישנים, כנסיות ובתי קברות, מציאת השראה מסרטים ואמנות המתארים חזיונות אפלים של העתיד, וכמובן קסם לאמנות שבמוות (ערפדים לדוגמה).</a:t>
            </a:r>
          </a:p>
          <a:p>
            <a:pPr algn="r" rtl="1">
              <a:lnSpc>
                <a:spcPct val="200000"/>
              </a:lnSpc>
            </a:pPr>
            <a:r>
              <a:rPr lang="he-IL" sz="1200" dirty="0" smtClean="0">
                <a:solidFill>
                  <a:srgbClr val="FFFF00"/>
                </a:solidFill>
              </a:rPr>
              <a:t> </a:t>
            </a:r>
            <a:r>
              <a:rPr lang="he-IL" b="1" dirty="0">
                <a:solidFill>
                  <a:srgbClr val="FFFF00"/>
                </a:solidFill>
              </a:rPr>
              <a:t>מוזיקה גותית</a:t>
            </a:r>
          </a:p>
          <a:p>
            <a:pPr algn="r" rtl="1">
              <a:lnSpc>
                <a:spcPct val="200000"/>
              </a:lnSpc>
            </a:pPr>
            <a:r>
              <a:rPr lang="he-IL" sz="1200" dirty="0" smtClean="0">
                <a:solidFill>
                  <a:srgbClr val="FFFF00"/>
                </a:solidFill>
              </a:rPr>
              <a:t>המרכיב העיקרי בזיהוי גותים. גם במוזיקה תת-ז</a:t>
            </a:r>
            <a:r>
              <a:rPr lang="en-US" sz="1200" dirty="0" smtClean="0">
                <a:solidFill>
                  <a:srgbClr val="FFFF00"/>
                </a:solidFill>
              </a:rPr>
              <a:t>'</a:t>
            </a:r>
            <a:r>
              <a:rPr lang="he-IL" sz="1200" dirty="0" smtClean="0">
                <a:solidFill>
                  <a:srgbClr val="FFFF00"/>
                </a:solidFill>
              </a:rPr>
              <a:t>אנרים רבים ההולכים יד ביד עם האופנה הגותית וגם פה יש הבחנה בין מוזיקה קלאסית העדיפה על גותים ויקטוריאנים ומוזיקת </a:t>
            </a:r>
            <a:r>
              <a:rPr lang="en-US" sz="1200" dirty="0" smtClean="0">
                <a:solidFill>
                  <a:srgbClr val="FFFF00"/>
                </a:solidFill>
              </a:rPr>
              <a:t>EBM</a:t>
            </a:r>
            <a:r>
              <a:rPr lang="he-IL" sz="1200" dirty="0" smtClean="0">
                <a:solidFill>
                  <a:srgbClr val="FFFF00"/>
                </a:solidFill>
              </a:rPr>
              <a:t> (סוג של טראנסים) העדיפה על סייבר גותים. עם זאת, הנקודה המשותפת היא שוב - החושך. כמעט כל המוסיקה הגותית יכולה להיות מתוארת כאפלה, בצלילים ובמילים. להרחבה, תוכלו לראות ייצוג אינטראקטיבי של מוזיקה גותית </a:t>
            </a:r>
            <a:r>
              <a:rPr lang="he-IL" sz="1200" dirty="0" smtClean="0">
                <a:solidFill>
                  <a:schemeClr val="accent4">
                    <a:lumMod val="40000"/>
                    <a:lumOff val="60000"/>
                  </a:schemeClr>
                </a:solidFill>
                <a:hlinkClick r:id="rId6"/>
              </a:rPr>
              <a:t>כאן</a:t>
            </a:r>
            <a:r>
              <a:rPr lang="he-IL" sz="1200" dirty="0" smtClean="0">
                <a:solidFill>
                  <a:schemeClr val="accent4">
                    <a:lumMod val="40000"/>
                    <a:lumOff val="60000"/>
                  </a:schemeClr>
                </a:solidFill>
              </a:rPr>
              <a:t>.</a:t>
            </a:r>
            <a:endParaRPr lang="he-IL" sz="1200" b="1" u="sng" dirty="0" smtClean="0">
              <a:solidFill>
                <a:srgbClr val="FFFF00"/>
              </a:solidFill>
            </a:endParaRPr>
          </a:p>
        </p:txBody>
      </p:sp>
      <p:sp>
        <p:nvSpPr>
          <p:cNvPr id="37" name="TextBox 36">
            <a:hlinkClick r:id="rId7" action="ppaction://hlinksldjump" highlightClick="1"/>
            <a:hlinkHover r:id="" action="ppaction://noaction" highlightClick="1"/>
          </p:cNvPr>
          <p:cNvSpPr txBox="1"/>
          <p:nvPr/>
        </p:nvSpPr>
        <p:spPr>
          <a:xfrm>
            <a:off x="787001" y="532348"/>
            <a:ext cx="268439" cy="369332"/>
          </a:xfrm>
          <a:prstGeom prst="rect">
            <a:avLst/>
          </a:prstGeom>
          <a:solidFill>
            <a:srgbClr val="FFFF00"/>
          </a:solidFill>
        </p:spPr>
        <p:txBody>
          <a:bodyPr wrap="square" rtlCol="1">
            <a:spAutoFit/>
          </a:bodyPr>
          <a:lstStyle/>
          <a:p>
            <a:r>
              <a:rPr lang="en-US" dirty="0" smtClean="0"/>
              <a:t>X</a:t>
            </a:r>
            <a:endParaRPr lang="he-IL" dirty="0"/>
          </a:p>
        </p:txBody>
      </p:sp>
      <p:sp>
        <p:nvSpPr>
          <p:cNvPr id="39" name="Rectangle 38"/>
          <p:cNvSpPr/>
          <p:nvPr/>
        </p:nvSpPr>
        <p:spPr>
          <a:xfrm>
            <a:off x="10772353" y="643379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סינט-פופ</a:t>
            </a:r>
            <a:endParaRPr lang="he-IL" sz="1200" dirty="0">
              <a:solidFill>
                <a:schemeClr val="bg1"/>
              </a:solidFill>
            </a:endParaRPr>
          </a:p>
        </p:txBody>
      </p:sp>
      <p:pic>
        <p:nvPicPr>
          <p:cNvPr id="33" name="Picture 4" descr="תוצאת תמונה עבור ‪bat icon‬‏">
            <a:hlinkClick r:id="rId8" action="ppaction://hlinksldjump" highlightClick="1"/>
            <a:hlinkHover r:id="rId9" action="ppaction://hlinksldjump" highlightClick="1"/>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2422" y="-74837"/>
            <a:ext cx="888338" cy="88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6775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0279" y="1124744"/>
            <a:ext cx="1428369" cy="430887"/>
          </a:xfrm>
          <a:prstGeom prst="rect">
            <a:avLst/>
          </a:prstGeom>
          <a:noFill/>
        </p:spPr>
        <p:txBody>
          <a:bodyPr wrap="square" rtlCol="1">
            <a:spAutoFit/>
          </a:bodyPr>
          <a:lstStyle/>
          <a:p>
            <a:pPr algn="r"/>
            <a:r>
              <a:rPr lang="he-IL" sz="1100" dirty="0" smtClean="0"/>
              <a:t>עברו עם העכבר בין סגנונות המוזיקה</a:t>
            </a:r>
            <a:endParaRPr lang="he-IL" sz="1100" dirty="0"/>
          </a:p>
        </p:txBody>
      </p:sp>
      <p:sp>
        <p:nvSpPr>
          <p:cNvPr id="5" name="TextBox 4"/>
          <p:cNvSpPr txBox="1"/>
          <p:nvPr/>
        </p:nvSpPr>
        <p:spPr>
          <a:xfrm>
            <a:off x="10384507" y="478312"/>
            <a:ext cx="1504264" cy="430887"/>
          </a:xfrm>
          <a:prstGeom prst="rect">
            <a:avLst/>
          </a:prstGeom>
          <a:noFill/>
        </p:spPr>
        <p:txBody>
          <a:bodyPr wrap="square" rtlCol="1">
            <a:spAutoFit/>
          </a:bodyPr>
          <a:lstStyle/>
          <a:p>
            <a:pPr algn="r"/>
            <a:r>
              <a:rPr lang="he-IL" sz="1100" dirty="0" smtClean="0"/>
              <a:t>עברו עם העכבר</a:t>
            </a:r>
          </a:p>
          <a:p>
            <a:pPr algn="r"/>
            <a:r>
              <a:rPr lang="he-IL" sz="1100" dirty="0" smtClean="0"/>
              <a:t>בין הזרמים הגותים</a:t>
            </a:r>
            <a:endParaRPr lang="he-IL" sz="1100" dirty="0"/>
          </a:p>
        </p:txBody>
      </p:sp>
      <p:sp>
        <p:nvSpPr>
          <p:cNvPr id="6" name="TextBox 5"/>
          <p:cNvSpPr txBox="1"/>
          <p:nvPr/>
        </p:nvSpPr>
        <p:spPr>
          <a:xfrm flipH="1">
            <a:off x="2965171" y="-117698"/>
            <a:ext cx="6043896" cy="584775"/>
          </a:xfrm>
          <a:prstGeom prst="rect">
            <a:avLst/>
          </a:prstGeom>
          <a:noFill/>
        </p:spPr>
        <p:txBody>
          <a:bodyPr wrap="square" rtlCol="1">
            <a:spAutoFit/>
          </a:bodyPr>
          <a:lstStyle/>
          <a:p>
            <a:pPr algn="ctr"/>
            <a:r>
              <a:rPr lang="he-IL" sz="3200" b="1" dirty="0" smtClean="0">
                <a:solidFill>
                  <a:srgbClr val="7030A0"/>
                </a:solidFill>
              </a:rPr>
              <a:t>התרבות הגותית: זרמים וסגנונות </a:t>
            </a:r>
            <a:endParaRPr lang="he-IL" sz="3200" b="1" dirty="0">
              <a:solidFill>
                <a:srgbClr val="7030A0"/>
              </a:solidFill>
            </a:endParaRPr>
          </a:p>
        </p:txBody>
      </p:sp>
      <p:sp>
        <p:nvSpPr>
          <p:cNvPr id="8" name="TextBox 7"/>
          <p:cNvSpPr txBox="1"/>
          <p:nvPr/>
        </p:nvSpPr>
        <p:spPr>
          <a:xfrm>
            <a:off x="154725" y="-25366"/>
            <a:ext cx="346719" cy="400110"/>
          </a:xfrm>
          <a:prstGeom prst="rect">
            <a:avLst/>
          </a:prstGeom>
          <a:noFill/>
        </p:spPr>
        <p:txBody>
          <a:bodyPr wrap="square" rtlCol="1">
            <a:spAutoFit/>
          </a:bodyPr>
          <a:lstStyle/>
          <a:p>
            <a:r>
              <a:rPr lang="en-GB" sz="2000" b="1" dirty="0"/>
              <a:t>?</a:t>
            </a:r>
            <a:endParaRPr lang="he-IL" sz="2000" b="1" dirty="0"/>
          </a:p>
        </p:txBody>
      </p:sp>
      <p:sp>
        <p:nvSpPr>
          <p:cNvPr id="9" name="Rectangle 8"/>
          <p:cNvSpPr/>
          <p:nvPr/>
        </p:nvSpPr>
        <p:spPr>
          <a:xfrm>
            <a:off x="10772353" y="3581389"/>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קולד ווייב</a:t>
            </a:r>
          </a:p>
        </p:txBody>
      </p:sp>
      <p:sp>
        <p:nvSpPr>
          <p:cNvPr id="10" name="Rectangle 9"/>
          <p:cNvSpPr/>
          <p:nvPr/>
        </p:nvSpPr>
        <p:spPr>
          <a:xfrm>
            <a:off x="10769602" y="3866630"/>
            <a:ext cx="1087038"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קברט אפל</a:t>
            </a:r>
          </a:p>
        </p:txBody>
      </p:sp>
      <p:sp>
        <p:nvSpPr>
          <p:cNvPr id="11" name="Rectangle 10"/>
          <p:cNvSpPr/>
          <p:nvPr/>
        </p:nvSpPr>
        <p:spPr>
          <a:xfrm>
            <a:off x="10772353" y="4151871"/>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דארק ווייב</a:t>
            </a:r>
            <a:endParaRPr lang="he-IL" sz="1200" dirty="0">
              <a:solidFill>
                <a:schemeClr val="bg1"/>
              </a:solidFill>
            </a:endParaRPr>
          </a:p>
        </p:txBody>
      </p:sp>
      <p:sp>
        <p:nvSpPr>
          <p:cNvPr id="12" name="Rectangle 11"/>
          <p:cNvSpPr/>
          <p:nvPr/>
        </p:nvSpPr>
        <p:spPr>
          <a:xfrm>
            <a:off x="10772353" y="4437112"/>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דת</a:t>
            </a:r>
            <a:r>
              <a:rPr lang="en-US" sz="1200">
                <a:solidFill>
                  <a:schemeClr val="bg1"/>
                </a:solidFill>
              </a:rPr>
              <a:t>'</a:t>
            </a:r>
            <a:r>
              <a:rPr lang="he-IL" sz="1200">
                <a:solidFill>
                  <a:schemeClr val="bg1"/>
                </a:solidFill>
              </a:rPr>
              <a:t> רוק</a:t>
            </a:r>
            <a:endParaRPr lang="he-IL" sz="1200" dirty="0">
              <a:solidFill>
                <a:schemeClr val="bg1"/>
              </a:solidFill>
            </a:endParaRPr>
          </a:p>
        </p:txBody>
      </p:sp>
      <p:sp>
        <p:nvSpPr>
          <p:cNvPr id="13" name="Rectangle 12"/>
          <p:cNvSpPr/>
          <p:nvPr/>
        </p:nvSpPr>
        <p:spPr>
          <a:xfrm>
            <a:off x="10772353" y="4722353"/>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את</a:t>
            </a:r>
            <a:r>
              <a:rPr lang="en-US" sz="1200" dirty="0">
                <a:solidFill>
                  <a:schemeClr val="bg1"/>
                </a:solidFill>
              </a:rPr>
              <a:t>'</a:t>
            </a:r>
            <a:r>
              <a:rPr lang="he-IL" sz="1200" dirty="0">
                <a:solidFill>
                  <a:schemeClr val="bg1"/>
                </a:solidFill>
              </a:rPr>
              <a:t>רל</a:t>
            </a:r>
          </a:p>
        </p:txBody>
      </p:sp>
      <p:sp>
        <p:nvSpPr>
          <p:cNvPr id="14" name="Rectangle 13"/>
          <p:cNvSpPr/>
          <p:nvPr/>
        </p:nvSpPr>
        <p:spPr>
          <a:xfrm>
            <a:off x="10772353" y="5007594"/>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גות</a:t>
            </a:r>
            <a:r>
              <a:rPr lang="en-US" sz="1200">
                <a:solidFill>
                  <a:schemeClr val="bg1"/>
                </a:solidFill>
              </a:rPr>
              <a:t>'</a:t>
            </a:r>
            <a:r>
              <a:rPr lang="he-IL" sz="1200">
                <a:solidFill>
                  <a:schemeClr val="bg1"/>
                </a:solidFill>
              </a:rPr>
              <a:t>בילי</a:t>
            </a:r>
            <a:endParaRPr lang="he-IL" sz="1200" dirty="0">
              <a:solidFill>
                <a:schemeClr val="bg1"/>
              </a:solidFill>
            </a:endParaRPr>
          </a:p>
        </p:txBody>
      </p:sp>
      <p:sp>
        <p:nvSpPr>
          <p:cNvPr id="15" name="Rectangle 14"/>
          <p:cNvSpPr/>
          <p:nvPr/>
        </p:nvSpPr>
        <p:spPr>
          <a:xfrm>
            <a:off x="10772353" y="529283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מטאל גותי</a:t>
            </a:r>
          </a:p>
        </p:txBody>
      </p:sp>
      <p:sp>
        <p:nvSpPr>
          <p:cNvPr id="17" name="Rectangle 16"/>
          <p:cNvSpPr/>
          <p:nvPr/>
        </p:nvSpPr>
        <p:spPr>
          <a:xfrm>
            <a:off x="10772353" y="6148558"/>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ניו-קלאסי</a:t>
            </a:r>
          </a:p>
        </p:txBody>
      </p:sp>
      <p:sp>
        <p:nvSpPr>
          <p:cNvPr id="23" name="Rectangle 22"/>
          <p:cNvSpPr/>
          <p:nvPr/>
        </p:nvSpPr>
        <p:spPr>
          <a:xfrm>
            <a:off x="10772353" y="3010907"/>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סלטיק מטאל</a:t>
            </a:r>
            <a:endParaRPr lang="he-IL" sz="1200" dirty="0">
              <a:solidFill>
                <a:schemeClr val="bg1"/>
              </a:solidFill>
            </a:endParaRPr>
          </a:p>
        </p:txBody>
      </p:sp>
      <p:sp>
        <p:nvSpPr>
          <p:cNvPr id="24" name="Rectangle 23"/>
          <p:cNvSpPr/>
          <p:nvPr/>
        </p:nvSpPr>
        <p:spPr>
          <a:xfrm>
            <a:off x="10772353" y="3296148"/>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25" name="Rectangle 24"/>
          <p:cNvSpPr/>
          <p:nvPr/>
        </p:nvSpPr>
        <p:spPr>
          <a:xfrm>
            <a:off x="10772353" y="2725666"/>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אי.בי.אם</a:t>
            </a:r>
            <a:endParaRPr lang="he-IL" sz="1200" dirty="0">
              <a:solidFill>
                <a:schemeClr val="bg1"/>
              </a:solidFill>
            </a:endParaRPr>
          </a:p>
        </p:txBody>
      </p:sp>
      <p:sp>
        <p:nvSpPr>
          <p:cNvPr id="26" name="Rectangle 25"/>
          <p:cNvSpPr/>
          <p:nvPr/>
        </p:nvSpPr>
        <p:spPr>
          <a:xfrm>
            <a:off x="10772353" y="2440425"/>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ויקינג מטאל</a:t>
            </a:r>
            <a:endParaRPr lang="he-IL" sz="1200" dirty="0">
              <a:solidFill>
                <a:schemeClr val="bg1"/>
              </a:solidFill>
            </a:endParaRPr>
          </a:p>
        </p:txBody>
      </p:sp>
      <p:sp>
        <p:nvSpPr>
          <p:cNvPr id="27" name="Rectangle 26"/>
          <p:cNvSpPr/>
          <p:nvPr/>
        </p:nvSpPr>
        <p:spPr>
          <a:xfrm>
            <a:off x="10772353" y="2155184"/>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הארד טראנס</a:t>
            </a:r>
            <a:endParaRPr lang="he-IL" sz="1200" dirty="0">
              <a:solidFill>
                <a:schemeClr val="bg1"/>
              </a:solidFill>
            </a:endParaRPr>
          </a:p>
        </p:txBody>
      </p:sp>
      <p:sp>
        <p:nvSpPr>
          <p:cNvPr id="28" name="Rectangle 27"/>
          <p:cNvSpPr/>
          <p:nvPr/>
        </p:nvSpPr>
        <p:spPr>
          <a:xfrm>
            <a:off x="10772353" y="5578076"/>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29" name="Rectangle 28"/>
          <p:cNvSpPr/>
          <p:nvPr/>
        </p:nvSpPr>
        <p:spPr>
          <a:xfrm>
            <a:off x="10772353" y="1839242"/>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טכנו</a:t>
            </a:r>
            <a:endParaRPr lang="he-IL" sz="1200" dirty="0">
              <a:solidFill>
                <a:schemeClr val="bg1"/>
              </a:solidFill>
            </a:endParaRPr>
          </a:p>
        </p:txBody>
      </p:sp>
      <p:sp>
        <p:nvSpPr>
          <p:cNvPr id="30" name="Rectangle 29"/>
          <p:cNvSpPr/>
          <p:nvPr/>
        </p:nvSpPr>
        <p:spPr>
          <a:xfrm>
            <a:off x="10772353" y="1554001"/>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דום מטאל</a:t>
            </a:r>
            <a:endParaRPr lang="he-IL" sz="1200" dirty="0">
              <a:solidFill>
                <a:schemeClr val="bg1"/>
              </a:solidFill>
            </a:endParaRPr>
          </a:p>
        </p:txBody>
      </p:sp>
      <p:sp>
        <p:nvSpPr>
          <p:cNvPr id="34" name="TextBox 33"/>
          <p:cNvSpPr txBox="1"/>
          <p:nvPr/>
        </p:nvSpPr>
        <p:spPr>
          <a:xfrm>
            <a:off x="9005180" y="555257"/>
            <a:ext cx="1419204" cy="276999"/>
          </a:xfrm>
          <a:prstGeom prst="rect">
            <a:avLst/>
          </a:prstGeom>
          <a:solidFill>
            <a:schemeClr val="bg1">
              <a:lumMod val="95000"/>
            </a:schemeClr>
          </a:solidFill>
        </p:spPr>
        <p:txBody>
          <a:bodyPr wrap="square" rtlCol="1">
            <a:spAutoFit/>
          </a:bodyPr>
          <a:lstStyle/>
          <a:p>
            <a:pPr algn="ctr"/>
            <a:r>
              <a:rPr lang="he-IL" sz="1200" b="1" dirty="0">
                <a:solidFill>
                  <a:schemeClr val="bg1"/>
                </a:solidFill>
              </a:rPr>
              <a:t>גותי קלאסי</a:t>
            </a:r>
          </a:p>
        </p:txBody>
      </p:sp>
      <p:sp>
        <p:nvSpPr>
          <p:cNvPr id="35" name="TextBox 34"/>
          <p:cNvSpPr txBox="1"/>
          <p:nvPr/>
        </p:nvSpPr>
        <p:spPr>
          <a:xfrm>
            <a:off x="6159361" y="555257"/>
            <a:ext cx="1381432" cy="276999"/>
          </a:xfrm>
          <a:prstGeom prst="rect">
            <a:avLst/>
          </a:prstGeom>
          <a:solidFill>
            <a:schemeClr val="bg1">
              <a:lumMod val="95000"/>
            </a:schemeClr>
          </a:solidFill>
        </p:spPr>
        <p:txBody>
          <a:bodyPr wrap="square" rtlCol="1">
            <a:spAutoFit/>
          </a:bodyPr>
          <a:lstStyle/>
          <a:p>
            <a:pPr algn="ctr"/>
            <a:r>
              <a:rPr lang="he-IL" sz="1200" b="1" smtClean="0">
                <a:solidFill>
                  <a:schemeClr val="bg1"/>
                </a:solidFill>
              </a:rPr>
              <a:t>סייבר גותי</a:t>
            </a:r>
            <a:endParaRPr lang="he-IL" sz="1200" b="1" dirty="0">
              <a:solidFill>
                <a:schemeClr val="bg1"/>
              </a:solidFill>
            </a:endParaRPr>
          </a:p>
        </p:txBody>
      </p:sp>
      <p:sp>
        <p:nvSpPr>
          <p:cNvPr id="38" name="TextBox 37">
            <a:hlinkClick r:id="rId5" action="ppaction://hlinksldjump" highlightClick="1"/>
            <a:hlinkHover r:id="rId6" action="ppaction://hlinksldjump" highlightClick="1"/>
          </p:cNvPr>
          <p:cNvSpPr txBox="1"/>
          <p:nvPr/>
        </p:nvSpPr>
        <p:spPr>
          <a:xfrm>
            <a:off x="7507170" y="555257"/>
            <a:ext cx="1531634" cy="276999"/>
          </a:xfrm>
          <a:prstGeom prst="rect">
            <a:avLst/>
          </a:prstGeom>
          <a:solidFill>
            <a:schemeClr val="tx1"/>
          </a:solidFill>
        </p:spPr>
        <p:txBody>
          <a:bodyPr wrap="square" rtlCol="1">
            <a:spAutoFit/>
          </a:bodyPr>
          <a:lstStyle/>
          <a:p>
            <a:pPr algn="ctr"/>
            <a:r>
              <a:rPr lang="he-IL" sz="1200" b="1" dirty="0">
                <a:solidFill>
                  <a:schemeClr val="bg1"/>
                </a:solidFill>
              </a:rPr>
              <a:t>גותי ויקטוריאני</a:t>
            </a:r>
          </a:p>
        </p:txBody>
      </p:sp>
      <p:sp>
        <p:nvSpPr>
          <p:cNvPr id="39" name="TextBox 38"/>
          <p:cNvSpPr txBox="1"/>
          <p:nvPr/>
        </p:nvSpPr>
        <p:spPr>
          <a:xfrm>
            <a:off x="3345158" y="555257"/>
            <a:ext cx="1539986" cy="276999"/>
          </a:xfrm>
          <a:prstGeom prst="rect">
            <a:avLst/>
          </a:prstGeom>
          <a:solidFill>
            <a:schemeClr val="bg1">
              <a:lumMod val="95000"/>
            </a:schemeClr>
          </a:solidFill>
        </p:spPr>
        <p:txBody>
          <a:bodyPr wrap="square" rtlCol="1">
            <a:spAutoFit/>
          </a:bodyPr>
          <a:lstStyle/>
          <a:p>
            <a:pPr algn="ctr"/>
            <a:r>
              <a:rPr lang="he-IL" sz="1200" b="1" dirty="0" smtClean="0">
                <a:solidFill>
                  <a:schemeClr val="bg1"/>
                </a:solidFill>
              </a:rPr>
              <a:t>בורלסק גותי</a:t>
            </a:r>
            <a:endParaRPr lang="he-IL" sz="1200" b="1" dirty="0">
              <a:solidFill>
                <a:schemeClr val="bg1"/>
              </a:solidFill>
            </a:endParaRPr>
          </a:p>
        </p:txBody>
      </p:sp>
      <p:sp>
        <p:nvSpPr>
          <p:cNvPr id="40" name="TextBox 39"/>
          <p:cNvSpPr txBox="1"/>
          <p:nvPr/>
        </p:nvSpPr>
        <p:spPr>
          <a:xfrm>
            <a:off x="4851521" y="555257"/>
            <a:ext cx="1381432" cy="276999"/>
          </a:xfrm>
          <a:prstGeom prst="rect">
            <a:avLst/>
          </a:prstGeom>
          <a:solidFill>
            <a:schemeClr val="bg1">
              <a:lumMod val="95000"/>
            </a:schemeClr>
          </a:solidFill>
        </p:spPr>
        <p:txBody>
          <a:bodyPr wrap="square" rtlCol="1">
            <a:spAutoFit/>
          </a:bodyPr>
          <a:lstStyle/>
          <a:p>
            <a:pPr algn="ctr"/>
            <a:r>
              <a:rPr lang="he-IL" sz="1200" b="1" dirty="0" smtClean="0">
                <a:solidFill>
                  <a:schemeClr val="bg1"/>
                </a:solidFill>
              </a:rPr>
              <a:t>פייתי גותי</a:t>
            </a:r>
            <a:endParaRPr lang="he-IL" sz="1200" b="1" dirty="0">
              <a:solidFill>
                <a:schemeClr val="bg1"/>
              </a:solidFill>
            </a:endParaRPr>
          </a:p>
        </p:txBody>
      </p:sp>
      <p:sp>
        <p:nvSpPr>
          <p:cNvPr id="32" name="Rectangle 31"/>
          <p:cNvSpPr/>
          <p:nvPr/>
        </p:nvSpPr>
        <p:spPr>
          <a:xfrm>
            <a:off x="10772353" y="5863317"/>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מלודיק</a:t>
            </a:r>
            <a:endParaRPr lang="he-IL" sz="1200" dirty="0">
              <a:solidFill>
                <a:schemeClr val="bg1"/>
              </a:solidFill>
            </a:endParaRPr>
          </a:p>
        </p:txBody>
      </p:sp>
      <p:sp>
        <p:nvSpPr>
          <p:cNvPr id="36" name="Rectangle 35"/>
          <p:cNvSpPr/>
          <p:nvPr/>
        </p:nvSpPr>
        <p:spPr>
          <a:xfrm>
            <a:off x="10772353" y="6433795"/>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סינט-פופ</a:t>
            </a:r>
            <a:endParaRPr lang="he-IL" sz="1200" dirty="0">
              <a:solidFill>
                <a:schemeClr val="bg1"/>
              </a:solidFill>
            </a:endParaRPr>
          </a:p>
        </p:txBody>
      </p:sp>
      <p:pic>
        <p:nvPicPr>
          <p:cNvPr id="37" name="Picture 2" descr="C:\Users\EfratDima\Desktop\לימודים\טלמ\שנה א\סמסטר קיץ\אנימציה\גותים\זוגות\ויקטוריאני.JPG"/>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a:stretch/>
        </p:blipFill>
        <p:spPr bwMode="auto">
          <a:xfrm>
            <a:off x="5807968" y="1160980"/>
            <a:ext cx="4613923" cy="556774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695400" y="984902"/>
            <a:ext cx="4762106" cy="2185214"/>
          </a:xfrm>
          <a:prstGeom prst="rect">
            <a:avLst/>
          </a:prstGeom>
          <a:noFill/>
          <a:ln>
            <a:noFill/>
          </a:ln>
        </p:spPr>
        <p:txBody>
          <a:bodyPr wrap="square" rtlCol="1">
            <a:spAutoFit/>
          </a:bodyPr>
          <a:lstStyle/>
          <a:p>
            <a:pPr algn="r"/>
            <a:r>
              <a:rPr lang="he-IL" sz="1600" b="1" dirty="0" smtClean="0"/>
              <a:t>הסבר על הזרם</a:t>
            </a:r>
          </a:p>
          <a:p>
            <a:pPr algn="r"/>
            <a:endParaRPr lang="he-IL" sz="1200" dirty="0" smtClean="0"/>
          </a:p>
          <a:p>
            <a:pPr algn="r"/>
            <a:r>
              <a:rPr lang="he-IL" sz="1200" dirty="0" smtClean="0"/>
              <a:t>מראה </a:t>
            </a:r>
            <a:r>
              <a:rPr lang="he-IL" sz="1200" dirty="0"/>
              <a:t>ויקטוריאני-רומנטי </a:t>
            </a:r>
            <a:r>
              <a:rPr lang="he-IL" sz="1200" dirty="0" smtClean="0"/>
              <a:t>בשילוב </a:t>
            </a:r>
            <a:r>
              <a:rPr lang="he-IL" sz="1200" dirty="0"/>
              <a:t>תחרה, מחוכים והרבה מאוד שחור, הוא פן אחד של הלוק הגותי שיכול להתאים לתיאור </a:t>
            </a:r>
            <a:r>
              <a:rPr lang="he-IL" sz="1200" dirty="0" smtClean="0"/>
              <a:t>הזרם. מורכב משילוב השפעות, כגון ערפדים, פנטזיה והמאה ה- 17.</a:t>
            </a:r>
          </a:p>
          <a:p>
            <a:pPr algn="r"/>
            <a:r>
              <a:rPr lang="he-IL" sz="1200" dirty="0" smtClean="0"/>
              <a:t> </a:t>
            </a:r>
          </a:p>
          <a:p>
            <a:pPr algn="r"/>
            <a:r>
              <a:rPr lang="he-IL" sz="1200" b="1" dirty="0" smtClean="0"/>
              <a:t>במסיבות תהיה בעיקר מוזיקת </a:t>
            </a:r>
            <a:r>
              <a:rPr lang="he-IL" sz="1200" b="1" dirty="0" err="1" smtClean="0"/>
              <a:t>מטאל</a:t>
            </a:r>
            <a:r>
              <a:rPr lang="he-IL" sz="1200" b="1" dirty="0" smtClean="0"/>
              <a:t> גותי</a:t>
            </a:r>
            <a:r>
              <a:rPr lang="he-IL" sz="1200" dirty="0" smtClean="0"/>
              <a:t>, אך הזרם כולל השפעות מסגנונות מוזיקה כגון אופרה, מוזיקה קלאסית, </a:t>
            </a:r>
            <a:r>
              <a:rPr lang="he-IL" sz="1200" dirty="0" err="1" smtClean="0"/>
              <a:t>פאוור</a:t>
            </a:r>
            <a:r>
              <a:rPr lang="he-IL" sz="1200" dirty="0" smtClean="0"/>
              <a:t> </a:t>
            </a:r>
            <a:r>
              <a:rPr lang="he-IL" sz="1200" dirty="0" err="1" smtClean="0"/>
              <a:t>מטאל</a:t>
            </a:r>
            <a:r>
              <a:rPr lang="he-IL" sz="1200" dirty="0" smtClean="0"/>
              <a:t> </a:t>
            </a:r>
            <a:r>
              <a:rPr lang="he-IL" sz="1200" dirty="0" err="1" smtClean="0"/>
              <a:t>ומטאל</a:t>
            </a:r>
            <a:r>
              <a:rPr lang="he-IL" sz="1200" dirty="0" smtClean="0"/>
              <a:t> סימפוני. להקות לדוגמה הן: </a:t>
            </a:r>
          </a:p>
          <a:p>
            <a:pPr algn="r"/>
            <a:endParaRPr lang="he-IL" sz="1200" dirty="0"/>
          </a:p>
          <a:p>
            <a:r>
              <a:rPr lang="en-US" sz="1200" dirty="0" err="1" smtClean="0"/>
              <a:t>Nightwish</a:t>
            </a:r>
            <a:r>
              <a:rPr lang="en-US" sz="1200" dirty="0" smtClean="0"/>
              <a:t>, Draconian, </a:t>
            </a:r>
            <a:r>
              <a:rPr lang="en-US" sz="1200" dirty="0" err="1" smtClean="0"/>
              <a:t>Epica</a:t>
            </a:r>
            <a:r>
              <a:rPr lang="en-US" sz="1200" dirty="0" smtClean="0"/>
              <a:t>, Lacuna Coil, </a:t>
            </a:r>
            <a:r>
              <a:rPr lang="en-US" sz="1200" dirty="0" err="1" smtClean="0"/>
              <a:t>Tristania</a:t>
            </a:r>
            <a:r>
              <a:rPr lang="en-US" sz="1200" dirty="0" smtClean="0"/>
              <a:t>, The Gathering.</a:t>
            </a:r>
            <a:endParaRPr lang="he-IL" sz="1200" dirty="0"/>
          </a:p>
        </p:txBody>
      </p:sp>
      <p:sp>
        <p:nvSpPr>
          <p:cNvPr id="42" name="TextBox 41"/>
          <p:cNvSpPr txBox="1"/>
          <p:nvPr/>
        </p:nvSpPr>
        <p:spPr>
          <a:xfrm>
            <a:off x="3589304" y="3455357"/>
            <a:ext cx="1868202" cy="338554"/>
          </a:xfrm>
          <a:prstGeom prst="rect">
            <a:avLst/>
          </a:prstGeom>
          <a:solidFill>
            <a:schemeClr val="bg1"/>
          </a:solidFill>
        </p:spPr>
        <p:txBody>
          <a:bodyPr wrap="square" rtlCol="1">
            <a:spAutoFit/>
          </a:bodyPr>
          <a:lstStyle/>
          <a:p>
            <a:pPr algn="r"/>
            <a:r>
              <a:rPr lang="he-IL" sz="1600" b="1" dirty="0" smtClean="0"/>
              <a:t>גלריה</a:t>
            </a:r>
            <a:endParaRPr lang="he-IL" sz="1600" b="1" dirty="0"/>
          </a:p>
        </p:txBody>
      </p:sp>
      <p:sp>
        <p:nvSpPr>
          <p:cNvPr id="43" name="TextBox 42"/>
          <p:cNvSpPr txBox="1"/>
          <p:nvPr/>
        </p:nvSpPr>
        <p:spPr>
          <a:xfrm>
            <a:off x="7397692" y="1160980"/>
            <a:ext cx="1641112" cy="253916"/>
          </a:xfrm>
          <a:prstGeom prst="rect">
            <a:avLst/>
          </a:prstGeom>
          <a:noFill/>
        </p:spPr>
        <p:txBody>
          <a:bodyPr wrap="square" rtlCol="1">
            <a:spAutoFit/>
          </a:bodyPr>
          <a:lstStyle/>
          <a:p>
            <a:pPr algn="ctr" rtl="1"/>
            <a:r>
              <a:rPr lang="he-IL" sz="1050" dirty="0" smtClean="0">
                <a:solidFill>
                  <a:schemeClr val="bg1"/>
                </a:solidFill>
                <a:effectLst>
                  <a:outerShdw blurRad="38100" dist="38100" dir="2700000" algn="tl">
                    <a:srgbClr val="000000">
                      <a:alpha val="43137"/>
                    </a:srgbClr>
                  </a:outerShdw>
                </a:effectLst>
              </a:rPr>
              <a:t>עברו עם העכבר על הדמויות </a:t>
            </a:r>
            <a:endParaRPr lang="he-IL" sz="1050" dirty="0">
              <a:solidFill>
                <a:schemeClr val="bg1"/>
              </a:solidFill>
              <a:effectLst>
                <a:outerShdw blurRad="38100" dist="38100" dir="2700000" algn="tl">
                  <a:srgbClr val="000000">
                    <a:alpha val="43137"/>
                  </a:srgbClr>
                </a:outerShdw>
              </a:effectLst>
            </a:endParaRPr>
          </a:p>
        </p:txBody>
      </p:sp>
      <p:sp>
        <p:nvSpPr>
          <p:cNvPr id="2" name="Rectangle 1">
            <a:hlinkHover r:id="" action="ppaction://hlinkshowjump?jump=nextslide"/>
          </p:cNvPr>
          <p:cNvSpPr/>
          <p:nvPr/>
        </p:nvSpPr>
        <p:spPr>
          <a:xfrm>
            <a:off x="7005234" y="2599634"/>
            <a:ext cx="3138407" cy="11409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7" name="TextBox 46"/>
          <p:cNvSpPr txBox="1"/>
          <p:nvPr/>
        </p:nvSpPr>
        <p:spPr>
          <a:xfrm>
            <a:off x="0" y="645415"/>
            <a:ext cx="1689315" cy="253916"/>
          </a:xfrm>
          <a:prstGeom prst="rect">
            <a:avLst/>
          </a:prstGeom>
          <a:noFill/>
        </p:spPr>
        <p:txBody>
          <a:bodyPr wrap="square" rtlCol="1">
            <a:spAutoFit/>
          </a:bodyPr>
          <a:lstStyle/>
          <a:p>
            <a:pPr algn="r" rtl="1"/>
            <a:r>
              <a:rPr lang="he-IL" sz="1050" dirty="0" smtClean="0"/>
              <a:t>עברו עם העכבר למידע נוסף</a:t>
            </a:r>
            <a:endParaRPr lang="he-IL" sz="1050" dirty="0"/>
          </a:p>
        </p:txBody>
      </p:sp>
      <p:pic>
        <p:nvPicPr>
          <p:cNvPr id="3" name="victorian - draconian -death come near me (mp3cut.net).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669439" y="5737285"/>
            <a:ext cx="609600" cy="609600"/>
          </a:xfrm>
          <a:prstGeom prst="rect">
            <a:avLst/>
          </a:prstGeom>
        </p:spPr>
      </p:pic>
      <p:pic>
        <p:nvPicPr>
          <p:cNvPr id="44" name="Picture 4" descr="תוצאת תמונה עבור ‪bat icon‬‏">
            <a:hlinkClick r:id="rId9" action="ppaction://hlinksldjump" highlightClick="1"/>
            <a:hlinkHover r:id="rId10" action="ppaction://hlinksldjump" highlightClick="1"/>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12422" y="-74837"/>
            <a:ext cx="888338" cy="88833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EfratDima\Desktop\לימודים\טלמ\שנה א\סמסטר קיץ\אנימציה\גותים\whitby-goth-weekend-975260_1920 (Small).jpg"/>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3543301" y="3951515"/>
            <a:ext cx="1682993" cy="25166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EfratDima\Desktop\לימודים\טלמ\שנה א\סמסטר קיץ\אנימציה\גותים\אנשים גותים\gothic-2303035_640 (Small).jpg"/>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1894114" y="3938814"/>
            <a:ext cx="1662339" cy="249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38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3"/>
                </p:tgtEl>
              </p:cMediaNode>
            </p:audi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0279" y="1124744"/>
            <a:ext cx="1428369" cy="430887"/>
          </a:xfrm>
          <a:prstGeom prst="rect">
            <a:avLst/>
          </a:prstGeom>
          <a:noFill/>
        </p:spPr>
        <p:txBody>
          <a:bodyPr wrap="square" rtlCol="1">
            <a:spAutoFit/>
          </a:bodyPr>
          <a:lstStyle/>
          <a:p>
            <a:pPr algn="r"/>
            <a:r>
              <a:rPr lang="he-IL" sz="1100" dirty="0" smtClean="0"/>
              <a:t>עברו עם העכבר בין סגנונות המוזיקה</a:t>
            </a:r>
            <a:endParaRPr lang="he-IL" sz="1100" dirty="0"/>
          </a:p>
        </p:txBody>
      </p:sp>
      <p:sp>
        <p:nvSpPr>
          <p:cNvPr id="5" name="TextBox 4"/>
          <p:cNvSpPr txBox="1"/>
          <p:nvPr/>
        </p:nvSpPr>
        <p:spPr>
          <a:xfrm>
            <a:off x="10384507" y="478312"/>
            <a:ext cx="1504264" cy="430887"/>
          </a:xfrm>
          <a:prstGeom prst="rect">
            <a:avLst/>
          </a:prstGeom>
          <a:noFill/>
        </p:spPr>
        <p:txBody>
          <a:bodyPr wrap="square" rtlCol="1">
            <a:spAutoFit/>
          </a:bodyPr>
          <a:lstStyle/>
          <a:p>
            <a:pPr algn="r"/>
            <a:r>
              <a:rPr lang="he-IL" sz="1100" dirty="0" smtClean="0"/>
              <a:t>עברו עם העכבר</a:t>
            </a:r>
          </a:p>
          <a:p>
            <a:pPr algn="r"/>
            <a:r>
              <a:rPr lang="he-IL" sz="1100" dirty="0" smtClean="0"/>
              <a:t>בין הזרמים הגותים</a:t>
            </a:r>
            <a:endParaRPr lang="he-IL" sz="1100" dirty="0"/>
          </a:p>
        </p:txBody>
      </p:sp>
      <p:sp>
        <p:nvSpPr>
          <p:cNvPr id="6" name="TextBox 5"/>
          <p:cNvSpPr txBox="1"/>
          <p:nvPr/>
        </p:nvSpPr>
        <p:spPr>
          <a:xfrm flipH="1">
            <a:off x="2965171" y="-117698"/>
            <a:ext cx="6043896" cy="584775"/>
          </a:xfrm>
          <a:prstGeom prst="rect">
            <a:avLst/>
          </a:prstGeom>
          <a:noFill/>
        </p:spPr>
        <p:txBody>
          <a:bodyPr wrap="square" rtlCol="1">
            <a:spAutoFit/>
          </a:bodyPr>
          <a:lstStyle/>
          <a:p>
            <a:pPr algn="ctr"/>
            <a:r>
              <a:rPr lang="he-IL" sz="3200" b="1" dirty="0" smtClean="0">
                <a:solidFill>
                  <a:srgbClr val="7030A0"/>
                </a:solidFill>
              </a:rPr>
              <a:t>התרבות הגותית: זרמים וסגנונות </a:t>
            </a:r>
            <a:endParaRPr lang="he-IL" sz="3200" b="1" dirty="0">
              <a:solidFill>
                <a:srgbClr val="7030A0"/>
              </a:solidFill>
            </a:endParaRPr>
          </a:p>
        </p:txBody>
      </p:sp>
      <p:sp>
        <p:nvSpPr>
          <p:cNvPr id="8" name="TextBox 7"/>
          <p:cNvSpPr txBox="1"/>
          <p:nvPr/>
        </p:nvSpPr>
        <p:spPr>
          <a:xfrm>
            <a:off x="154725" y="-25366"/>
            <a:ext cx="346719" cy="400110"/>
          </a:xfrm>
          <a:prstGeom prst="rect">
            <a:avLst/>
          </a:prstGeom>
          <a:noFill/>
        </p:spPr>
        <p:txBody>
          <a:bodyPr wrap="square" rtlCol="1">
            <a:spAutoFit/>
          </a:bodyPr>
          <a:lstStyle/>
          <a:p>
            <a:r>
              <a:rPr lang="en-GB" sz="2000" b="1" dirty="0"/>
              <a:t>?</a:t>
            </a:r>
            <a:endParaRPr lang="he-IL" sz="2000" b="1" dirty="0"/>
          </a:p>
        </p:txBody>
      </p:sp>
      <p:sp>
        <p:nvSpPr>
          <p:cNvPr id="9" name="Rectangle 8"/>
          <p:cNvSpPr/>
          <p:nvPr/>
        </p:nvSpPr>
        <p:spPr>
          <a:xfrm>
            <a:off x="10772353" y="3581389"/>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קולד ווייב</a:t>
            </a:r>
          </a:p>
        </p:txBody>
      </p:sp>
      <p:sp>
        <p:nvSpPr>
          <p:cNvPr id="10" name="Rectangle 9"/>
          <p:cNvSpPr/>
          <p:nvPr/>
        </p:nvSpPr>
        <p:spPr>
          <a:xfrm>
            <a:off x="10769602" y="3866630"/>
            <a:ext cx="1087038"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קברט אפל</a:t>
            </a:r>
          </a:p>
        </p:txBody>
      </p:sp>
      <p:sp>
        <p:nvSpPr>
          <p:cNvPr id="11" name="Rectangle 10"/>
          <p:cNvSpPr/>
          <p:nvPr/>
        </p:nvSpPr>
        <p:spPr>
          <a:xfrm>
            <a:off x="10772353" y="4151871"/>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דארק ווייב</a:t>
            </a:r>
            <a:endParaRPr lang="he-IL" sz="1200" dirty="0">
              <a:solidFill>
                <a:schemeClr val="bg1"/>
              </a:solidFill>
            </a:endParaRPr>
          </a:p>
        </p:txBody>
      </p:sp>
      <p:sp>
        <p:nvSpPr>
          <p:cNvPr id="12" name="Rectangle 11"/>
          <p:cNvSpPr/>
          <p:nvPr/>
        </p:nvSpPr>
        <p:spPr>
          <a:xfrm>
            <a:off x="10772353" y="4437112"/>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דת</a:t>
            </a:r>
            <a:r>
              <a:rPr lang="en-US" sz="1200">
                <a:solidFill>
                  <a:schemeClr val="bg1"/>
                </a:solidFill>
              </a:rPr>
              <a:t>'</a:t>
            </a:r>
            <a:r>
              <a:rPr lang="he-IL" sz="1200">
                <a:solidFill>
                  <a:schemeClr val="bg1"/>
                </a:solidFill>
              </a:rPr>
              <a:t> רוק</a:t>
            </a:r>
            <a:endParaRPr lang="he-IL" sz="1200" dirty="0">
              <a:solidFill>
                <a:schemeClr val="bg1"/>
              </a:solidFill>
            </a:endParaRPr>
          </a:p>
        </p:txBody>
      </p:sp>
      <p:sp>
        <p:nvSpPr>
          <p:cNvPr id="13" name="Rectangle 12"/>
          <p:cNvSpPr/>
          <p:nvPr/>
        </p:nvSpPr>
        <p:spPr>
          <a:xfrm>
            <a:off x="10772353" y="4722353"/>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את</a:t>
            </a:r>
            <a:r>
              <a:rPr lang="en-US" sz="1200" dirty="0">
                <a:solidFill>
                  <a:schemeClr val="bg1"/>
                </a:solidFill>
              </a:rPr>
              <a:t>'</a:t>
            </a:r>
            <a:r>
              <a:rPr lang="he-IL" sz="1200" dirty="0">
                <a:solidFill>
                  <a:schemeClr val="bg1"/>
                </a:solidFill>
              </a:rPr>
              <a:t>רל</a:t>
            </a:r>
          </a:p>
        </p:txBody>
      </p:sp>
      <p:sp>
        <p:nvSpPr>
          <p:cNvPr id="14" name="Rectangle 13"/>
          <p:cNvSpPr/>
          <p:nvPr/>
        </p:nvSpPr>
        <p:spPr>
          <a:xfrm>
            <a:off x="10772353" y="5007594"/>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a:solidFill>
                  <a:schemeClr val="bg1"/>
                </a:solidFill>
              </a:rPr>
              <a:t>גות</a:t>
            </a:r>
            <a:r>
              <a:rPr lang="en-US" sz="1200">
                <a:solidFill>
                  <a:schemeClr val="bg1"/>
                </a:solidFill>
              </a:rPr>
              <a:t>'</a:t>
            </a:r>
            <a:r>
              <a:rPr lang="he-IL" sz="1200">
                <a:solidFill>
                  <a:schemeClr val="bg1"/>
                </a:solidFill>
              </a:rPr>
              <a:t>בילי</a:t>
            </a:r>
            <a:endParaRPr lang="he-IL" sz="1200" dirty="0">
              <a:solidFill>
                <a:schemeClr val="bg1"/>
              </a:solidFill>
            </a:endParaRPr>
          </a:p>
        </p:txBody>
      </p:sp>
      <p:sp>
        <p:nvSpPr>
          <p:cNvPr id="15" name="Rectangle 14"/>
          <p:cNvSpPr/>
          <p:nvPr/>
        </p:nvSpPr>
        <p:spPr>
          <a:xfrm>
            <a:off x="10772353" y="5292835"/>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מטאל גותי</a:t>
            </a:r>
          </a:p>
        </p:txBody>
      </p:sp>
      <p:sp>
        <p:nvSpPr>
          <p:cNvPr id="17" name="Rectangle 16"/>
          <p:cNvSpPr/>
          <p:nvPr/>
        </p:nvSpPr>
        <p:spPr>
          <a:xfrm>
            <a:off x="10772353" y="6148558"/>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a:solidFill>
                  <a:schemeClr val="bg1"/>
                </a:solidFill>
              </a:rPr>
              <a:t>ניו-קלאסי</a:t>
            </a:r>
          </a:p>
        </p:txBody>
      </p:sp>
      <p:sp>
        <p:nvSpPr>
          <p:cNvPr id="23" name="Rectangle 22"/>
          <p:cNvSpPr/>
          <p:nvPr/>
        </p:nvSpPr>
        <p:spPr>
          <a:xfrm>
            <a:off x="10772353" y="3010907"/>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סלטיק מטאל</a:t>
            </a:r>
            <a:endParaRPr lang="he-IL" sz="1200" dirty="0">
              <a:solidFill>
                <a:schemeClr val="bg1"/>
              </a:solidFill>
            </a:endParaRPr>
          </a:p>
        </p:txBody>
      </p:sp>
      <p:sp>
        <p:nvSpPr>
          <p:cNvPr id="24" name="Rectangle 23"/>
          <p:cNvSpPr/>
          <p:nvPr/>
        </p:nvSpPr>
        <p:spPr>
          <a:xfrm>
            <a:off x="10772353" y="3296148"/>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25" name="Rectangle 24"/>
          <p:cNvSpPr/>
          <p:nvPr/>
        </p:nvSpPr>
        <p:spPr>
          <a:xfrm>
            <a:off x="10772353" y="2725666"/>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אי.בי.אם</a:t>
            </a:r>
            <a:endParaRPr lang="he-IL" sz="1200" dirty="0">
              <a:solidFill>
                <a:schemeClr val="bg1"/>
              </a:solidFill>
            </a:endParaRPr>
          </a:p>
        </p:txBody>
      </p:sp>
      <p:sp>
        <p:nvSpPr>
          <p:cNvPr id="26" name="Rectangle 25"/>
          <p:cNvSpPr/>
          <p:nvPr/>
        </p:nvSpPr>
        <p:spPr>
          <a:xfrm>
            <a:off x="10772353" y="2440425"/>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ויקינג מטאל</a:t>
            </a:r>
            <a:endParaRPr lang="he-IL" sz="1200" dirty="0">
              <a:solidFill>
                <a:schemeClr val="bg1"/>
              </a:solidFill>
            </a:endParaRPr>
          </a:p>
        </p:txBody>
      </p:sp>
      <p:sp>
        <p:nvSpPr>
          <p:cNvPr id="27" name="Rectangle 26"/>
          <p:cNvSpPr/>
          <p:nvPr/>
        </p:nvSpPr>
        <p:spPr>
          <a:xfrm>
            <a:off x="10772353" y="2155184"/>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הארד טראנס</a:t>
            </a:r>
            <a:endParaRPr lang="he-IL" sz="1200" dirty="0">
              <a:solidFill>
                <a:schemeClr val="bg1"/>
              </a:solidFill>
            </a:endParaRPr>
          </a:p>
        </p:txBody>
      </p:sp>
      <p:sp>
        <p:nvSpPr>
          <p:cNvPr id="28" name="Rectangle 27"/>
          <p:cNvSpPr/>
          <p:nvPr/>
        </p:nvSpPr>
        <p:spPr>
          <a:xfrm>
            <a:off x="10772353" y="5578076"/>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פגאני</a:t>
            </a:r>
            <a:endParaRPr lang="he-IL" sz="1200" dirty="0">
              <a:solidFill>
                <a:schemeClr val="bg1"/>
              </a:solidFill>
            </a:endParaRPr>
          </a:p>
        </p:txBody>
      </p:sp>
      <p:sp>
        <p:nvSpPr>
          <p:cNvPr id="29" name="Rectangle 28"/>
          <p:cNvSpPr/>
          <p:nvPr/>
        </p:nvSpPr>
        <p:spPr>
          <a:xfrm>
            <a:off x="10772353" y="1839242"/>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טכנו</a:t>
            </a:r>
            <a:endParaRPr lang="he-IL" sz="1200" dirty="0">
              <a:solidFill>
                <a:schemeClr val="bg1"/>
              </a:solidFill>
            </a:endParaRPr>
          </a:p>
        </p:txBody>
      </p:sp>
      <p:sp>
        <p:nvSpPr>
          <p:cNvPr id="30" name="Rectangle 29"/>
          <p:cNvSpPr/>
          <p:nvPr/>
        </p:nvSpPr>
        <p:spPr>
          <a:xfrm>
            <a:off x="10772353" y="1554001"/>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דום מטאל</a:t>
            </a:r>
            <a:endParaRPr lang="he-IL" sz="1200" dirty="0">
              <a:solidFill>
                <a:schemeClr val="bg1"/>
              </a:solidFill>
            </a:endParaRPr>
          </a:p>
        </p:txBody>
      </p:sp>
      <p:sp>
        <p:nvSpPr>
          <p:cNvPr id="34" name="TextBox 33"/>
          <p:cNvSpPr txBox="1"/>
          <p:nvPr/>
        </p:nvSpPr>
        <p:spPr>
          <a:xfrm>
            <a:off x="9005180" y="555257"/>
            <a:ext cx="1419204" cy="276999"/>
          </a:xfrm>
          <a:prstGeom prst="rect">
            <a:avLst/>
          </a:prstGeom>
          <a:solidFill>
            <a:schemeClr val="bg1">
              <a:lumMod val="95000"/>
            </a:schemeClr>
          </a:solidFill>
        </p:spPr>
        <p:txBody>
          <a:bodyPr wrap="square" rtlCol="1">
            <a:spAutoFit/>
          </a:bodyPr>
          <a:lstStyle/>
          <a:p>
            <a:pPr algn="ctr"/>
            <a:r>
              <a:rPr lang="he-IL" sz="1200" b="1" dirty="0">
                <a:solidFill>
                  <a:schemeClr val="bg1"/>
                </a:solidFill>
              </a:rPr>
              <a:t>גותי קלאסי</a:t>
            </a:r>
          </a:p>
        </p:txBody>
      </p:sp>
      <p:sp>
        <p:nvSpPr>
          <p:cNvPr id="35" name="TextBox 34"/>
          <p:cNvSpPr txBox="1"/>
          <p:nvPr/>
        </p:nvSpPr>
        <p:spPr>
          <a:xfrm>
            <a:off x="6159361" y="555257"/>
            <a:ext cx="1381432" cy="276999"/>
          </a:xfrm>
          <a:prstGeom prst="rect">
            <a:avLst/>
          </a:prstGeom>
          <a:solidFill>
            <a:schemeClr val="bg1">
              <a:lumMod val="95000"/>
            </a:schemeClr>
          </a:solidFill>
        </p:spPr>
        <p:txBody>
          <a:bodyPr wrap="square" rtlCol="1">
            <a:spAutoFit/>
          </a:bodyPr>
          <a:lstStyle/>
          <a:p>
            <a:pPr algn="ctr"/>
            <a:r>
              <a:rPr lang="he-IL" sz="1200" b="1" smtClean="0">
                <a:solidFill>
                  <a:schemeClr val="bg1"/>
                </a:solidFill>
              </a:rPr>
              <a:t>סייבר גותי</a:t>
            </a:r>
            <a:endParaRPr lang="he-IL" sz="1200" b="1" dirty="0">
              <a:solidFill>
                <a:schemeClr val="bg1"/>
              </a:solidFill>
            </a:endParaRPr>
          </a:p>
        </p:txBody>
      </p:sp>
      <p:sp>
        <p:nvSpPr>
          <p:cNvPr id="38" name="TextBox 37">
            <a:hlinkClick r:id="rId3" action="ppaction://hlinksldjump" highlightClick="1"/>
            <a:hlinkHover r:id="rId4" action="ppaction://hlinksldjump" highlightClick="1"/>
          </p:cNvPr>
          <p:cNvSpPr txBox="1"/>
          <p:nvPr/>
        </p:nvSpPr>
        <p:spPr>
          <a:xfrm>
            <a:off x="7507170" y="555257"/>
            <a:ext cx="1531634" cy="276999"/>
          </a:xfrm>
          <a:prstGeom prst="rect">
            <a:avLst/>
          </a:prstGeom>
          <a:solidFill>
            <a:schemeClr val="tx1"/>
          </a:solidFill>
        </p:spPr>
        <p:txBody>
          <a:bodyPr wrap="square" rtlCol="1">
            <a:spAutoFit/>
          </a:bodyPr>
          <a:lstStyle/>
          <a:p>
            <a:pPr algn="ctr"/>
            <a:r>
              <a:rPr lang="he-IL" sz="1200" b="1" dirty="0">
                <a:solidFill>
                  <a:schemeClr val="bg1"/>
                </a:solidFill>
              </a:rPr>
              <a:t>גותי ויקטוריאני</a:t>
            </a:r>
          </a:p>
        </p:txBody>
      </p:sp>
      <p:sp>
        <p:nvSpPr>
          <p:cNvPr id="39" name="TextBox 38"/>
          <p:cNvSpPr txBox="1"/>
          <p:nvPr/>
        </p:nvSpPr>
        <p:spPr>
          <a:xfrm>
            <a:off x="3345158" y="555257"/>
            <a:ext cx="1539986" cy="276999"/>
          </a:xfrm>
          <a:prstGeom prst="rect">
            <a:avLst/>
          </a:prstGeom>
          <a:solidFill>
            <a:schemeClr val="bg1">
              <a:lumMod val="95000"/>
            </a:schemeClr>
          </a:solidFill>
        </p:spPr>
        <p:txBody>
          <a:bodyPr wrap="square" rtlCol="1">
            <a:spAutoFit/>
          </a:bodyPr>
          <a:lstStyle/>
          <a:p>
            <a:pPr algn="ctr"/>
            <a:r>
              <a:rPr lang="he-IL" sz="1200" b="1" dirty="0" smtClean="0">
                <a:solidFill>
                  <a:schemeClr val="bg1"/>
                </a:solidFill>
              </a:rPr>
              <a:t>בורלסק גותי</a:t>
            </a:r>
            <a:endParaRPr lang="he-IL" sz="1200" b="1" dirty="0">
              <a:solidFill>
                <a:schemeClr val="bg1"/>
              </a:solidFill>
            </a:endParaRPr>
          </a:p>
        </p:txBody>
      </p:sp>
      <p:sp>
        <p:nvSpPr>
          <p:cNvPr id="40" name="TextBox 39"/>
          <p:cNvSpPr txBox="1"/>
          <p:nvPr/>
        </p:nvSpPr>
        <p:spPr>
          <a:xfrm>
            <a:off x="4851521" y="555257"/>
            <a:ext cx="1381432" cy="276999"/>
          </a:xfrm>
          <a:prstGeom prst="rect">
            <a:avLst/>
          </a:prstGeom>
          <a:solidFill>
            <a:schemeClr val="bg1">
              <a:lumMod val="95000"/>
            </a:schemeClr>
          </a:solidFill>
        </p:spPr>
        <p:txBody>
          <a:bodyPr wrap="square" rtlCol="1">
            <a:spAutoFit/>
          </a:bodyPr>
          <a:lstStyle/>
          <a:p>
            <a:pPr algn="ctr"/>
            <a:r>
              <a:rPr lang="he-IL" sz="1200" b="1" dirty="0" smtClean="0">
                <a:solidFill>
                  <a:schemeClr val="bg1"/>
                </a:solidFill>
              </a:rPr>
              <a:t>פייתי גותי</a:t>
            </a:r>
            <a:endParaRPr lang="he-IL" sz="1200" b="1" dirty="0">
              <a:solidFill>
                <a:schemeClr val="bg1"/>
              </a:solidFill>
            </a:endParaRPr>
          </a:p>
        </p:txBody>
      </p:sp>
      <p:sp>
        <p:nvSpPr>
          <p:cNvPr id="32" name="Rectangle 31"/>
          <p:cNvSpPr/>
          <p:nvPr/>
        </p:nvSpPr>
        <p:spPr>
          <a:xfrm>
            <a:off x="10772353" y="5863317"/>
            <a:ext cx="1084287" cy="3184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מלודיק</a:t>
            </a:r>
            <a:endParaRPr lang="he-IL" sz="1200" dirty="0">
              <a:solidFill>
                <a:schemeClr val="bg1"/>
              </a:solidFill>
            </a:endParaRPr>
          </a:p>
        </p:txBody>
      </p:sp>
      <p:sp>
        <p:nvSpPr>
          <p:cNvPr id="36" name="Rectangle 35"/>
          <p:cNvSpPr/>
          <p:nvPr/>
        </p:nvSpPr>
        <p:spPr>
          <a:xfrm>
            <a:off x="10772353" y="6433795"/>
            <a:ext cx="1084287" cy="318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50000"/>
              </a:lnSpc>
            </a:pPr>
            <a:r>
              <a:rPr lang="he-IL" sz="1200" dirty="0" smtClean="0">
                <a:solidFill>
                  <a:schemeClr val="bg1"/>
                </a:solidFill>
              </a:rPr>
              <a:t>סינט-פופ</a:t>
            </a:r>
            <a:endParaRPr lang="he-IL" sz="1200" dirty="0">
              <a:solidFill>
                <a:schemeClr val="bg1"/>
              </a:solidFill>
            </a:endParaRPr>
          </a:p>
        </p:txBody>
      </p:sp>
      <p:pic>
        <p:nvPicPr>
          <p:cNvPr id="37" name="Picture 2" descr="C:\Users\EfratDima\Desktop\לימודים\טלמ\שנה א\סמסטר קיץ\אנימציה\גותים\זוגות\ויקטוריאני.JPG"/>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5807968" y="1160980"/>
            <a:ext cx="4613923" cy="556774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695400" y="984902"/>
            <a:ext cx="4762106" cy="2185214"/>
          </a:xfrm>
          <a:prstGeom prst="rect">
            <a:avLst/>
          </a:prstGeom>
          <a:noFill/>
          <a:ln>
            <a:noFill/>
          </a:ln>
        </p:spPr>
        <p:txBody>
          <a:bodyPr wrap="square" rtlCol="1">
            <a:spAutoFit/>
          </a:bodyPr>
          <a:lstStyle/>
          <a:p>
            <a:pPr algn="r"/>
            <a:r>
              <a:rPr lang="he-IL" sz="1600" b="1" dirty="0" smtClean="0"/>
              <a:t>הסבר על הזרם</a:t>
            </a:r>
          </a:p>
          <a:p>
            <a:pPr algn="r"/>
            <a:endParaRPr lang="he-IL" sz="1200" dirty="0" smtClean="0"/>
          </a:p>
          <a:p>
            <a:pPr algn="r"/>
            <a:r>
              <a:rPr lang="he-IL" sz="1200" dirty="0" smtClean="0"/>
              <a:t>מראה </a:t>
            </a:r>
            <a:r>
              <a:rPr lang="he-IL" sz="1200" dirty="0"/>
              <a:t>ויקטוריאני-רומנטי </a:t>
            </a:r>
            <a:r>
              <a:rPr lang="he-IL" sz="1200" dirty="0" smtClean="0"/>
              <a:t>בשילוב </a:t>
            </a:r>
            <a:r>
              <a:rPr lang="he-IL" sz="1200" dirty="0"/>
              <a:t>תחרה, מחוכים והרבה מאוד שחור, הוא פן אחד של הלוק הגותי שיכול להתאים לתיאור </a:t>
            </a:r>
            <a:r>
              <a:rPr lang="he-IL" sz="1200" dirty="0" smtClean="0"/>
              <a:t>הזרם. מורכב משילוב השפעות, כגון ערפדים, פנטזיה והמאה ה- 17.</a:t>
            </a:r>
          </a:p>
          <a:p>
            <a:pPr algn="r"/>
            <a:r>
              <a:rPr lang="he-IL" sz="1200" dirty="0" smtClean="0"/>
              <a:t> </a:t>
            </a:r>
          </a:p>
          <a:p>
            <a:pPr algn="r"/>
            <a:r>
              <a:rPr lang="he-IL" sz="1200" b="1" dirty="0" smtClean="0"/>
              <a:t>במסיבות תהיה בעיקר מוזיקת </a:t>
            </a:r>
            <a:r>
              <a:rPr lang="he-IL" sz="1200" b="1" dirty="0" err="1" smtClean="0"/>
              <a:t>מטאל</a:t>
            </a:r>
            <a:r>
              <a:rPr lang="he-IL" sz="1200" b="1" dirty="0" smtClean="0"/>
              <a:t> גותי</a:t>
            </a:r>
            <a:r>
              <a:rPr lang="he-IL" sz="1200" dirty="0" smtClean="0"/>
              <a:t>, אך הזרם כולל השפעות מסגנונות מוזיקה כגון אופרה, מוזיקה קלאסית, </a:t>
            </a:r>
            <a:r>
              <a:rPr lang="he-IL" sz="1200" dirty="0" err="1" smtClean="0"/>
              <a:t>פאוור</a:t>
            </a:r>
            <a:r>
              <a:rPr lang="he-IL" sz="1200" dirty="0" smtClean="0"/>
              <a:t> </a:t>
            </a:r>
            <a:r>
              <a:rPr lang="he-IL" sz="1200" dirty="0" err="1" smtClean="0"/>
              <a:t>מטאל</a:t>
            </a:r>
            <a:r>
              <a:rPr lang="he-IL" sz="1200" dirty="0" smtClean="0"/>
              <a:t> </a:t>
            </a:r>
            <a:r>
              <a:rPr lang="he-IL" sz="1200" dirty="0" err="1" smtClean="0"/>
              <a:t>ומטאל</a:t>
            </a:r>
            <a:r>
              <a:rPr lang="he-IL" sz="1200" dirty="0" smtClean="0"/>
              <a:t> סימפוני. להקות לדוגמה הן: </a:t>
            </a:r>
          </a:p>
          <a:p>
            <a:pPr algn="r"/>
            <a:endParaRPr lang="he-IL" sz="1200" dirty="0"/>
          </a:p>
          <a:p>
            <a:r>
              <a:rPr lang="en-US" sz="1200" dirty="0" err="1" smtClean="0"/>
              <a:t>Nightwish</a:t>
            </a:r>
            <a:r>
              <a:rPr lang="en-US" sz="1200" dirty="0" smtClean="0"/>
              <a:t>, Draconian, </a:t>
            </a:r>
            <a:r>
              <a:rPr lang="en-US" sz="1200" dirty="0" err="1" smtClean="0"/>
              <a:t>Epica</a:t>
            </a:r>
            <a:r>
              <a:rPr lang="en-US" sz="1200" dirty="0" smtClean="0"/>
              <a:t>, Lacuna Coil, </a:t>
            </a:r>
            <a:r>
              <a:rPr lang="en-US" sz="1200" dirty="0" err="1" smtClean="0"/>
              <a:t>Tristania</a:t>
            </a:r>
            <a:r>
              <a:rPr lang="en-US" sz="1200" dirty="0" smtClean="0"/>
              <a:t>, The Gathering.</a:t>
            </a:r>
            <a:endParaRPr lang="he-IL" sz="1200" dirty="0"/>
          </a:p>
        </p:txBody>
      </p:sp>
      <p:sp>
        <p:nvSpPr>
          <p:cNvPr id="42" name="TextBox 41"/>
          <p:cNvSpPr txBox="1"/>
          <p:nvPr/>
        </p:nvSpPr>
        <p:spPr>
          <a:xfrm>
            <a:off x="3589304" y="3455357"/>
            <a:ext cx="1868202" cy="338554"/>
          </a:xfrm>
          <a:prstGeom prst="rect">
            <a:avLst/>
          </a:prstGeom>
          <a:solidFill>
            <a:schemeClr val="bg1"/>
          </a:solidFill>
        </p:spPr>
        <p:txBody>
          <a:bodyPr wrap="square" rtlCol="1">
            <a:spAutoFit/>
          </a:bodyPr>
          <a:lstStyle/>
          <a:p>
            <a:pPr algn="r"/>
            <a:r>
              <a:rPr lang="he-IL" sz="1600" b="1" dirty="0" smtClean="0"/>
              <a:t>גלריה</a:t>
            </a:r>
            <a:endParaRPr lang="he-IL" sz="1600" b="1" dirty="0"/>
          </a:p>
        </p:txBody>
      </p:sp>
      <p:sp>
        <p:nvSpPr>
          <p:cNvPr id="46" name="Line Callout 1 (Accent Bar) 22"/>
          <p:cNvSpPr/>
          <p:nvPr/>
        </p:nvSpPr>
        <p:spPr>
          <a:xfrm>
            <a:off x="5807968" y="2167108"/>
            <a:ext cx="1230020" cy="911140"/>
          </a:xfrm>
          <a:prstGeom prst="accentCallout1">
            <a:avLst>
              <a:gd name="adj1" fmla="val 48740"/>
              <a:gd name="adj2" fmla="val 89802"/>
              <a:gd name="adj3" fmla="val 110933"/>
              <a:gd name="adj4" fmla="val 12503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47" name="TextBox 46"/>
          <p:cNvSpPr txBox="1"/>
          <p:nvPr/>
        </p:nvSpPr>
        <p:spPr>
          <a:xfrm>
            <a:off x="5618136" y="2081020"/>
            <a:ext cx="1344752" cy="1223412"/>
          </a:xfrm>
          <a:prstGeom prst="rect">
            <a:avLst/>
          </a:prstGeom>
          <a:noFill/>
        </p:spPr>
        <p:txBody>
          <a:bodyPr wrap="square" rtlCol="1">
            <a:spAutoFit/>
          </a:bodyPr>
          <a:lstStyle/>
          <a:p>
            <a:pPr algn="r"/>
            <a:r>
              <a:rPr lang="he-IL" sz="1050" dirty="0"/>
              <a:t>מקובל ללבוש בדי תחרה בשילוב בגדים מודרניים, כרמיזה לזיקה האופנתית הנהוגה בתקופה הוויקטוריאנית והאדוארית</a:t>
            </a:r>
          </a:p>
        </p:txBody>
      </p:sp>
      <p:sp>
        <p:nvSpPr>
          <p:cNvPr id="48" name="Line Callout 1 (Accent Bar) 36"/>
          <p:cNvSpPr/>
          <p:nvPr/>
        </p:nvSpPr>
        <p:spPr>
          <a:xfrm rot="10800000">
            <a:off x="8679051" y="1263087"/>
            <a:ext cx="953146" cy="735364"/>
          </a:xfrm>
          <a:prstGeom prst="accentCallout1">
            <a:avLst>
              <a:gd name="adj1" fmla="val 68031"/>
              <a:gd name="adj2" fmla="val 97545"/>
              <a:gd name="adj3" fmla="val -53840"/>
              <a:gd name="adj4" fmla="val 3276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9" name="TextBox 48"/>
          <p:cNvSpPr txBox="1"/>
          <p:nvPr/>
        </p:nvSpPr>
        <p:spPr>
          <a:xfrm flipH="1">
            <a:off x="7652086" y="1263087"/>
            <a:ext cx="1096167" cy="900246"/>
          </a:xfrm>
          <a:prstGeom prst="rect">
            <a:avLst/>
          </a:prstGeom>
          <a:noFill/>
        </p:spPr>
        <p:txBody>
          <a:bodyPr wrap="square" rtlCol="1">
            <a:spAutoFit/>
          </a:bodyPr>
          <a:lstStyle/>
          <a:p>
            <a:pPr algn="r"/>
            <a:r>
              <a:rPr lang="he-IL" sz="1050" dirty="0">
                <a:solidFill>
                  <a:schemeClr val="bg1"/>
                </a:solidFill>
              </a:rPr>
              <a:t>גברים מתלבשים בחליפות רשמיות מתקופות שונות בהסטוריה</a:t>
            </a:r>
          </a:p>
          <a:p>
            <a:pPr algn="r"/>
            <a:endParaRPr lang="he-IL" sz="1050" dirty="0"/>
          </a:p>
        </p:txBody>
      </p:sp>
      <p:sp>
        <p:nvSpPr>
          <p:cNvPr id="52" name="TextBox 51"/>
          <p:cNvSpPr txBox="1"/>
          <p:nvPr/>
        </p:nvSpPr>
        <p:spPr>
          <a:xfrm>
            <a:off x="0" y="645415"/>
            <a:ext cx="1689315" cy="253916"/>
          </a:xfrm>
          <a:prstGeom prst="rect">
            <a:avLst/>
          </a:prstGeom>
          <a:noFill/>
        </p:spPr>
        <p:txBody>
          <a:bodyPr wrap="square" rtlCol="1">
            <a:spAutoFit/>
          </a:bodyPr>
          <a:lstStyle/>
          <a:p>
            <a:pPr algn="r" rtl="1"/>
            <a:r>
              <a:rPr lang="he-IL" sz="1050" dirty="0" smtClean="0"/>
              <a:t>עברו עם העכבר למידע נוסף</a:t>
            </a:r>
            <a:endParaRPr lang="he-IL" sz="1050" dirty="0"/>
          </a:p>
        </p:txBody>
      </p:sp>
      <p:pic>
        <p:nvPicPr>
          <p:cNvPr id="43" name="Picture 4" descr="תוצאת תמונה עבור ‪bat icon‬‏">
            <a:hlinkClick r:id="rId6" action="ppaction://hlinksldjump" highlightClick="1"/>
            <a:hlinkHover r:id="rId7" action="ppaction://hlinksldjump" highlightClick="1"/>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2422" y="-74837"/>
            <a:ext cx="888338" cy="88833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EfratDima\Desktop\לימודים\טלמ\שנה א\סמסטר קיץ\אנימציה\גותים\whitby-goth-weekend-975260_1920 (Small).jp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543301" y="3951515"/>
            <a:ext cx="1682993" cy="251662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C:\Users\EfratDima\Desktop\לימודים\טלמ\שנה א\סמסטר קיץ\אנימציה\גותים\אנשים גותים\gothic-2303035_640 (Small).jp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894114" y="3938814"/>
            <a:ext cx="1662339" cy="249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06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46876" y="243348"/>
            <a:ext cx="11298247" cy="6371304"/>
          </a:xfrm>
        </p:spPr>
        <p:txBody>
          <a:bodyPr>
            <a:normAutofit/>
          </a:bodyPr>
          <a:lstStyle/>
          <a:p>
            <a:pPr marL="0" indent="0" algn="r" rtl="1">
              <a:lnSpc>
                <a:spcPct val="170000"/>
              </a:lnSpc>
              <a:buNone/>
            </a:pPr>
            <a:r>
              <a:rPr lang="he-IL" sz="1600" b="1" dirty="0" smtClean="0">
                <a:solidFill>
                  <a:srgbClr val="8A19B7"/>
                </a:solidFill>
              </a:rPr>
              <a:t>תיעוד משובים שקיבלנו על גרסה זו: </a:t>
            </a:r>
          </a:p>
          <a:p>
            <a:pPr marL="0" indent="0" algn="r" rtl="1">
              <a:lnSpc>
                <a:spcPct val="170000"/>
              </a:lnSpc>
              <a:buNone/>
            </a:pPr>
            <a:r>
              <a:rPr lang="he-IL" sz="1200" dirty="0" smtClean="0"/>
              <a:t>גרסה זו לא הוגשה באופן רשמי אלא רק נחלקה עם חברים ומשפחה לרושם כללי. ההערה הכללית היתה שהמראה מיושן.</a:t>
            </a:r>
          </a:p>
          <a:p>
            <a:pPr marL="0" indent="0" algn="r" rtl="1">
              <a:lnSpc>
                <a:spcPct val="170000"/>
              </a:lnSpc>
              <a:buNone/>
            </a:pPr>
            <a:endParaRPr lang="he-IL" sz="1600" dirty="0"/>
          </a:p>
        </p:txBody>
      </p:sp>
    </p:spTree>
    <p:extLst>
      <p:ext uri="{BB962C8B-B14F-4D97-AF65-F5344CB8AC3E}">
        <p14:creationId xmlns:p14="http://schemas.microsoft.com/office/powerpoint/2010/main" val="1122269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596" y="2960407"/>
            <a:ext cx="7886810" cy="555561"/>
          </a:xfrm>
          <a:prstGeom prst="rect">
            <a:avLst/>
          </a:prstGeom>
          <a:noFill/>
        </p:spPr>
        <p:txBody>
          <a:bodyPr wrap="square" lIns="77747" tIns="38874" rIns="77747" bIns="38874" rtlCol="1">
            <a:spAutoFit/>
          </a:bodyPr>
          <a:lstStyle/>
          <a:p>
            <a:pPr algn="ctr" defTabSz="1088469" rtl="1"/>
            <a:r>
              <a:rPr lang="he-IL" sz="3100" b="1" dirty="0">
                <a:solidFill>
                  <a:srgbClr val="8A19B7"/>
                </a:solidFill>
              </a:rPr>
              <a:t>כניסה לסימולציה</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29946" y="3429000"/>
            <a:ext cx="3732108" cy="1866054"/>
          </a:xfrm>
          <a:prstGeom prst="rect">
            <a:avLst/>
          </a:prstGeom>
        </p:spPr>
      </p:pic>
    </p:spTree>
    <p:extLst>
      <p:ext uri="{BB962C8B-B14F-4D97-AF65-F5344CB8AC3E}">
        <p14:creationId xmlns:p14="http://schemas.microsoft.com/office/powerpoint/2010/main" val="1014733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hlinkClick r:id="" action="ppaction://hlinkshowjump?jump=nextslide" highlightClick="1"/>
            <a:hlinkHover r:id="" action="ppaction://hlinkshowjump?jump=nextslide" highlightClick="1"/>
          </p:cNvPr>
          <p:cNvSpPr txBox="1"/>
          <p:nvPr/>
        </p:nvSpPr>
        <p:spPr>
          <a:xfrm>
            <a:off x="7086889" y="2500630"/>
            <a:ext cx="1594463" cy="290208"/>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רומנטי</a:t>
            </a:r>
          </a:p>
        </p:txBody>
      </p:sp>
      <p:sp>
        <p:nvSpPr>
          <p:cNvPr id="6" name="TextBox 5"/>
          <p:cNvSpPr txBox="1"/>
          <p:nvPr/>
        </p:nvSpPr>
        <p:spPr>
          <a:xfrm>
            <a:off x="3509024" y="2500630"/>
            <a:ext cx="1594463" cy="290208"/>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קברט גותי</a:t>
            </a:r>
          </a:p>
        </p:txBody>
      </p:sp>
      <p:sp>
        <p:nvSpPr>
          <p:cNvPr id="7" name="TextBox 6"/>
          <p:cNvSpPr txBox="1"/>
          <p:nvPr/>
        </p:nvSpPr>
        <p:spPr>
          <a:xfrm>
            <a:off x="1719281" y="2500630"/>
            <a:ext cx="1594463" cy="290208"/>
          </a:xfrm>
          <a:prstGeom prst="rect">
            <a:avLst/>
          </a:prstGeom>
          <a:solidFill>
            <a:schemeClr val="accent3">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פייתי</a:t>
            </a:r>
          </a:p>
        </p:txBody>
      </p:sp>
      <p:sp>
        <p:nvSpPr>
          <p:cNvPr id="9" name="TextBox 8"/>
          <p:cNvSpPr txBox="1"/>
          <p:nvPr/>
        </p:nvSpPr>
        <p:spPr>
          <a:xfrm>
            <a:off x="8876814" y="2494134"/>
            <a:ext cx="1594463" cy="290208"/>
          </a:xfrm>
          <a:prstGeom prst="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קלאסי</a:t>
            </a:r>
          </a:p>
        </p:txBody>
      </p:sp>
      <p:pic>
        <p:nvPicPr>
          <p:cNvPr id="4100" name="Picture 4" descr="Image result for edgar allan poe">
            <a:hlinkHover r:id="" action="ppaction://hlinkshowjump?jump=nextslide" highlightClick="1"/>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56892" y="3714838"/>
            <a:ext cx="1893191" cy="25260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011654" y="908781"/>
            <a:ext cx="1067618" cy="290208"/>
          </a:xfrm>
          <a:prstGeom prst="wedgeRectCallout">
            <a:avLst>
              <a:gd name="adj1" fmla="val -39460"/>
              <a:gd name="adj2" fmla="val 198819"/>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pPr algn="r"/>
            <a:r>
              <a:rPr lang="he-IL" sz="1286" dirty="0" smtClean="0"/>
              <a:t>לחצו עלי</a:t>
            </a:r>
            <a:endParaRPr lang="he-IL" sz="1286" dirty="0"/>
          </a:p>
        </p:txBody>
      </p:sp>
      <p:pic>
        <p:nvPicPr>
          <p:cNvPr id="23" name="Picture 3" descr="C:\Users\EfratDima\Desktop\Downloads\girl-1976350_1920.pn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2"/>
          <a:stretch/>
        </p:blipFill>
        <p:spPr bwMode="auto">
          <a:xfrm>
            <a:off x="3730564" y="1259611"/>
            <a:ext cx="1156849" cy="124101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EfratDima\Desktop\Downloads\fantasy-977198_1920.png"/>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1997127" y="1207902"/>
            <a:ext cx="979396" cy="12862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C:\Users\EfratDima\Desktop\Downloads\tube-906712_1920.png"/>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9212108" y="1259611"/>
            <a:ext cx="683863" cy="123452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EfratDima\Desktop\Downloads\manga-613945_1920.png"/>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a:stretch/>
        </p:blipFill>
        <p:spPr bwMode="auto">
          <a:xfrm>
            <a:off x="5320523" y="1265762"/>
            <a:ext cx="1666598" cy="12283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296783" y="2494134"/>
            <a:ext cx="1594463" cy="290208"/>
          </a:xfrm>
          <a:prstGeom prst="rect">
            <a:avLst/>
          </a:prstGeom>
          <a:solidFill>
            <a:srgbClr val="00CC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ysClr val="windowText" lastClr="000000"/>
                </a:solidFill>
              </a:rPr>
              <a:t>סייבר גותי</a:t>
            </a:r>
          </a:p>
        </p:txBody>
      </p:sp>
      <p:sp>
        <p:nvSpPr>
          <p:cNvPr id="19" name="Oval Callout 18"/>
          <p:cNvSpPr/>
          <p:nvPr/>
        </p:nvSpPr>
        <p:spPr>
          <a:xfrm>
            <a:off x="6096000" y="3714838"/>
            <a:ext cx="1697379" cy="1102926"/>
          </a:xfrm>
          <a:prstGeom prst="wedgeEllipseCallout">
            <a:avLst>
              <a:gd name="adj1" fmla="val -70550"/>
              <a:gd name="adj2" fmla="val 50488"/>
            </a:avLst>
          </a:prstGeom>
          <a:solidFill>
            <a:schemeClr val="tx1">
              <a:lumMod val="75000"/>
              <a:lumOff val="25000"/>
              <a:alpha val="61000"/>
            </a:schemeClr>
          </a:solidFill>
          <a:ln w="3175">
            <a:solidFill>
              <a:schemeClr val="bg1">
                <a:lumMod val="6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sz="1286"/>
          </a:p>
        </p:txBody>
      </p:sp>
      <p:sp>
        <p:nvSpPr>
          <p:cNvPr id="27" name="TextBox 26"/>
          <p:cNvSpPr txBox="1"/>
          <p:nvPr/>
        </p:nvSpPr>
        <p:spPr>
          <a:xfrm>
            <a:off x="2953457" y="502177"/>
            <a:ext cx="6275157" cy="290208"/>
          </a:xfrm>
          <a:prstGeom prst="rect">
            <a:avLst/>
          </a:prstGeom>
          <a:noFill/>
        </p:spPr>
        <p:txBody>
          <a:bodyPr wrap="square" rtlCol="1" anchor="ctr">
            <a:spAutoFit/>
          </a:bodyPr>
          <a:lstStyle/>
          <a:p>
            <a:pPr algn="ctr"/>
            <a:r>
              <a:rPr lang="he-IL" sz="1286" dirty="0">
                <a:solidFill>
                  <a:schemeClr val="bg1">
                    <a:lumMod val="95000"/>
                  </a:schemeClr>
                </a:solidFill>
                <a:effectLst>
                  <a:outerShdw blurRad="38100" dist="38100" dir="2700000" algn="tl">
                    <a:srgbClr val="000000">
                      <a:alpha val="43137"/>
                    </a:srgbClr>
                  </a:outerShdw>
                </a:effectLst>
              </a:rPr>
              <a:t>חמישה תת זרמים עיקריים בתרבות הגותית</a:t>
            </a:r>
          </a:p>
        </p:txBody>
      </p:sp>
      <p:sp>
        <p:nvSpPr>
          <p:cNvPr id="28" name="TextBox 27"/>
          <p:cNvSpPr txBox="1"/>
          <p:nvPr/>
        </p:nvSpPr>
        <p:spPr>
          <a:xfrm>
            <a:off x="6314959" y="3936540"/>
            <a:ext cx="1259460" cy="685957"/>
          </a:xfrm>
          <a:prstGeom prst="rect">
            <a:avLst/>
          </a:prstGeom>
          <a:noFill/>
        </p:spPr>
        <p:txBody>
          <a:bodyPr wrap="square" rtlCol="1">
            <a:spAutoFit/>
          </a:bodyPr>
          <a:lstStyle/>
          <a:p>
            <a:pPr algn="ctr"/>
            <a:r>
              <a:rPr lang="he-IL" sz="1286" dirty="0">
                <a:solidFill>
                  <a:schemeClr val="bg1">
                    <a:lumMod val="95000"/>
                  </a:schemeClr>
                </a:solidFill>
              </a:rPr>
              <a:t>לחצו על אייקון או כפתור של אחד הזרמים לצפייה </a:t>
            </a:r>
          </a:p>
        </p:txBody>
      </p:sp>
      <p:pic>
        <p:nvPicPr>
          <p:cNvPr id="1027" name="Picture 3" descr="C:\Users\EfratDima\Desktop\לימודים\טלמ\שנה א\סמסטר קיץ\אנימציה\גותים\woman-1489170_1920 (Custo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6075" y="1085336"/>
            <a:ext cx="10763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929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hlinkClick r:id="" action="ppaction://hlinkshowjump?jump=nextslide" highlightClick="1"/>
            <a:hlinkHover r:id="" action="ppaction://hlinkshowjump?jump=nextslide" highlightClick="1"/>
          </p:cNvPr>
          <p:cNvSpPr txBox="1"/>
          <p:nvPr/>
        </p:nvSpPr>
        <p:spPr>
          <a:xfrm>
            <a:off x="7086889" y="2500523"/>
            <a:ext cx="1594463" cy="290208"/>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רומנטי</a:t>
            </a:r>
          </a:p>
        </p:txBody>
      </p:sp>
      <p:sp>
        <p:nvSpPr>
          <p:cNvPr id="6" name="TextBox 5"/>
          <p:cNvSpPr txBox="1"/>
          <p:nvPr/>
        </p:nvSpPr>
        <p:spPr>
          <a:xfrm>
            <a:off x="3509024" y="2500523"/>
            <a:ext cx="1594463" cy="290208"/>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קברט גותי</a:t>
            </a:r>
          </a:p>
        </p:txBody>
      </p:sp>
      <p:sp>
        <p:nvSpPr>
          <p:cNvPr id="7" name="TextBox 6"/>
          <p:cNvSpPr txBox="1"/>
          <p:nvPr/>
        </p:nvSpPr>
        <p:spPr>
          <a:xfrm>
            <a:off x="1719281" y="2500523"/>
            <a:ext cx="1594463" cy="290208"/>
          </a:xfrm>
          <a:prstGeom prst="rect">
            <a:avLst/>
          </a:prstGeom>
          <a:solidFill>
            <a:schemeClr val="accent3">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פייתי</a:t>
            </a:r>
          </a:p>
        </p:txBody>
      </p:sp>
      <p:sp>
        <p:nvSpPr>
          <p:cNvPr id="9" name="TextBox 8"/>
          <p:cNvSpPr txBox="1"/>
          <p:nvPr/>
        </p:nvSpPr>
        <p:spPr>
          <a:xfrm>
            <a:off x="8876814" y="2494027"/>
            <a:ext cx="1594463" cy="290208"/>
          </a:xfrm>
          <a:prstGeom prst="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קלאסי</a:t>
            </a:r>
          </a:p>
        </p:txBody>
      </p:sp>
      <p:pic>
        <p:nvPicPr>
          <p:cNvPr id="4100" name="Picture 4" descr="Image result for edgar allan po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56892" y="3714838"/>
            <a:ext cx="1893191" cy="25260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3" name="Picture 3" descr="C:\Users\EfratDima\Desktop\Downloads\girl-1976350_1920.pn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2"/>
          <a:stretch/>
        </p:blipFill>
        <p:spPr bwMode="auto">
          <a:xfrm>
            <a:off x="3730564" y="1259505"/>
            <a:ext cx="1156849" cy="124101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EfratDima\Desktop\Downloads\fantasy-977198_1920.png"/>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1997127" y="1207796"/>
            <a:ext cx="979396" cy="12862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C:\Users\EfratDima\Desktop\Downloads\tube-906712_1920.png"/>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9212108" y="1259504"/>
            <a:ext cx="683863" cy="123452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EfratDima\Desktop\Downloads\manga-613945_1920.png"/>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a:stretch/>
        </p:blipFill>
        <p:spPr bwMode="auto">
          <a:xfrm>
            <a:off x="5320523" y="1265655"/>
            <a:ext cx="1666598" cy="12283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296783" y="2494027"/>
            <a:ext cx="1594463" cy="290208"/>
          </a:xfrm>
          <a:prstGeom prst="rect">
            <a:avLst/>
          </a:prstGeom>
          <a:solidFill>
            <a:srgbClr val="00CC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ysClr val="windowText" lastClr="000000"/>
                </a:solidFill>
              </a:rPr>
              <a:t>סייבר גותי</a:t>
            </a:r>
          </a:p>
        </p:txBody>
      </p:sp>
      <p:sp>
        <p:nvSpPr>
          <p:cNvPr id="3" name="TextBox 2"/>
          <p:cNvSpPr txBox="1"/>
          <p:nvPr/>
        </p:nvSpPr>
        <p:spPr>
          <a:xfrm>
            <a:off x="5523597" y="5795043"/>
            <a:ext cx="2360524" cy="619913"/>
          </a:xfrm>
          <a:prstGeom prst="rect">
            <a:avLst/>
          </a:prstGeom>
          <a:noFill/>
        </p:spPr>
        <p:txBody>
          <a:bodyPr wrap="square" rtlCol="1">
            <a:spAutoFit/>
          </a:bodyPr>
          <a:lstStyle/>
          <a:p>
            <a:pPr algn="r" rtl="1"/>
            <a:r>
              <a:rPr lang="he-IL" sz="857" dirty="0">
                <a:solidFill>
                  <a:schemeClr val="bg1"/>
                </a:solidFill>
              </a:rPr>
              <a:t>זהו אדגר אלן פו (באנגלית: </a:t>
            </a:r>
            <a:r>
              <a:rPr lang="en-US" sz="857" dirty="0">
                <a:solidFill>
                  <a:schemeClr val="bg1"/>
                </a:solidFill>
              </a:rPr>
              <a:t>Edgar Allan Poe ‏</a:t>
            </a:r>
            <a:endParaRPr lang="he-IL" sz="857" dirty="0">
              <a:solidFill>
                <a:schemeClr val="bg1"/>
              </a:solidFill>
            </a:endParaRPr>
          </a:p>
          <a:p>
            <a:pPr algn="r" rtl="1"/>
            <a:r>
              <a:rPr lang="he-IL" sz="857" dirty="0">
                <a:solidFill>
                  <a:schemeClr val="bg1"/>
                </a:solidFill>
              </a:rPr>
              <a:t>חי בין השנים </a:t>
            </a:r>
            <a:r>
              <a:rPr lang="en-US" sz="857" dirty="0">
                <a:solidFill>
                  <a:schemeClr val="bg1"/>
                </a:solidFill>
              </a:rPr>
              <a:t> </a:t>
            </a:r>
            <a:r>
              <a:rPr lang="he-IL" sz="857" dirty="0">
                <a:solidFill>
                  <a:schemeClr val="bg1"/>
                </a:solidFill>
              </a:rPr>
              <a:t>1809 - 1849) היה משורר וסופר אמריקני. אבי סיפור האימה, סיפורת המתח והספרות הבלשית. מוערך ביותר על ידי </a:t>
            </a:r>
            <a:r>
              <a:rPr lang="he-IL" sz="857" dirty="0" err="1">
                <a:solidFill>
                  <a:schemeClr val="bg1"/>
                </a:solidFill>
              </a:rPr>
              <a:t>גותים</a:t>
            </a:r>
            <a:r>
              <a:rPr lang="he-IL" sz="857" dirty="0">
                <a:solidFill>
                  <a:schemeClr val="bg1"/>
                </a:solidFill>
              </a:rPr>
              <a:t> רבים. </a:t>
            </a:r>
          </a:p>
        </p:txBody>
      </p:sp>
      <p:sp>
        <p:nvSpPr>
          <p:cNvPr id="19" name="Oval Callout 18"/>
          <p:cNvSpPr/>
          <p:nvPr/>
        </p:nvSpPr>
        <p:spPr>
          <a:xfrm>
            <a:off x="6096000" y="3714838"/>
            <a:ext cx="1697379" cy="1102926"/>
          </a:xfrm>
          <a:prstGeom prst="wedgeEllipseCallout">
            <a:avLst>
              <a:gd name="adj1" fmla="val -70550"/>
              <a:gd name="adj2" fmla="val 50488"/>
            </a:avLst>
          </a:prstGeom>
          <a:solidFill>
            <a:schemeClr val="tx1">
              <a:lumMod val="75000"/>
              <a:lumOff val="25000"/>
              <a:alpha val="61000"/>
            </a:schemeClr>
          </a:solidFill>
          <a:ln w="3175">
            <a:solidFill>
              <a:schemeClr val="bg1">
                <a:lumMod val="6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sz="1286"/>
          </a:p>
        </p:txBody>
      </p:sp>
      <p:sp>
        <p:nvSpPr>
          <p:cNvPr id="27" name="TextBox 26"/>
          <p:cNvSpPr txBox="1"/>
          <p:nvPr/>
        </p:nvSpPr>
        <p:spPr>
          <a:xfrm>
            <a:off x="2953457" y="502177"/>
            <a:ext cx="6275157" cy="290208"/>
          </a:xfrm>
          <a:prstGeom prst="rect">
            <a:avLst/>
          </a:prstGeom>
          <a:noFill/>
        </p:spPr>
        <p:txBody>
          <a:bodyPr wrap="square" rtlCol="1" anchor="ctr">
            <a:spAutoFit/>
          </a:bodyPr>
          <a:lstStyle/>
          <a:p>
            <a:pPr algn="ctr"/>
            <a:r>
              <a:rPr lang="he-IL" sz="1286" dirty="0">
                <a:solidFill>
                  <a:schemeClr val="bg1">
                    <a:lumMod val="95000"/>
                  </a:schemeClr>
                </a:solidFill>
                <a:effectLst>
                  <a:outerShdw blurRad="38100" dist="38100" dir="2700000" algn="tl">
                    <a:srgbClr val="000000">
                      <a:alpha val="43137"/>
                    </a:srgbClr>
                  </a:outerShdw>
                </a:effectLst>
              </a:rPr>
              <a:t>חמישה תת זרמים עיקריים בתרבות הגותית</a:t>
            </a:r>
          </a:p>
        </p:txBody>
      </p:sp>
      <p:sp>
        <p:nvSpPr>
          <p:cNvPr id="28" name="TextBox 27"/>
          <p:cNvSpPr txBox="1"/>
          <p:nvPr/>
        </p:nvSpPr>
        <p:spPr>
          <a:xfrm>
            <a:off x="8011654" y="908781"/>
            <a:ext cx="1067618" cy="290208"/>
          </a:xfrm>
          <a:prstGeom prst="wedgeRectCallout">
            <a:avLst>
              <a:gd name="adj1" fmla="val -39460"/>
              <a:gd name="adj2" fmla="val 198819"/>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pPr algn="r"/>
            <a:r>
              <a:rPr lang="he-IL" sz="1286" dirty="0" smtClean="0"/>
              <a:t>לחצו עלי</a:t>
            </a:r>
            <a:endParaRPr lang="he-IL" sz="1286" dirty="0"/>
          </a:p>
        </p:txBody>
      </p:sp>
      <p:sp>
        <p:nvSpPr>
          <p:cNvPr id="29" name="TextBox 28"/>
          <p:cNvSpPr txBox="1"/>
          <p:nvPr/>
        </p:nvSpPr>
        <p:spPr>
          <a:xfrm>
            <a:off x="6314959" y="3936540"/>
            <a:ext cx="1259460" cy="685957"/>
          </a:xfrm>
          <a:prstGeom prst="rect">
            <a:avLst/>
          </a:prstGeom>
          <a:noFill/>
        </p:spPr>
        <p:txBody>
          <a:bodyPr wrap="square" rtlCol="1">
            <a:spAutoFit/>
          </a:bodyPr>
          <a:lstStyle/>
          <a:p>
            <a:pPr algn="ctr"/>
            <a:r>
              <a:rPr lang="he-IL" sz="1286" dirty="0">
                <a:solidFill>
                  <a:schemeClr val="bg1">
                    <a:lumMod val="95000"/>
                  </a:schemeClr>
                </a:solidFill>
              </a:rPr>
              <a:t>לחצו על אייקון או כפתור של אחד הזרמים לצפייה </a:t>
            </a:r>
          </a:p>
        </p:txBody>
      </p:sp>
      <p:pic>
        <p:nvPicPr>
          <p:cNvPr id="20" name="Picture 3" descr="C:\Users\EfratDima\Desktop\לימודים\טלמ\שנה א\סמסטר קיץ\אנימציה\גותים\woman-1489170_1920 (Custo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6075" y="1085336"/>
            <a:ext cx="10763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408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3" descr="C:\Users\EfratDima\Desktop\לימודים\טלמ\שנה א\סמסטר קיץ\אנימציה\גותים\woman-1489170_1920 (Cust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075" y="1085336"/>
            <a:ext cx="1076325" cy="1400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hlinkClick r:id="" action="ppaction://hlinkshowjump?jump=nextslide" highlightClick="1"/>
            <a:hlinkHover r:id="" action="ppaction://noaction" highlightClick="1"/>
          </p:cNvPr>
          <p:cNvSpPr txBox="1"/>
          <p:nvPr/>
        </p:nvSpPr>
        <p:spPr>
          <a:xfrm>
            <a:off x="7086889" y="2500630"/>
            <a:ext cx="1594463" cy="290208"/>
          </a:xfrm>
          <a:prstGeom prst="rect">
            <a:avLst/>
          </a:prstGeom>
          <a:solidFill>
            <a:schemeClr val="accent4">
              <a:lumMod val="75000"/>
            </a:schemeClr>
          </a:solidFill>
          <a:ln>
            <a:noFill/>
          </a:ln>
          <a:effectLst>
            <a:glow rad="228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רומנטי</a:t>
            </a:r>
          </a:p>
        </p:txBody>
      </p:sp>
      <p:sp>
        <p:nvSpPr>
          <p:cNvPr id="5" name="TextBox 4"/>
          <p:cNvSpPr txBox="1"/>
          <p:nvPr/>
        </p:nvSpPr>
        <p:spPr>
          <a:xfrm>
            <a:off x="5296783" y="2494134"/>
            <a:ext cx="1594463" cy="290208"/>
          </a:xfrm>
          <a:prstGeom prst="rect">
            <a:avLst/>
          </a:prstGeom>
          <a:solidFill>
            <a:srgbClr val="00CC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ysClr val="windowText" lastClr="000000"/>
                </a:solidFill>
              </a:rPr>
              <a:t>סייבר גותי</a:t>
            </a:r>
          </a:p>
        </p:txBody>
      </p:sp>
      <p:sp>
        <p:nvSpPr>
          <p:cNvPr id="6" name="TextBox 5"/>
          <p:cNvSpPr txBox="1"/>
          <p:nvPr/>
        </p:nvSpPr>
        <p:spPr>
          <a:xfrm>
            <a:off x="3509024" y="2500630"/>
            <a:ext cx="1594463" cy="290208"/>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קברט גותי</a:t>
            </a:r>
          </a:p>
        </p:txBody>
      </p:sp>
      <p:sp>
        <p:nvSpPr>
          <p:cNvPr id="7" name="TextBox 6"/>
          <p:cNvSpPr txBox="1"/>
          <p:nvPr/>
        </p:nvSpPr>
        <p:spPr>
          <a:xfrm>
            <a:off x="1719281" y="2500630"/>
            <a:ext cx="1594463" cy="290208"/>
          </a:xfrm>
          <a:prstGeom prst="rect">
            <a:avLst/>
          </a:prstGeom>
          <a:solidFill>
            <a:schemeClr val="accent3">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פייתי</a:t>
            </a:r>
          </a:p>
        </p:txBody>
      </p:sp>
      <p:sp>
        <p:nvSpPr>
          <p:cNvPr id="9" name="TextBox 8"/>
          <p:cNvSpPr txBox="1"/>
          <p:nvPr/>
        </p:nvSpPr>
        <p:spPr>
          <a:xfrm>
            <a:off x="8876814" y="2494134"/>
            <a:ext cx="1594463" cy="290208"/>
          </a:xfrm>
          <a:prstGeom prst="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286" dirty="0">
                <a:solidFill>
                  <a:schemeClr val="bg1"/>
                </a:solidFill>
              </a:rPr>
              <a:t>גותי קלאסי</a:t>
            </a:r>
          </a:p>
        </p:txBody>
      </p:sp>
      <p:pic>
        <p:nvPicPr>
          <p:cNvPr id="23" name="Picture 3" descr="C:\Users\EfratDima\Desktop\Downloads\girl-1976350_1920.pn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2"/>
          <a:stretch/>
        </p:blipFill>
        <p:spPr bwMode="auto">
          <a:xfrm>
            <a:off x="3730564" y="1259611"/>
            <a:ext cx="1156849" cy="124101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EfratDima\Desktop\Downloads\fantasy-977198_1920.png"/>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1997127" y="1207902"/>
            <a:ext cx="979396" cy="12862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C:\Users\EfratDima\Desktop\Downloads\tube-906712_1920.png"/>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9212108" y="1259611"/>
            <a:ext cx="683863" cy="123452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EfratDima\Desktop\Downloads\manga-613945_1920.png"/>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a:stretch/>
        </p:blipFill>
        <p:spPr bwMode="auto">
          <a:xfrm>
            <a:off x="5320523" y="1265762"/>
            <a:ext cx="1666598" cy="122837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edgar allan poe"/>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156892" y="3714838"/>
            <a:ext cx="1893191" cy="25260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953457" y="502177"/>
            <a:ext cx="6275157" cy="290208"/>
          </a:xfrm>
          <a:prstGeom prst="rect">
            <a:avLst/>
          </a:prstGeom>
          <a:noFill/>
        </p:spPr>
        <p:txBody>
          <a:bodyPr wrap="square" rtlCol="1" anchor="ctr">
            <a:spAutoFit/>
          </a:bodyPr>
          <a:lstStyle/>
          <a:p>
            <a:pPr algn="ctr"/>
            <a:r>
              <a:rPr lang="he-IL" sz="1286" dirty="0">
                <a:solidFill>
                  <a:schemeClr val="bg1">
                    <a:lumMod val="95000"/>
                  </a:schemeClr>
                </a:solidFill>
                <a:effectLst>
                  <a:outerShdw blurRad="38100" dist="38100" dir="2700000" algn="tl">
                    <a:srgbClr val="000000">
                      <a:alpha val="43137"/>
                    </a:srgbClr>
                  </a:outerShdw>
                </a:effectLst>
              </a:rPr>
              <a:t>חמישה תת זרמים עיקריים בתרבות הגותית</a:t>
            </a:r>
          </a:p>
        </p:txBody>
      </p:sp>
      <p:sp>
        <p:nvSpPr>
          <p:cNvPr id="11" name="Oval Callout 10"/>
          <p:cNvSpPr/>
          <p:nvPr/>
        </p:nvSpPr>
        <p:spPr>
          <a:xfrm>
            <a:off x="6096000" y="3714838"/>
            <a:ext cx="1697379" cy="1102926"/>
          </a:xfrm>
          <a:prstGeom prst="wedgeEllipseCallout">
            <a:avLst>
              <a:gd name="adj1" fmla="val -70550"/>
              <a:gd name="adj2" fmla="val 50488"/>
            </a:avLst>
          </a:prstGeom>
          <a:solidFill>
            <a:schemeClr val="tx1">
              <a:lumMod val="75000"/>
              <a:lumOff val="25000"/>
              <a:alpha val="61000"/>
            </a:schemeClr>
          </a:solidFill>
          <a:ln w="3175">
            <a:solidFill>
              <a:schemeClr val="bg1">
                <a:lumMod val="6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sz="1286"/>
          </a:p>
        </p:txBody>
      </p:sp>
      <p:sp>
        <p:nvSpPr>
          <p:cNvPr id="2" name="TextBox 1"/>
          <p:cNvSpPr txBox="1"/>
          <p:nvPr/>
        </p:nvSpPr>
        <p:spPr>
          <a:xfrm>
            <a:off x="6314959" y="3936540"/>
            <a:ext cx="1259460" cy="685957"/>
          </a:xfrm>
          <a:prstGeom prst="rect">
            <a:avLst/>
          </a:prstGeom>
          <a:noFill/>
        </p:spPr>
        <p:txBody>
          <a:bodyPr wrap="square" rtlCol="1">
            <a:spAutoFit/>
          </a:bodyPr>
          <a:lstStyle/>
          <a:p>
            <a:pPr algn="ctr"/>
            <a:r>
              <a:rPr lang="he-IL" sz="1286" dirty="0">
                <a:solidFill>
                  <a:schemeClr val="bg1">
                    <a:lumMod val="95000"/>
                  </a:schemeClr>
                </a:solidFill>
              </a:rPr>
              <a:t>לחצו על אייקון או כפתור של אחד הזרמים לצפייה </a:t>
            </a:r>
          </a:p>
        </p:txBody>
      </p:sp>
    </p:spTree>
    <p:extLst>
      <p:ext uri="{BB962C8B-B14F-4D97-AF65-F5344CB8AC3E}">
        <p14:creationId xmlns:p14="http://schemas.microsoft.com/office/powerpoint/2010/main" val="3573826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26505</TotalTime>
  <Words>4631</Words>
  <Application>Microsoft Office PowerPoint</Application>
  <PresentationFormat>מסך רחב</PresentationFormat>
  <Paragraphs>694</Paragraphs>
  <Slides>47</Slides>
  <Notes>25</Notes>
  <HiddenSlides>0</HiddenSlides>
  <MMClips>3</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47</vt:i4>
      </vt:variant>
    </vt:vector>
  </HeadingPairs>
  <TitlesOfParts>
    <vt:vector size="52" baseType="lpstr">
      <vt:lpstr>Arial</vt:lpstr>
      <vt:lpstr>Calibri</vt:lpstr>
      <vt:lpstr>Calibri Light</vt:lpstr>
      <vt:lpstr>Times New Roman</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mariyah halliburton</dc:creator>
  <cp:lastModifiedBy>אפרת</cp:lastModifiedBy>
  <cp:revision>59</cp:revision>
  <dcterms:created xsi:type="dcterms:W3CDTF">2017-09-20T10:07:16Z</dcterms:created>
  <dcterms:modified xsi:type="dcterms:W3CDTF">2017-10-18T09:06:35Z</dcterms:modified>
</cp:coreProperties>
</file>