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61" r:id="rId4"/>
    <p:sldId id="258" r:id="rId5"/>
    <p:sldId id="263" r:id="rId6"/>
    <p:sldId id="270" r:id="rId7"/>
    <p:sldId id="271" r:id="rId8"/>
    <p:sldId id="264" r:id="rId9"/>
    <p:sldId id="274" r:id="rId10"/>
    <p:sldId id="265" r:id="rId11"/>
    <p:sldId id="266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77" d="100"/>
          <a:sy n="77" d="100"/>
        </p:scale>
        <p:origin x="-240" y="-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 txBox="1"/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  <a:endParaRPr lang="en-US" dirty="0"/>
          </a:p>
        </p:txBody>
      </p:sp>
      <p:pic>
        <p:nvPicPr>
          <p:cNvPr id="3" name="Picture 2" descr="Logo, company name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/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/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/>
          <p:cNvSpPr txBox="1"/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  <a:endParaRPr lang="en-US" sz="3200" b="1" dirty="0">
              <a:solidFill>
                <a:srgbClr val="25677D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</a:fld>
            <a:endParaRPr lang="en-US" dirty="0"/>
          </a:p>
        </p:txBody>
      </p:sp>
      <p:pic>
        <p:nvPicPr>
          <p:cNvPr id="3" name="Picture 2" descr="Chart&#10;&#10;Description automatically generated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guru99.com/alert-popup-handling-selenium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" y="2338705"/>
            <a:ext cx="4243705" cy="1450975"/>
          </a:xfrm>
        </p:spPr>
        <p:txBody>
          <a:bodyPr lIns="91440" tIns="45720" rIns="91440" bIns="45720" anchor="t"/>
          <a:lstStyle/>
          <a:p>
            <a:r>
              <a:rPr lang="en-US" sz="3200" dirty="0">
                <a:ea typeface="+mn-lt"/>
                <a:cs typeface="+mn-lt"/>
                <a:sym typeface="+mn-ea"/>
              </a:rPr>
              <a:t>Introduction of Cypress</a:t>
            </a:r>
            <a:endParaRPr lang="en-US" sz="3200" dirty="0"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78" y="652014"/>
            <a:ext cx="9393848" cy="712765"/>
          </a:xfrm>
        </p:spPr>
        <p:txBody>
          <a:bodyPr lIns="91440" tIns="45720" rIns="91440" bIns="45720" anchor="t"/>
          <a:lstStyle/>
          <a:p>
            <a:r>
              <a:rPr>
                <a:ea typeface="+mn-lt"/>
                <a:cs typeface="+mn-lt"/>
                <a:sym typeface="+mn-ea"/>
              </a:rPr>
              <a:t>Write First test code.</a:t>
            </a:r>
            <a:br>
              <a:rPr lang="en-US" b="1" dirty="0">
                <a:ea typeface="+mn-lt"/>
                <a:cs typeface="+mn-lt"/>
              </a:rPr>
            </a:b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58215" y="1572895"/>
            <a:ext cx="10275570" cy="5182870"/>
          </a:xfrm>
        </p:spPr>
        <p:txBody>
          <a:bodyPr lIns="91440" tIns="45720" rIns="91440" bIns="4572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describe('My First Test', () =&gt; {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it('Does not do much!', () =&gt;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     {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           expect(true).to.equal(true)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    })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})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tx1"/>
                </a:solidFill>
                <a:latin typeface="Canva Sans" panose="020B0503030501040103"/>
                <a:sym typeface="+mn-ea"/>
              </a:rPr>
              <a:t>we can yous arrow or Anomalous function to write </a:t>
            </a:r>
            <a:r>
              <a:rPr lang="en-US" sz="2400">
                <a:solidFill>
                  <a:schemeClr val="tx1"/>
                </a:solidFill>
                <a:latin typeface="Canva Sans Bold" panose="020B0803030501040103"/>
                <a:sym typeface="+mn-ea"/>
              </a:rPr>
              <a:t>describe </a:t>
            </a:r>
            <a:r>
              <a:rPr lang="en-US" sz="2400">
                <a:solidFill>
                  <a:schemeClr val="tx1"/>
                </a:solidFill>
                <a:latin typeface="Canva Sans" panose="020B0503030501040103"/>
                <a:sym typeface="+mn-ea"/>
              </a:rPr>
              <a:t>or </a:t>
            </a:r>
            <a:r>
              <a:rPr lang="en-US" sz="2400">
                <a:solidFill>
                  <a:schemeClr val="tx1"/>
                </a:solidFill>
                <a:latin typeface="Canva Sans Bold" panose="020B0803030501040103"/>
                <a:sym typeface="+mn-ea"/>
              </a:rPr>
              <a:t>it.</a:t>
            </a:r>
            <a:endParaRPr lang="en-US" sz="2400">
              <a:solidFill>
                <a:schemeClr val="tx1"/>
              </a:solidFill>
              <a:latin typeface="Canva Sans" panose="020B0503030501040103"/>
            </a:endParaRP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  <a:latin typeface="Canva Sans" panose="020B0503030501040103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82566" y="1481959"/>
            <a:ext cx="10363200" cy="4876799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1"/>
              </a:rPr>
              <a:t>https://www.tutorialspoint.com/cypress/index.htm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hlinkClick r:id="rId1"/>
              </a:rPr>
              <a:t>https://toolsqa.com/cypress-tutorial/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hlinkClick r:id="rId1"/>
              </a:rPr>
              <a:t>https://docs.cypress.io/examples/tutorials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hlinkClick r:id="rId1"/>
              </a:rPr>
              <a:t>https://mindmajix.com/cypress-tutorial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656580" y="1561465"/>
            <a:ext cx="5483860" cy="3912870"/>
          </a:xfrm>
        </p:spPr>
        <p:txBody>
          <a:bodyPr lIns="91440" tIns="45720" rIns="91440" bIns="45720" anchor="t">
            <a:normAutofit lnSpcReduction="10000"/>
          </a:bodyPr>
          <a:lstStyle/>
          <a:p>
            <a:r>
              <a:rPr lang="en-US" sz="2400" b="1" dirty="0">
                <a:ea typeface="+mn-lt"/>
                <a:cs typeface="+mn-lt"/>
              </a:rPr>
              <a:t>Module 1:  Introduction of Cypress</a:t>
            </a:r>
            <a:endParaRPr lang="en-US" sz="2400" b="1" dirty="0">
              <a:ea typeface="+mn-lt"/>
              <a:cs typeface="+mn-lt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pPr marL="1714500" lvl="3" indent="-342900">
              <a:buFont typeface="Wingdings" panose="05000000000000000000" charset="0"/>
              <a:buChar char="ü"/>
            </a:pPr>
            <a:r>
              <a:rPr lang="en-US" sz="2000" b="1" dirty="0">
                <a:ea typeface="+mn-lt"/>
                <a:cs typeface="+mn-lt"/>
              </a:rPr>
              <a:t>What is cypress.</a:t>
            </a:r>
            <a:endParaRPr lang="en-US" sz="2000" b="1" dirty="0">
              <a:ea typeface="+mn-lt"/>
              <a:cs typeface="+mn-lt"/>
            </a:endParaRPr>
          </a:p>
          <a:p>
            <a:pPr marL="1714500" lvl="3" indent="-342900">
              <a:buFont typeface="Wingdings" panose="05000000000000000000" charset="0"/>
              <a:buChar char="ü"/>
            </a:pPr>
            <a:r>
              <a:rPr lang="en-US" sz="2000" b="1" dirty="0">
                <a:ea typeface="+mn-lt"/>
                <a:cs typeface="+mn-lt"/>
              </a:rPr>
              <a:t>Who uses cypress.</a:t>
            </a:r>
            <a:endParaRPr lang="en-US" sz="2000" b="1" dirty="0">
              <a:ea typeface="+mn-lt"/>
              <a:cs typeface="+mn-lt"/>
            </a:endParaRPr>
          </a:p>
          <a:p>
            <a:pPr marL="1714500" lvl="3" indent="-342900">
              <a:buFont typeface="Wingdings" panose="05000000000000000000" charset="0"/>
              <a:buChar char="ü"/>
            </a:pPr>
            <a:r>
              <a:rPr lang="en-US" sz="2000" b="1" dirty="0">
                <a:ea typeface="+mn-lt"/>
                <a:cs typeface="+mn-lt"/>
              </a:rPr>
              <a:t>Features of cypress</a:t>
            </a:r>
            <a:endParaRPr lang="en-US" sz="2000" b="1" dirty="0">
              <a:ea typeface="+mn-lt"/>
              <a:cs typeface="+mn-lt"/>
            </a:endParaRPr>
          </a:p>
          <a:p>
            <a:pPr marL="1714500" lvl="3" indent="-342900">
              <a:buFont typeface="Wingdings" panose="05000000000000000000" charset="0"/>
              <a:buChar char="ü"/>
            </a:pPr>
            <a:r>
              <a:rPr sz="2000" b="1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Cypress ecosystem</a:t>
            </a:r>
            <a:endParaRPr lang="en-US" sz="2000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1714500" lvl="3" indent="-342900">
              <a:buFont typeface="Wingdings" panose="05000000000000000000" charset="0"/>
              <a:buChar char="ü"/>
            </a:pPr>
            <a:r>
              <a:rPr lang="en-US" sz="2000" b="1" dirty="0">
                <a:ea typeface="+mn-lt"/>
                <a:cs typeface="+mn-lt"/>
              </a:rPr>
              <a:t>Installing cypress</a:t>
            </a:r>
            <a:endParaRPr lang="en-US" sz="2000" b="1" dirty="0">
              <a:ea typeface="+mn-lt"/>
              <a:cs typeface="+mn-lt"/>
            </a:endParaRPr>
          </a:p>
          <a:p>
            <a:pPr marL="1714500" lvl="3" indent="-342900">
              <a:buFont typeface="Wingdings" panose="05000000000000000000" charset="0"/>
              <a:buChar char="ü"/>
            </a:pPr>
            <a:r>
              <a:rPr lang="en-US" sz="2000" b="1" dirty="0">
                <a:ea typeface="+mn-lt"/>
                <a:cs typeface="+mn-lt"/>
              </a:rPr>
              <a:t>How to open cypress </a:t>
            </a:r>
            <a:endParaRPr lang="en-US" sz="2000" b="1" dirty="0">
              <a:ea typeface="+mn-lt"/>
              <a:cs typeface="+mn-lt"/>
            </a:endParaRPr>
          </a:p>
          <a:p>
            <a:pPr marL="1714500" lvl="3" indent="-342900">
              <a:buFont typeface="Wingdings" panose="05000000000000000000" charset="0"/>
              <a:buChar char="ü"/>
            </a:pPr>
            <a:r>
              <a:rPr lang="en-US" sz="2000" b="1" dirty="0">
                <a:ea typeface="+mn-lt"/>
                <a:cs typeface="+mn-lt"/>
              </a:rPr>
              <a:t>Project folder</a:t>
            </a:r>
            <a:endParaRPr lang="en-US" sz="2000" b="1" dirty="0">
              <a:ea typeface="+mn-lt"/>
              <a:cs typeface="+mn-lt"/>
            </a:endParaRPr>
          </a:p>
          <a:p>
            <a:pPr marL="1714500" lvl="3" indent="-342900">
              <a:buFont typeface="Wingdings" panose="05000000000000000000" charset="0"/>
              <a:buChar char="ü"/>
            </a:pPr>
            <a:r>
              <a:rPr lang="en-US" sz="2000" b="1" dirty="0">
                <a:ea typeface="+mn-lt"/>
                <a:cs typeface="+mn-lt"/>
              </a:rPr>
              <a:t>Write First test code.</a:t>
            </a:r>
            <a:endParaRPr lang="en-US" sz="2000" b="1" dirty="0">
              <a:ea typeface="+mn-lt"/>
              <a:cs typeface="+mn-lt"/>
            </a:endParaRPr>
          </a:p>
          <a:p>
            <a:pPr lvl="3"/>
            <a:endParaRPr lang="en-US" b="1" dirty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 lIns="91440" tIns="45720" rIns="91440" bIns="45720" anchor="t"/>
          <a:lstStyle/>
          <a:p>
            <a:r>
              <a:rPr>
                <a:ea typeface="+mn-lt"/>
                <a:cs typeface="+mn-lt"/>
                <a:sym typeface="+mn-ea"/>
              </a:rPr>
              <a:t>What is cypress.</a:t>
            </a:r>
            <a:br>
              <a:rPr lang="en-US" b="1" dirty="0">
                <a:ea typeface="+mn-lt"/>
                <a:cs typeface="+mn-lt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 lIns="91440" tIns="45720" rIns="91440" bIns="45720" anchor="t">
            <a:noAutofit/>
          </a:bodyPr>
          <a:lstStyle/>
          <a:p>
            <a:pPr>
              <a:buFont typeface="Wingdings" panose="05000000000000000000" charset="0"/>
              <a:buChar char="§"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Cypress is an open-source and free test automation tool.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It can be used for Front end and API test automation.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NodeJS-based modern automation tool.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Supports JavaScript/Typescript.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faster and easier. 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ea typeface="+mn-lt"/>
                <a:cs typeface="+mn-lt"/>
                <a:sym typeface="+mn-ea"/>
              </a:rPr>
              <a:t>Who uses cypress.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519050"/>
            <a:ext cx="10275570" cy="4705350"/>
          </a:xfrm>
        </p:spPr>
        <p:txBody>
          <a:bodyPr lIns="91440" tIns="45720" rIns="91440" bIns="45720" anchor="t"/>
          <a:lstStyle/>
          <a:p>
            <a:pPr marL="868680" lvl="2" indent="0">
              <a:lnSpc>
                <a:spcPts val="4225"/>
              </a:lnSpc>
              <a:buFont typeface="Arial" panose="020B0604020202020204"/>
              <a:buNone/>
            </a:pPr>
            <a:r>
              <a:rPr lang="en-US" sz="1600">
                <a:solidFill>
                  <a:schemeClr val="tx1"/>
                </a:solidFill>
                <a:latin typeface="Canva Sans" panose="020B0503030501040103"/>
                <a:sym typeface="+mn-ea"/>
              </a:rPr>
              <a:t>  QA engineers</a:t>
            </a:r>
            <a:r>
              <a:rPr lang="en-US" sz="1600">
                <a:solidFill>
                  <a:schemeClr val="tx1"/>
                </a:solidFill>
                <a:latin typeface="Canva Sans" panose="020B0503030501040103"/>
                <a:sym typeface="+mn-ea"/>
              </a:rPr>
              <a:t>                                                                             </a:t>
            </a:r>
            <a:r>
              <a:rPr lang="en-US" sz="1600">
                <a:solidFill>
                  <a:schemeClr val="tx1"/>
                </a:solidFill>
                <a:latin typeface="Canva Sans" panose="020B0503030501040103"/>
                <a:sym typeface="+mn-ea"/>
              </a:rPr>
              <a:t>Developers</a:t>
            </a:r>
            <a:endParaRPr lang="en-US" sz="1600">
              <a:solidFill>
                <a:schemeClr val="tx1"/>
              </a:solidFill>
              <a:latin typeface="Canva Sans" panose="020B0503030501040103"/>
              <a:sym typeface="+mn-ea"/>
            </a:endParaRPr>
          </a:p>
          <a:p>
            <a:pPr marL="868680" lvl="2" indent="0">
              <a:lnSpc>
                <a:spcPts val="4225"/>
              </a:lnSpc>
              <a:buFont typeface="Arial" panose="020B0604020202020204"/>
              <a:buNone/>
            </a:pPr>
            <a:r>
              <a:rPr lang="en-US" sz="1600">
                <a:solidFill>
                  <a:schemeClr val="tx1"/>
                </a:solidFill>
                <a:latin typeface="Canva Sans" panose="020B0503030501040103"/>
                <a:sym typeface="+mn-ea"/>
              </a:rPr>
              <a:t>                                                                                     </a:t>
            </a:r>
            <a:endParaRPr lang="en-US" sz="1600">
              <a:solidFill>
                <a:schemeClr val="tx1"/>
              </a:solidFill>
              <a:latin typeface="Canva Sans" panose="020B0503030501040103"/>
            </a:endParaRPr>
          </a:p>
          <a:p>
            <a:endParaRPr lang="en-US" sz="1600" dirty="0">
              <a:solidFill>
                <a:schemeClr val="tx1"/>
              </a:solidFill>
              <a:latin typeface="Canva Sans" panose="020B0503030501040103"/>
              <a:ea typeface="+mn-lt"/>
              <a:cs typeface="+mn-lt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rcRect l="42138" b="457"/>
          <a:stretch>
            <a:fillRect/>
          </a:stretch>
        </p:blipFill>
        <p:spPr>
          <a:xfrm>
            <a:off x="1578610" y="2355850"/>
            <a:ext cx="3010535" cy="21469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l="7" r="2602"/>
          <a:stretch>
            <a:fillRect/>
          </a:stretch>
        </p:blipFill>
        <p:spPr>
          <a:xfrm>
            <a:off x="6675120" y="2355850"/>
            <a:ext cx="3033395" cy="2087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40" y="668020"/>
            <a:ext cx="9393555" cy="679450"/>
          </a:xfrm>
        </p:spPr>
        <p:txBody>
          <a:bodyPr lIns="91440" tIns="45720" rIns="91440" bIns="45720" anchor="t"/>
          <a:lstStyle/>
          <a:p>
            <a:r>
              <a:rPr>
                <a:ea typeface="+mn-lt"/>
                <a:cs typeface="+mn-lt"/>
                <a:sym typeface="+mn-ea"/>
              </a:rPr>
              <a:t>Features of cypress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65225" y="1583055"/>
            <a:ext cx="11256645" cy="5199380"/>
          </a:xfrm>
        </p:spPr>
        <p:txBody>
          <a:bodyPr lIns="91440" tIns="45720" rIns="91440" bIns="45720" anchor="t">
            <a:noAutofit/>
          </a:bodyPr>
          <a:lstStyle/>
          <a:p>
            <a:pPr marL="612775" lvl="1" indent="-306070">
              <a:lnSpc>
                <a:spcPts val="3970"/>
              </a:lnSpc>
              <a:buFont typeface="Wingdings" panose="05000000000000000000" charset="0"/>
              <a:buChar char="§"/>
            </a:pPr>
            <a:r>
              <a:rPr lang="en-US" sz="2400">
                <a:solidFill>
                  <a:schemeClr val="tx1"/>
                </a:solidFill>
                <a:latin typeface="Canva Sans Bold" panose="020B0803030501040103"/>
                <a:sym typeface="+mn-ea"/>
              </a:rPr>
              <a:t>Time Travel</a:t>
            </a:r>
            <a:r>
              <a:rPr lang="en-US" sz="2400">
                <a:solidFill>
                  <a:schemeClr val="tx1"/>
                </a:solidFill>
                <a:latin typeface="Canva Sans" panose="020B0503030501040103"/>
                <a:sym typeface="+mn-ea"/>
              </a:rPr>
              <a:t>: </a:t>
            </a:r>
            <a:endParaRPr lang="en-US" sz="2400">
              <a:solidFill>
                <a:schemeClr val="tx1"/>
              </a:solidFill>
              <a:latin typeface="Canva Sans" panose="020B0503030501040103"/>
              <a:sym typeface="+mn-ea"/>
            </a:endParaRPr>
          </a:p>
          <a:p>
            <a:pPr marL="612775" lvl="1" indent="-306070">
              <a:lnSpc>
                <a:spcPts val="3970"/>
              </a:lnSpc>
              <a:buFont typeface="Wingdings" panose="05000000000000000000" charset="0"/>
              <a:buChar char="§"/>
            </a:pPr>
            <a:r>
              <a:rPr lang="en-US" sz="2400">
                <a:solidFill>
                  <a:schemeClr val="tx1"/>
                </a:solidFill>
                <a:latin typeface="Canva Sans Bold" panose="020B0803030501040103"/>
                <a:sym typeface="+mn-ea"/>
              </a:rPr>
              <a:t>Debuggability</a:t>
            </a:r>
            <a:r>
              <a:rPr lang="en-US" sz="2400">
                <a:solidFill>
                  <a:schemeClr val="tx1"/>
                </a:solidFill>
                <a:latin typeface="Canva Sans" panose="020B0503030501040103"/>
                <a:sym typeface="+mn-ea"/>
              </a:rPr>
              <a:t>:</a:t>
            </a:r>
            <a:endParaRPr lang="en-US" sz="2400">
              <a:solidFill>
                <a:schemeClr val="tx1"/>
              </a:solidFill>
              <a:latin typeface="Canva Sans" panose="020B0503030501040103"/>
              <a:sym typeface="+mn-ea"/>
            </a:endParaRPr>
          </a:p>
          <a:p>
            <a:pPr marL="612775" lvl="1" indent="-306070">
              <a:lnSpc>
                <a:spcPts val="3970"/>
              </a:lnSpc>
              <a:buFont typeface="Wingdings" panose="05000000000000000000" charset="0"/>
              <a:buChar char="§"/>
            </a:pPr>
            <a:r>
              <a:rPr lang="en-US" sz="2400">
                <a:solidFill>
                  <a:schemeClr val="tx1"/>
                </a:solidFill>
                <a:latin typeface="Canva Sans Bold" panose="020B0803030501040103"/>
                <a:sym typeface="+mn-ea"/>
              </a:rPr>
              <a:t>Automatic Waiting</a:t>
            </a:r>
            <a:r>
              <a:rPr lang="en-US" sz="2400">
                <a:solidFill>
                  <a:schemeClr val="tx1"/>
                </a:solidFill>
                <a:latin typeface="Canva Sans" panose="020B0503030501040103"/>
                <a:sym typeface="+mn-ea"/>
              </a:rPr>
              <a:t>: </a:t>
            </a:r>
            <a:endParaRPr lang="en-US" sz="2400">
              <a:solidFill>
                <a:schemeClr val="tx1"/>
              </a:solidFill>
              <a:latin typeface="Canva Sans" panose="020B0503030501040103"/>
              <a:sym typeface="+mn-ea"/>
            </a:endParaRPr>
          </a:p>
          <a:p>
            <a:pPr marL="612775" lvl="1" indent="-306070">
              <a:lnSpc>
                <a:spcPts val="3970"/>
              </a:lnSpc>
              <a:buFont typeface="Wingdings" panose="05000000000000000000" charset="0"/>
              <a:buChar char="§"/>
            </a:pPr>
            <a:r>
              <a:rPr lang="en-US" sz="2400">
                <a:solidFill>
                  <a:schemeClr val="tx1"/>
                </a:solidFill>
                <a:latin typeface="Canva Sans Bold" panose="020B0803030501040103"/>
                <a:sym typeface="+mn-ea"/>
              </a:rPr>
              <a:t>Consistent Results</a:t>
            </a:r>
            <a:r>
              <a:rPr lang="en-US" sz="2400">
                <a:solidFill>
                  <a:schemeClr val="tx1"/>
                </a:solidFill>
                <a:latin typeface="Canva Sans" panose="020B0503030501040103"/>
                <a:sym typeface="+mn-ea"/>
              </a:rPr>
              <a:t>:</a:t>
            </a:r>
            <a:endParaRPr lang="en-US" sz="2400">
              <a:solidFill>
                <a:schemeClr val="tx1"/>
              </a:solidFill>
              <a:latin typeface="Canva Sans" panose="020B0503030501040103"/>
              <a:sym typeface="+mn-ea"/>
            </a:endParaRPr>
          </a:p>
          <a:p>
            <a:pPr marL="612775" lvl="1" indent="-306070">
              <a:lnSpc>
                <a:spcPts val="3970"/>
              </a:lnSpc>
              <a:buFont typeface="Wingdings" panose="05000000000000000000" charset="0"/>
              <a:buChar char="§"/>
            </a:pPr>
            <a:r>
              <a:rPr lang="en-US" sz="2400">
                <a:solidFill>
                  <a:schemeClr val="tx1"/>
                </a:solidFill>
                <a:latin typeface="Canva Sans Bold" panose="020B0803030501040103"/>
                <a:sym typeface="+mn-ea"/>
              </a:rPr>
              <a:t>Screenshots and Videos</a:t>
            </a:r>
            <a:r>
              <a:rPr lang="en-US" sz="2400">
                <a:solidFill>
                  <a:schemeClr val="tx1"/>
                </a:solidFill>
                <a:latin typeface="Canva Sans" panose="020B0503030501040103"/>
                <a:sym typeface="+mn-ea"/>
              </a:rPr>
              <a:t>:</a:t>
            </a:r>
            <a:endParaRPr lang="en-US" sz="2400">
              <a:solidFill>
                <a:schemeClr val="tx1"/>
              </a:solidFill>
              <a:latin typeface="Canva Sans" panose="020B0503030501040103"/>
              <a:ea typeface="SimSun" panose="02010600030101010101" pitchFamily="2" charset="-122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055" y="614045"/>
            <a:ext cx="9393555" cy="633730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latin typeface="Calibri (Body)" charset="0"/>
                <a:cs typeface="Calibri (Body)" charset="0"/>
                <a:sym typeface="+mn-ea"/>
              </a:rPr>
              <a:t>Cypress ecosystem</a:t>
            </a:r>
            <a:endParaRPr lang="en-US">
              <a:solidFill>
                <a:schemeClr val="accent1">
                  <a:lumMod val="50000"/>
                </a:schemeClr>
              </a:solidFill>
              <a:latin typeface="Calibri (Body)" charset="0"/>
              <a:cs typeface="Calibri (Body)" charset="0"/>
              <a:sym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008380" y="1247775"/>
            <a:ext cx="11256645" cy="5431155"/>
          </a:xfrm>
        </p:spPr>
        <p:txBody>
          <a:bodyPr lIns="91440" tIns="45720" rIns="91440" bIns="45720" anchor="t">
            <a:noAutofit/>
          </a:bodyPr>
          <a:p>
            <a:pPr>
              <a:lnSpc>
                <a:spcPts val="4760"/>
              </a:lnSpc>
            </a:pPr>
            <a:r>
              <a:rPr lang="en-US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Test Runner.</a:t>
            </a:r>
            <a:endParaRPr lang="en-US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>
              <a:lnSpc>
                <a:spcPts val="4760"/>
              </a:lnSpc>
            </a:pPr>
            <a:r>
              <a:rPr lang="en-US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Dashboard Service.</a:t>
            </a:r>
            <a:endParaRPr lang="en-US">
              <a:solidFill>
                <a:schemeClr val="tx1"/>
              </a:solidFill>
              <a:latin typeface="Calibri (Body)" charset="0"/>
              <a:ea typeface="+mn-lt"/>
              <a:cs typeface="Calibri (Body)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ea typeface="+mn-lt"/>
                <a:cs typeface="+mn-lt"/>
                <a:sym typeface="+mn-ea"/>
              </a:rPr>
              <a:t>How to open cypress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611600"/>
            <a:ext cx="10626331" cy="4705350"/>
          </a:xfrm>
        </p:spPr>
        <p:txBody>
          <a:bodyPr lIns="91440" tIns="45720" rIns="91440" bIns="45720" anchor="t">
            <a:noAutofit/>
          </a:bodyPr>
          <a:lstStyle/>
          <a:p>
            <a:pPr marL="252730" lvl="0" indent="-342900">
              <a:lnSpc>
                <a:spcPts val="4760"/>
              </a:lnSpc>
              <a:buFont typeface="Wingdings" panose="05000000000000000000" charset="0"/>
              <a:buChar char="§"/>
            </a:pPr>
            <a:r>
              <a:rPr lang="en-US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pre requirements:-</a:t>
            </a:r>
            <a:endParaRPr lang="en-US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 marL="0" lvl="0" indent="0">
              <a:lnSpc>
                <a:spcPts val="4760"/>
              </a:lnSpc>
              <a:buNone/>
            </a:pPr>
            <a:r>
              <a:rPr lang="en-US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            Node.js </a:t>
            </a:r>
            <a:endParaRPr lang="en-US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 marL="0" lvl="0" indent="0">
              <a:lnSpc>
                <a:spcPts val="4760"/>
              </a:lnSpc>
              <a:buNone/>
            </a:pP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            Code editore like Vscode</a:t>
            </a:r>
            <a:endParaRPr lang="en-US" sz="2400">
              <a:solidFill>
                <a:schemeClr val="tx1"/>
              </a:solidFill>
              <a:latin typeface="Calibri (Body)" charset="0"/>
              <a:cs typeface="Calibri (Body)" charset="0"/>
            </a:endParaRPr>
          </a:p>
          <a:p>
            <a:pPr>
              <a:lnSpc>
                <a:spcPts val="4760"/>
              </a:lnSpc>
            </a:pPr>
            <a:r>
              <a:rPr lang="en-US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step 1. create new folder and open it by vscode </a:t>
            </a:r>
            <a:endParaRPr lang="en-US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>
              <a:lnSpc>
                <a:spcPts val="4760"/>
              </a:lnSpc>
            </a:pPr>
            <a:r>
              <a:rPr lang="en-US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step 2. npm -i init,  </a:t>
            </a:r>
            <a:endParaRPr lang="en-US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>
              <a:lnSpc>
                <a:spcPts val="4760"/>
              </a:lnSpc>
            </a:pPr>
            <a:r>
              <a:rPr lang="en-US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step 3. npm install cypress –save-dev, </a:t>
            </a:r>
            <a:endParaRPr lang="en-US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>
              <a:lnSpc>
                <a:spcPts val="4760"/>
              </a:lnSpc>
            </a:pPr>
            <a:r>
              <a:rPr lang="en-US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step 4. node_modules/.bin/cypress open, </a:t>
            </a:r>
            <a:endParaRPr lang="en-US">
              <a:solidFill>
                <a:schemeClr val="tx1"/>
              </a:solidFill>
              <a:latin typeface="Calibri (Body)" charset="0"/>
              <a:ea typeface="SimSun" panose="02010600030101010101" pitchFamily="2" charset="-122"/>
              <a:cs typeface="Calibri (Body)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ea typeface="+mn-lt"/>
                <a:cs typeface="+mn-lt"/>
                <a:sym typeface="+mn-ea"/>
              </a:rPr>
              <a:t>How to open cypress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58215" y="1451610"/>
            <a:ext cx="10275570" cy="5253990"/>
          </a:xfrm>
        </p:spPr>
        <p:txBody>
          <a:bodyPr lIns="91440" tIns="45720" rIns="91440" bIns="45720" anchor="t">
            <a:normAutofit/>
          </a:bodyPr>
          <a:p>
            <a:pPr>
              <a:lnSpc>
                <a:spcPts val="4655"/>
              </a:lnSpc>
            </a:pPr>
            <a:r>
              <a:rPr lang="en-US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Two way to open cypress </a:t>
            </a:r>
            <a:endParaRPr lang="en-US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 marL="0" indent="0">
              <a:lnSpc>
                <a:spcPts val="4655"/>
              </a:lnSpc>
              <a:buNone/>
            </a:pP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  1. In Test Runner app.</a:t>
            </a:r>
            <a:endParaRPr lang="en-US" sz="2400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 marL="0" indent="0">
              <a:lnSpc>
                <a:spcPts val="4655"/>
              </a:lnSpc>
              <a:buFont typeface="Wingdings" panose="05000000000000000000" charset="0"/>
              <a:buNone/>
            </a:pP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	npx cypress  open </a:t>
            </a:r>
            <a:endParaRPr lang="en-US" sz="2400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 marL="0" lvl="2" indent="0">
              <a:lnSpc>
                <a:spcPts val="4655"/>
              </a:lnSpc>
              <a:buNone/>
            </a:pP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	node_modules/.bin/cypress open</a:t>
            </a:r>
            <a:endParaRPr lang="en-US" sz="2400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 marL="0" lvl="2" indent="0">
              <a:lnSpc>
                <a:spcPts val="4655"/>
              </a:lnSpc>
              <a:buFont typeface="Arial" panose="020B0604020202020204"/>
              <a:buNone/>
            </a:pP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  2. in Terminal.</a:t>
            </a:r>
            <a:endParaRPr lang="en-US" sz="2400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 marL="0" lvl="2" indent="0">
              <a:lnSpc>
                <a:spcPts val="4655"/>
              </a:lnSpc>
              <a:buFont typeface="Arial" panose="020B0604020202020204"/>
              <a:buNone/>
            </a:pP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	npx cypress  open</a:t>
            </a:r>
            <a:endParaRPr lang="en-US" sz="2400">
              <a:solidFill>
                <a:schemeClr val="tx1"/>
              </a:solidFill>
              <a:latin typeface="Calibri (Body)" charset="0"/>
              <a:cs typeface="Calibri (Body)" charset="0"/>
              <a:sym typeface="+mn-ea"/>
            </a:endParaRPr>
          </a:p>
          <a:p>
            <a:pPr marL="342900" lvl="2" indent="-342900">
              <a:lnSpc>
                <a:spcPts val="4655"/>
              </a:lnSpc>
            </a:pP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Once the cypress runner is open,  new folder </a:t>
            </a: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 named “</a:t>
            </a: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cypress”.</a:t>
            </a:r>
            <a:r>
              <a:rPr lang="en-US" sz="2400">
                <a:solidFill>
                  <a:schemeClr val="tx1"/>
                </a:solidFill>
                <a:latin typeface="Calibri (Body)" charset="0"/>
                <a:cs typeface="Calibri (Body)" charset="0"/>
                <a:sym typeface="+mn-ea"/>
              </a:rPr>
              <a:t> created </a:t>
            </a:r>
            <a:endParaRPr lang="en-US" sz="2400">
              <a:solidFill>
                <a:schemeClr val="tx1"/>
              </a:solidFill>
              <a:latin typeface="Calibri (Body)" charset="0"/>
              <a:ea typeface="SimSun" panose="02010600030101010101" pitchFamily="2" charset="-122"/>
              <a:cs typeface="Calibri (Body)" charset="0"/>
            </a:endParaRPr>
          </a:p>
          <a:p>
            <a:pPr marL="718185" lvl="1" indent="-358775">
              <a:lnSpc>
                <a:spcPts val="4655"/>
              </a:lnSpc>
              <a:buFont typeface="Arial" panose="020B0604020202020204"/>
              <a:buChar char="•"/>
            </a:pPr>
            <a:endParaRPr lang="en-US" sz="2400">
              <a:solidFill>
                <a:schemeClr val="tx1"/>
              </a:solidFill>
              <a:latin typeface="Calibri (Body)" charset="0"/>
              <a:ea typeface="SimSun" panose="02010600030101010101" pitchFamily="2" charset="-122"/>
              <a:cs typeface="Calibri (Body)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70" y="654685"/>
            <a:ext cx="9393555" cy="676910"/>
          </a:xfrm>
        </p:spPr>
        <p:txBody>
          <a:bodyPr lIns="91440" tIns="45720" rIns="91440" bIns="45720" anchor="t"/>
          <a:lstStyle/>
          <a:p>
            <a:r>
              <a:rPr>
                <a:ea typeface="+mn-lt"/>
                <a:cs typeface="+mn-lt"/>
                <a:sym typeface="+mn-ea"/>
              </a:rPr>
              <a:t>Project folder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66140" y="1442720"/>
            <a:ext cx="10699750" cy="4781550"/>
          </a:xfrm>
        </p:spPr>
        <p:txBody>
          <a:bodyPr lIns="91440" tIns="45720" rIns="91440" bIns="45720" anchor="t">
            <a:normAutofit/>
          </a:bodyPr>
          <a:lstStyle/>
          <a:p>
            <a:endParaRPr lang="en-US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+mn-lt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Content Placeholder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66140" y="1442720"/>
            <a:ext cx="10699750" cy="4781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1633</Words>
  <Application>WPS Presentation</Application>
  <PresentationFormat>Custom</PresentationFormat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Cambria</vt:lpstr>
      <vt:lpstr>Calibri</vt:lpstr>
      <vt:lpstr>Wingdings</vt:lpstr>
      <vt:lpstr>Microsoft YaHei</vt:lpstr>
      <vt:lpstr>Arial Unicode MS</vt:lpstr>
      <vt:lpstr>Arial</vt:lpstr>
      <vt:lpstr>Canva Sans</vt:lpstr>
      <vt:lpstr>Yu Gothic UI</vt:lpstr>
      <vt:lpstr>Canva Sans Bold</vt:lpstr>
      <vt:lpstr>Yu Gothic UI Semibold</vt:lpstr>
      <vt:lpstr>Calibri (Body)</vt:lpstr>
      <vt:lpstr>Canva Sans Bold</vt:lpstr>
      <vt:lpstr>Segoe Print</vt:lpstr>
      <vt:lpstr>RetrospectVTI</vt:lpstr>
      <vt:lpstr>Python File Handling</vt:lpstr>
      <vt:lpstr>PowerPoint 演示文稿</vt:lpstr>
      <vt:lpstr>Introduction </vt:lpstr>
      <vt:lpstr>Modes</vt:lpstr>
      <vt:lpstr>Read Mode</vt:lpstr>
      <vt:lpstr>Cont.'s </vt:lpstr>
      <vt:lpstr>Cont.'s </vt:lpstr>
      <vt:lpstr>Append Mode</vt:lpstr>
      <vt:lpstr>Create Mode</vt:lpstr>
      <vt:lpstr>Close Files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/>
  <cp:lastModifiedBy>Efrem Yohanis</cp:lastModifiedBy>
  <cp:revision>201</cp:revision>
  <dcterms:created xsi:type="dcterms:W3CDTF">2020-02-06T00:04:00Z</dcterms:created>
  <dcterms:modified xsi:type="dcterms:W3CDTF">2023-08-05T19:50:52Z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5D34FE08C5D4403797FADE5983987B2B</vt:lpwstr>
  </property>
  <property fmtid="{D5CDD505-2E9C-101B-9397-08002B2CF9AE}" pid="3" name="KSOProductBuildVer">
    <vt:lpwstr>1033-11.2.0.11537</vt:lpwstr>
  </property>
</Properties>
</file>