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61" r:id="rId4"/>
    <p:sldId id="258" r:id="rId5"/>
    <p:sldId id="262" r:id="rId6"/>
    <p:sldId id="271" r:id="rId7"/>
    <p:sldId id="263" r:id="rId8"/>
    <p:sldId id="270" r:id="rId9"/>
    <p:sldId id="264" r:id="rId10"/>
    <p:sldId id="273" r:id="rId11"/>
    <p:sldId id="274" r:id="rId12"/>
    <p:sldId id="288" r:id="rId13"/>
    <p:sldId id="289" r:id="rId14"/>
    <p:sldId id="290" r:id="rId15"/>
    <p:sldId id="291" r:id="rId16"/>
    <p:sldId id="293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 showGuides="1">
      <p:cViewPr varScale="1">
        <p:scale>
          <a:sx n="77" d="100"/>
          <a:sy n="77" d="100"/>
        </p:scale>
        <p:origin x="-240" y="-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6B06-9FB6-4AA1-A097-666DD28834F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uru99.com/alert-popup-handling-selenium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cs typeface="Calibri" panose="020F0502020204030204"/>
                <a:sym typeface="+mn-ea"/>
              </a:rPr>
              <a:t>Cypress Test case Structure.</a:t>
            </a:r>
            <a:endParaRPr lang="en-US" sz="2800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Calibri" panose="020F0502020204030204"/>
              </a:rPr>
              <a:t>Interact with that element.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 lnSpcReduction="20000"/>
          </a:bodyPr>
          <a:p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Some commands in Cypress are for interacting with the DOM such as: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.click()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.dblclick()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.rightclick()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.type()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.clear()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.check()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.uncheck()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.select()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.trigger()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.selectFile()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We call these "action commands."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Assertions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/>
              <a:t>Assertions are these validations in the test automation</a:t>
            </a:r>
            <a:endParaRPr lang="en-US"/>
          </a:p>
          <a:p>
            <a:r>
              <a:rPr lang="en-US"/>
              <a:t>Assertions  </a:t>
            </a:r>
            <a:r>
              <a:rPr lang="en-US">
                <a:sym typeface="+mn-ea"/>
              </a:rPr>
              <a:t>classify </a:t>
            </a:r>
            <a:r>
              <a:rPr lang="en-US"/>
              <a:t>into two segments based on the subject.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1. Implicit Assertions </a:t>
            </a:r>
            <a:endParaRPr lang="en-US"/>
          </a:p>
          <a:p>
            <a:pPr marL="0" indent="0">
              <a:buNone/>
            </a:pPr>
            <a:r>
              <a:rPr lang="en-US"/>
              <a:t>	2. Explicit Assertions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 Implicit Assertions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/>
              <a:t>When the assertion applies to the object provided by the parent chained command.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>
                <a:sym typeface="+mn-ea"/>
              </a:rPr>
              <a:t>Implicit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Assertions </a:t>
            </a:r>
            <a:r>
              <a:rPr lang="en-US">
                <a:sym typeface="+mn-ea"/>
              </a:rPr>
              <a:t>use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 </a:t>
            </a:r>
            <a:r>
              <a:rPr lang="en-US"/>
              <a:t>commands such as: </a:t>
            </a:r>
            <a:endParaRPr lang="en-US"/>
          </a:p>
          <a:p>
            <a:pPr marL="0" indent="0">
              <a:buNone/>
            </a:pPr>
            <a:r>
              <a:rPr lang="en-US"/>
              <a:t>          .should() </a:t>
            </a:r>
            <a:endParaRPr lang="en-US"/>
          </a:p>
          <a:p>
            <a:pPr marL="0" indent="0">
              <a:buNone/>
            </a:pPr>
            <a:r>
              <a:rPr lang="en-US"/>
              <a:t>          .and()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Generally, we use Implicit assertions when we want to: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  Assert multiple validations about the same subject.</a:t>
            </a:r>
            <a:endParaRPr lang="en-US"/>
          </a:p>
          <a:p>
            <a:pPr marL="0" indent="0">
              <a:buNone/>
            </a:pPr>
            <a:r>
              <a:rPr lang="en-US"/>
              <a:t>          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Explicit  Assertion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/>
              <a:t> If an assertion is applicable to an object directly, it is known as the explicit assertion.</a:t>
            </a:r>
            <a:endParaRPr lang="en-US"/>
          </a:p>
          <a:p>
            <a:endParaRPr lang="en-US"/>
          </a:p>
          <a:p>
            <a:r>
              <a:rPr lang="en-US"/>
              <a:t> This category of assertions contains the commands such as</a:t>
            </a:r>
            <a:endParaRPr lang="en-US"/>
          </a:p>
          <a:p>
            <a:pPr marL="0" indent="0">
              <a:buNone/>
            </a:pPr>
            <a:r>
              <a:rPr lang="en-US"/>
              <a:t>             expect()</a:t>
            </a:r>
            <a:endParaRPr lang="en-US"/>
          </a:p>
          <a:p>
            <a:pPr marL="0" indent="0">
              <a:buNone/>
            </a:pPr>
            <a:r>
              <a:rPr lang="en-US"/>
              <a:t>             assert()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Generally, You will be using "Explicit assertions" </a:t>
            </a:r>
            <a:endParaRPr lang="en-US"/>
          </a:p>
          <a:p>
            <a:pPr marL="0" indent="0">
              <a:buNone/>
            </a:pPr>
            <a:r>
              <a:rPr lang="en-US"/>
              <a:t>      Perform some custom logic before making the assertions on the given subject.</a:t>
            </a:r>
            <a:endParaRPr lang="en-US"/>
          </a:p>
          <a:p>
            <a:pPr marL="0" indent="0">
              <a:buNone/>
            </a:pPr>
            <a:r>
              <a:rPr lang="en-US"/>
              <a:t>    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Common Cypress Assertions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/>
              <a:t>have.length</a:t>
            </a:r>
            <a:endParaRPr lang="en-US"/>
          </a:p>
          <a:p>
            <a:r>
              <a:rPr lang="en-US"/>
              <a:t>have.class</a:t>
            </a:r>
            <a:endParaRPr lang="en-US"/>
          </a:p>
          <a:p>
            <a:r>
              <a:rPr lang="en-US"/>
              <a:t>have.value</a:t>
            </a:r>
            <a:endParaRPr lang="en-US"/>
          </a:p>
          <a:p>
            <a:r>
              <a:rPr lang="en-US"/>
              <a:t>contain</a:t>
            </a:r>
            <a:endParaRPr lang="en-US"/>
          </a:p>
          <a:p>
            <a:r>
              <a:rPr lang="en-US"/>
              <a:t>be.visible</a:t>
            </a:r>
            <a:endParaRPr lang="en-US"/>
          </a:p>
          <a:p>
            <a:r>
              <a:rPr lang="en-US"/>
              <a:t>exist</a:t>
            </a:r>
            <a:endParaRPr lang="en-US"/>
          </a:p>
          <a:p>
            <a:r>
              <a:rPr lang="en-US"/>
              <a:t>be.checked</a:t>
            </a:r>
            <a:endParaRPr lang="en-US"/>
          </a:p>
          <a:p>
            <a:r>
              <a:rPr lang="en-US"/>
              <a:t>have.css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Positive assertions Vs Negative assertions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 A positive assertion is an affirmative statement.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Example: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rgbClr val="00B0F0"/>
                </a:solidFill>
              </a:rPr>
              <a:t>cy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>
                <a:solidFill>
                  <a:srgbClr val="FFC000"/>
                </a:solidFill>
              </a:rPr>
              <a:t>url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().</a:t>
            </a:r>
            <a:r>
              <a:rPr lang="en-US" sz="2400">
                <a:solidFill>
                  <a:srgbClr val="FFC000"/>
                </a:solidFill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('</a:t>
            </a:r>
            <a:r>
              <a:rPr lang="en-US" sz="2400">
                <a:solidFill>
                  <a:srgbClr val="FF0000"/>
                </a:solidFill>
              </a:rPr>
              <a:t>include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','</a:t>
            </a:r>
            <a:r>
              <a:rPr lang="en-US" sz="2400">
                <a:solidFill>
                  <a:srgbClr val="FF0000"/>
                </a:solidFill>
              </a:rPr>
              <a:t>project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>
                <a:solidFill>
                  <a:srgbClr val="FFC000"/>
                </a:solidFill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>
                <a:solidFill>
                  <a:srgbClr val="FF0000"/>
                </a:solidFill>
              </a:rPr>
              <a:t>'contain'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sz="2400">
                <a:solidFill>
                  <a:srgbClr val="FF0000"/>
                </a:solidFill>
              </a:rPr>
              <a:t>'project'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400">
                <a:solidFill>
                  <a:srgbClr val="FFC000"/>
                </a:solidFill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>
                <a:solidFill>
                  <a:srgbClr val="FF0000"/>
                </a:solidFill>
              </a:rPr>
              <a:t>'eq'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,'</a:t>
            </a:r>
            <a:r>
              <a:rPr lang="en-US" sz="2400">
                <a:solidFill>
                  <a:srgbClr val="FF0000"/>
                </a:solidFill>
              </a:rPr>
              <a:t>http://127.0.0.1:5500/project/form.html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The Negative assertions have the "not" chainer prefixed to the assertion. </a:t>
            </a:r>
            <a:endParaRPr lang="en-US"/>
          </a:p>
          <a:p>
            <a:r>
              <a:rPr lang="en-US"/>
              <a:t>A Negative assertions show what is not true.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buNone/>
            </a:pPr>
            <a:r>
              <a:rPr lang="en-US"/>
              <a:t>      Example</a:t>
            </a:r>
            <a:endParaRPr lang="en-US"/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   </a:t>
            </a:r>
            <a:r>
              <a:rPr lang="en-US" sz="2400">
                <a:solidFill>
                  <a:srgbClr val="00B0F0"/>
                </a:solidFill>
                <a:sym typeface="+mn-ea"/>
              </a:rPr>
              <a:t>cy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url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().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('</a:t>
            </a:r>
            <a:r>
              <a:rPr lang="en-US" sz="2400">
                <a:solidFill>
                  <a:srgbClr val="FF0000"/>
                </a:solidFill>
                <a:sym typeface="+mn-ea"/>
              </a:rPr>
              <a:t>include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','</a:t>
            </a:r>
            <a:r>
              <a:rPr lang="en-US" sz="2400">
                <a:solidFill>
                  <a:srgbClr val="FF0000"/>
                </a:solidFill>
                <a:sym typeface="+mn-ea"/>
              </a:rPr>
              <a:t>project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   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en-US" sz="2400">
                <a:solidFill>
                  <a:srgbClr val="FF0000"/>
                </a:solidFill>
                <a:sym typeface="+mn-ea"/>
              </a:rPr>
              <a:t>'not.contain'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,</a:t>
            </a:r>
            <a:r>
              <a:rPr lang="en-US" sz="2400">
                <a:solidFill>
                  <a:srgbClr val="FF0000"/>
                </a:solidFill>
                <a:sym typeface="+mn-ea"/>
              </a:rPr>
              <a:t>'project'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   .</a:t>
            </a:r>
            <a:r>
              <a:rPr lang="en-US" sz="2400">
                <a:solidFill>
                  <a:srgbClr val="FFC000"/>
                </a:solidFill>
                <a:sym typeface="+mn-ea"/>
              </a:rPr>
              <a:t>should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en-US" sz="2400">
                <a:solidFill>
                  <a:srgbClr val="FF0000"/>
                </a:solidFill>
                <a:sym typeface="+mn-ea"/>
              </a:rPr>
              <a:t>'eq'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,'</a:t>
            </a:r>
            <a:r>
              <a:rPr lang="en-US" sz="2400">
                <a:solidFill>
                  <a:srgbClr val="FF0000"/>
                </a:solidFill>
                <a:sym typeface="+mn-ea"/>
              </a:rPr>
              <a:t>http://127.0.0.1:5500/project/form.html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')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https://www.tutorialspoint.com/cypress/index.htm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https://toolsqa.com/cypress-tutorial/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https://docs.cypress.io/examples/tutorials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https://mindmajix.com/cypress-tutorial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20000"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Chapter 3: Cypress Test case Structure.</a:t>
            </a:r>
            <a:endParaRPr lang="en-US" sz="24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b="1" dirty="0"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Visit web page.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Commands for Querry elements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Locate or Select elements.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Interact with Element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Assertion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cs typeface="Calibri" panose="020F0502020204030204"/>
                <a:sym typeface="+mn-ea"/>
              </a:rPr>
              <a:t>Cypress Test case Structure.</a:t>
            </a:r>
            <a:br>
              <a:rPr lang="en-US" b="1" dirty="0">
                <a:cs typeface="Calibri" panose="020F050202020403020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solid Test generally covers 4 phases: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1. Visit a web page.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2. Query for an element.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3. Interact with that element.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4. Assert about the content on the page.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Visit web page.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67431"/>
            <a:ext cx="10275570" cy="470535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can pass the URL to cy.visit() methods to visit web page.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Uniform Resource Locator (URL) is a reference to a web resource that specifies its location. 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URL is made up of two parts: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1.Base URL: 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2. Relative URL: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614045"/>
            <a:ext cx="9393555" cy="6337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Commands for Querry elements.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08380" y="1247775"/>
            <a:ext cx="11256645" cy="5431155"/>
          </a:xfrm>
        </p:spPr>
        <p:txBody>
          <a:bodyPr lIns="91440" tIns="45720" rIns="91440" bIns="45720" anchor="t">
            <a:noAutofit/>
          </a:bodyPr>
          <a:p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</a:rPr>
              <a:t> </a:t>
            </a:r>
            <a:r>
              <a:rPr lang="en-US">
                <a:solidFill>
                  <a:srgbClr val="0070C0"/>
                </a:solidFill>
                <a:cs typeface="+mn-lt"/>
              </a:rPr>
              <a:t>cy</a:t>
            </a:r>
            <a:r>
              <a:rPr lang="en-US">
                <a:solidFill>
                  <a:schemeClr val="tx1"/>
                </a:solidFill>
                <a:cs typeface="+mn-lt"/>
              </a:rPr>
              <a:t>.</a:t>
            </a:r>
            <a:r>
              <a:rPr lang="en-US">
                <a:solidFill>
                  <a:srgbClr val="FFC000"/>
                </a:solidFill>
                <a:cs typeface="+mn-lt"/>
              </a:rPr>
              <a:t>get(</a:t>
            </a:r>
            <a:r>
              <a:rPr lang="en-US">
                <a:solidFill>
                  <a:srgbClr val="0070C0"/>
                </a:solidFill>
                <a:cs typeface="+mn-lt"/>
              </a:rPr>
              <a:t>selector</a:t>
            </a:r>
            <a:r>
              <a:rPr lang="en-US">
                <a:solidFill>
                  <a:srgbClr val="FFC000"/>
                </a:solidFill>
                <a:cs typeface="+mn-lt"/>
              </a:rPr>
              <a:t>)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>
                <a:solidFill>
                  <a:schemeClr val="accent1"/>
                </a:solidFill>
                <a:cs typeface="+mn-lt"/>
                <a:sym typeface="+mn-ea"/>
              </a:rPr>
              <a:t>cy</a:t>
            </a: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.</a:t>
            </a:r>
            <a:r>
              <a:rPr lang="en-US">
                <a:solidFill>
                  <a:srgbClr val="FFC000"/>
                </a:solidFill>
                <a:cs typeface="+mn-lt"/>
                <a:sym typeface="+mn-ea"/>
              </a:rPr>
              <a:t>get</a:t>
            </a: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(</a:t>
            </a:r>
            <a:r>
              <a:rPr lang="en-US">
                <a:solidFill>
                  <a:srgbClr val="0070C0"/>
                </a:solidFill>
                <a:cs typeface="+mn-lt"/>
                <a:sym typeface="+mn-ea"/>
              </a:rPr>
              <a:t>parentSelector</a:t>
            </a: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).</a:t>
            </a:r>
            <a:r>
              <a:rPr lang="en-US">
                <a:solidFill>
                  <a:srgbClr val="FFC000"/>
                </a:solidFill>
                <a:cs typeface="+mn-lt"/>
                <a:sym typeface="+mn-ea"/>
              </a:rPr>
              <a:t>find</a:t>
            </a: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(</a:t>
            </a:r>
            <a:r>
              <a:rPr lang="en-US">
                <a:solidFill>
                  <a:srgbClr val="0070C0"/>
                </a:solidFill>
                <a:cs typeface="+mn-lt"/>
                <a:sym typeface="+mn-ea"/>
              </a:rPr>
              <a:t>childSelector</a:t>
            </a: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) </a:t>
            </a: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>
                <a:solidFill>
                  <a:srgbClr val="00B0F0"/>
                </a:solidFill>
                <a:cs typeface="+mn-lt"/>
                <a:sym typeface="+mn-ea"/>
              </a:rPr>
              <a:t>cy</a:t>
            </a: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.</a:t>
            </a:r>
            <a:r>
              <a:rPr lang="en-US">
                <a:solidFill>
                  <a:srgbClr val="FFC000"/>
                </a:solidFill>
                <a:cs typeface="+mn-lt"/>
                <a:sym typeface="+mn-ea"/>
              </a:rPr>
              <a:t>contains</a:t>
            </a: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() :- </a:t>
            </a: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Note:-</a:t>
            </a: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get methods: gets one or more elements based on the selector passed as aparameter</a:t>
            </a: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find methods:- always chains with other methods that return DOM elements.</a:t>
            </a: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contains methods:- Another way to locate things is to look them up by their content,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</a:rPr>
              <a:t>Cypress uses to chain commands together. 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Locator or Selector elements.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The Locator or Selector helps to locate an element in the webpage.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Cypress supports:-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290" lvl="2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           1. CSS selectors by default.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290" lvl="2" indent="0"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           2. XPath selectors by help of additional plugin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665" y="668020"/>
            <a:ext cx="9393555" cy="679450"/>
          </a:xfrm>
        </p:spPr>
        <p:txBody>
          <a:bodyPr lIns="91440" tIns="45720" rIns="91440" bIns="45720" anchor="t"/>
          <a:lstStyle/>
          <a:p>
            <a:r>
              <a:rPr lang="en-US">
                <a:cs typeface="Calibri" panose="020F0502020204030204"/>
              </a:rPr>
              <a:t>CSS selectors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5225" y="1583055"/>
            <a:ext cx="11256645" cy="519938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We can write CSS selectors in multiple ways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3565" y="2505710"/>
            <a:ext cx="7298055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cs typeface="Calibri" panose="020F0502020204030204"/>
                <a:sym typeface="+mn-ea"/>
              </a:rPr>
              <a:t>XPath selectors</a:t>
            </a:r>
            <a:endParaRPr>
              <a:cs typeface="Calibri" panose="020F0502020204030204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611600"/>
            <a:ext cx="10626331" cy="470535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To install and configure cypress-xpath use the following step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Step 1: Install the cypress-xpath plugin using the below command: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 npm install -D cypress-xpath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Step 2: Set Up XPath plugin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Navigate to cypress/support/index.js and add the below line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            require('cypress-xpath')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  <a:sym typeface="+mn-ea"/>
              </a:rPr>
              <a:t> Step 3: Use cy.xpath() </a:t>
            </a:r>
            <a:endParaRPr lang="en-US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2" y="586087"/>
            <a:ext cx="9393848" cy="712765"/>
          </a:xfrm>
        </p:spPr>
        <p:txBody>
          <a:bodyPr lIns="91440" tIns="45720" rIns="91440" bIns="45720" anchor="t"/>
          <a:lstStyle/>
          <a:p>
            <a:r>
              <a:rPr lang="en-US">
                <a:cs typeface="Calibri" panose="020F0502020204030204"/>
              </a:rPr>
              <a:t>Test Runer Playground 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steps, how to use Cypress Selector Playground to grab locators?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1.First, open the Selector playground by clicking on the "Toggle" button.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2.Second, click on the "Selector" icon, 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3.Third, click on the "Widgets" menu to grab its CSS selector. 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4.Fourthly, click on the copy icon to copy the CSS selector.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5.Finally, you can use this CSS selector anywhere in your test.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3936</Words>
  <Application>WPS Presentation</Application>
  <PresentationFormat>Custom</PresentationFormat>
  <Paragraphs>166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RetrospectVTI</vt:lpstr>
      <vt:lpstr>Cypress Test case Structure.</vt:lpstr>
      <vt:lpstr>PowerPoint 演示文稿</vt:lpstr>
      <vt:lpstr>Cypress Test case Structure.  </vt:lpstr>
      <vt:lpstr>Visit web page.</vt:lpstr>
      <vt:lpstr>Cypress Commands for Querry elements.</vt:lpstr>
      <vt:lpstr>Locator or Selector elements.</vt:lpstr>
      <vt:lpstr>CSS selectors</vt:lpstr>
      <vt:lpstr>XPath selectors</vt:lpstr>
      <vt:lpstr>Test Runer Playground </vt:lpstr>
      <vt:lpstr>Interact with that element.</vt:lpstr>
      <vt:lpstr>Assertions </vt:lpstr>
      <vt:lpstr> Implicit Assertions </vt:lpstr>
      <vt:lpstr>Explicit  Assertion</vt:lpstr>
      <vt:lpstr>Common Cypress Assertions</vt:lpstr>
      <vt:lpstr>Positive assertions Vs Negative assertions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</cp:lastModifiedBy>
  <cp:revision>206</cp:revision>
  <dcterms:created xsi:type="dcterms:W3CDTF">2020-02-06T00:04:00Z</dcterms:created>
  <dcterms:modified xsi:type="dcterms:W3CDTF">2024-01-12T18:48:09Z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FA76E50A0B3B43639319D67C7B431445</vt:lpwstr>
  </property>
  <property fmtid="{D5CDD505-2E9C-101B-9397-08002B2CF9AE}" pid="3" name="KSOProductBuildVer">
    <vt:lpwstr>1033-12.2.0.13359</vt:lpwstr>
  </property>
</Properties>
</file>