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58" r:id="rId5"/>
    <p:sldId id="279" r:id="rId6"/>
    <p:sldId id="280" r:id="rId7"/>
    <p:sldId id="27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 showGuides="1">
      <p:cViewPr varScale="1">
        <p:scale>
          <a:sx n="77" d="100"/>
          <a:sy n="77" d="100"/>
        </p:scale>
        <p:origin x="-240" y="-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guru99.com/alert-popup-handling-seleniu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2338705"/>
            <a:ext cx="4243705" cy="1450975"/>
          </a:xfrm>
        </p:spPr>
        <p:txBody>
          <a:bodyPr lIns="91440" tIns="45720" rIns="91440" bIns="45720" anchor="t"/>
          <a:lstStyle/>
          <a:p>
            <a:r>
              <a:rPr lang="en-US" sz="2400" dirty="0">
                <a:ea typeface="+mn-lt"/>
                <a:cs typeface="+mn-lt"/>
                <a:sym typeface="+mn-ea"/>
              </a:rPr>
              <a:t>Run Cypress Tests &amp; Reporting.</a:t>
            </a:r>
            <a:endParaRPr lang="en-US" sz="2400" dirty="0"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56580" y="1561465"/>
            <a:ext cx="5483860" cy="391287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Chapter 5: </a:t>
            </a:r>
            <a:r>
              <a:rPr lang="en-US" sz="2000" b="1" dirty="0">
                <a:ea typeface="+mn-lt"/>
                <a:cs typeface="+mn-lt"/>
              </a:rPr>
              <a:t> Run Cypress Tests &amp; Reporting.</a:t>
            </a: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1371600" lvl="3" indent="0">
              <a:buFont typeface="Wingdings" panose="05000000000000000000" charset="0"/>
              <a:buNone/>
            </a:pPr>
            <a:r>
              <a:rPr lang="en-US" sz="1800" b="1" dirty="0">
                <a:ea typeface="+mn-lt"/>
                <a:cs typeface="+mn-lt"/>
              </a:rPr>
              <a:t>1.Running Cypress From the Terminal.</a:t>
            </a:r>
            <a:endParaRPr lang="en-US" sz="1800" b="1" dirty="0">
              <a:ea typeface="+mn-lt"/>
              <a:cs typeface="+mn-lt"/>
            </a:endParaRPr>
          </a:p>
          <a:p>
            <a:pPr marL="2171700" lvl="4" indent="-342900"/>
            <a:r>
              <a:rPr lang="en-US" sz="1800" b="1" dirty="0">
                <a:ea typeface="+mn-lt"/>
                <a:cs typeface="+mn-lt"/>
              </a:rPr>
              <a:t>All test case </a:t>
            </a:r>
            <a:endParaRPr lang="en-US" sz="1800" b="1" dirty="0">
              <a:ea typeface="+mn-lt"/>
              <a:cs typeface="+mn-lt"/>
            </a:endParaRPr>
          </a:p>
          <a:p>
            <a:pPr marL="2171700" lvl="4" indent="-342900"/>
            <a:r>
              <a:rPr lang="en-US" sz="1800" b="1" dirty="0">
                <a:ea typeface="+mn-lt"/>
                <a:cs typeface="+mn-lt"/>
              </a:rPr>
              <a:t>Single test case.</a:t>
            </a:r>
            <a:endParaRPr lang="en-US" sz="1800" b="1" dirty="0">
              <a:ea typeface="+mn-lt"/>
              <a:cs typeface="+mn-lt"/>
            </a:endParaRPr>
          </a:p>
          <a:p>
            <a:pPr marL="2171700" lvl="4" indent="-342900"/>
            <a:r>
              <a:rPr lang="en-US" sz="1800" b="1" dirty="0">
                <a:ea typeface="+mn-lt"/>
                <a:cs typeface="+mn-lt"/>
              </a:rPr>
              <a:t>Specific Browsers</a:t>
            </a:r>
            <a:endParaRPr lang="en-US" sz="1800" b="1" dirty="0">
              <a:ea typeface="+mn-lt"/>
              <a:cs typeface="+mn-lt"/>
            </a:endParaRPr>
          </a:p>
          <a:p>
            <a:pPr marL="1371600" lvl="3" indent="0">
              <a:buFont typeface="Wingdings" panose="05000000000000000000" charset="0"/>
              <a:buNone/>
            </a:pPr>
            <a:r>
              <a:rPr lang="en-US" sz="1800" b="1" dirty="0">
                <a:ea typeface="+mn-lt"/>
                <a:cs typeface="+mn-lt"/>
              </a:rPr>
              <a:t>2.Running Cypress From Test Runner</a:t>
            </a:r>
            <a:endParaRPr lang="en-US" sz="1800" b="1" dirty="0">
              <a:ea typeface="+mn-lt"/>
              <a:cs typeface="+mn-lt"/>
            </a:endParaRPr>
          </a:p>
          <a:p>
            <a:pPr marL="1371600" lvl="3" indent="0">
              <a:buFont typeface="Wingdings" panose="05000000000000000000" charset="0"/>
              <a:buNone/>
            </a:pPr>
            <a:r>
              <a:rPr lang="en-US" sz="1800" b="1" dirty="0">
                <a:ea typeface="+mn-lt"/>
                <a:cs typeface="+mn-lt"/>
              </a:rPr>
              <a:t>3.Running Cypress From Dashboard </a:t>
            </a:r>
            <a:endParaRPr lang="en-US" sz="1800" b="1" dirty="0">
              <a:ea typeface="+mn-lt"/>
              <a:cs typeface="+mn-lt"/>
            </a:endParaRPr>
          </a:p>
          <a:p>
            <a:pPr marL="1371600" lvl="3" indent="0">
              <a:buFont typeface="Wingdings" panose="05000000000000000000" charset="0"/>
              <a:buNone/>
            </a:pPr>
            <a:r>
              <a:rPr lang="en-US" sz="1800" b="1" dirty="0">
                <a:ea typeface="+mn-lt"/>
                <a:cs typeface="+mn-lt"/>
              </a:rPr>
              <a:t>4.Capture Screenshots, Record video.</a:t>
            </a:r>
            <a:endParaRPr lang="en-US" sz="1800" b="1" dirty="0">
              <a:ea typeface="+mn-lt"/>
              <a:cs typeface="+mn-lt"/>
            </a:endParaRPr>
          </a:p>
          <a:p>
            <a:pPr marL="1371600" lvl="3" indent="0">
              <a:buFont typeface="Wingdings" panose="05000000000000000000" charset="0"/>
              <a:buNone/>
            </a:pPr>
            <a:r>
              <a:rPr lang="en-US" sz="1800" b="1" dirty="0">
                <a:ea typeface="+mn-lt"/>
                <a:cs typeface="+mn-lt"/>
              </a:rPr>
              <a:t>5.HTML Reporting.</a:t>
            </a:r>
            <a:endParaRPr lang="en-US" sz="1800" b="1" dirty="0">
              <a:ea typeface="+mn-lt"/>
              <a:cs typeface="+mn-lt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9883775" cy="720090"/>
          </a:xfrm>
        </p:spPr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Running Cypress From the Terminal.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pPr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Running the test cases in UI mode is more suitable when the development of test cases is in progress. 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But once the development is complete, the user would want to run the test cases in headless mode. 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Because running test cases in UI are always slower than running in headless mode. 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Cypress fulfils all these needs and provides ways to execute the test cases from CLI.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lvl="4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             </a:t>
            </a:r>
            <a:r>
              <a:rPr lang="en-US" sz="2000" b="1" dirty="0">
                <a:ea typeface="+mn-lt"/>
                <a:cs typeface="+mn-lt"/>
                <a:sym typeface="+mn-ea"/>
              </a:rPr>
              <a:t>All test case 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                   npx cypress run. 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lvl="4" indent="0">
              <a:buFont typeface="Wingdings" panose="05000000000000000000" charset="0"/>
              <a:buNone/>
            </a:pPr>
            <a:r>
              <a:rPr lang="en-US" sz="2000" b="1" dirty="0">
                <a:ea typeface="+mn-lt"/>
                <a:cs typeface="+mn-lt"/>
                <a:sym typeface="+mn-ea"/>
              </a:rPr>
              <a:t>             Running single test case.</a:t>
            </a:r>
            <a:endParaRPr lang="en-US" sz="2000" b="1" dirty="0">
              <a:ea typeface="+mn-lt"/>
              <a:cs typeface="+mn-lt"/>
              <a:sym typeface="+mn-ea"/>
            </a:endParaRPr>
          </a:p>
          <a:p>
            <a:pPr marL="0" lvl="4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      npx cypress run --s cypress run --spec "path/to/your/test-file.spec.js"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lvl="4" indent="0"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lvl="4" indent="0">
              <a:buFont typeface="Wingdings" panose="05000000000000000000" charset="0"/>
              <a:buNone/>
            </a:pPr>
            <a:r>
              <a:rPr lang="en-US" sz="2000" b="1" dirty="0">
                <a:ea typeface="+mn-lt"/>
                <a:cs typeface="+mn-lt"/>
                <a:sym typeface="+mn-ea"/>
              </a:rPr>
              <a:t>              Running with Specific Browsers</a:t>
            </a:r>
            <a:endParaRPr lang="en-US" sz="2000" b="1" dirty="0">
              <a:ea typeface="+mn-lt"/>
              <a:cs typeface="+mn-lt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       npx cypress run --browser &lt;browser-name&gt;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9883775" cy="720090"/>
          </a:xfrm>
        </p:spPr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Running Cypress From Test Runner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pPr marL="0" lvl="2">
              <a:buFont typeface="Wingdings" panose="05000000000000000000" charset="0"/>
              <a:buChar char="§"/>
            </a:pPr>
            <a:r>
              <a:rPr lang="en-US" sz="2000">
                <a:solidFill>
                  <a:schemeClr val="tx1"/>
                </a:solidFill>
                <a:latin typeface="Canva Sans" panose="020B0503030501040103"/>
                <a:sym typeface="+mn-ea"/>
              </a:rPr>
              <a:t>To run with cypress test runner. Follow the following steps.</a:t>
            </a: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Run this command in terminal 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   	npx cypress open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Select test Type.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End-To-End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Componet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Choose Browser.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45720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	From list of browser.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Select test case.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From list of test case</a:t>
            </a: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endParaRPr lang="en-US" sz="20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9883775" cy="720090"/>
          </a:xfrm>
        </p:spPr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Running Cypress From 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pPr marL="0" lvl="2">
              <a:buFont typeface="Wingdings" panose="05000000000000000000" charset="0"/>
              <a:buChar char="§"/>
            </a:pPr>
            <a:r>
              <a:rPr lang="en-US" sz="2000">
                <a:solidFill>
                  <a:schemeClr val="tx1"/>
                </a:solidFill>
                <a:latin typeface="Canva Sans" panose="020B0503030501040103"/>
                <a:sym typeface="+mn-ea"/>
              </a:rPr>
              <a:t> Cypress Dashboard is a web-based component that provides various features related to projects and test runs in Cypress.</a:t>
            </a: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  <a:latin typeface="Canva Sans" panose="020B0503030501040103"/>
                <a:sym typeface="+mn-ea"/>
              </a:rPr>
              <a:t>Cypress dashboard is helpful.</a:t>
            </a: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0" lvl="2" indent="45720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  <a:latin typeface="Canva Sans" panose="020B0503030501040103"/>
                <a:sym typeface="+mn-ea"/>
              </a:rPr>
              <a:t>Test Stats </a:t>
            </a: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0" lvl="2" indent="45720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  <a:latin typeface="Canva Sans" panose="020B0503030501040103"/>
                <a:sym typeface="+mn-ea"/>
              </a:rPr>
              <a:t>Stack Trace </a:t>
            </a: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0" lvl="2" indent="45720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  <a:latin typeface="Canva Sans" panose="020B0503030501040103"/>
                <a:sym typeface="+mn-ea"/>
              </a:rPr>
              <a:t>View Screenshots </a:t>
            </a: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0" lvl="2" indent="45720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  <a:latin typeface="Canva Sans" panose="020B0503030501040103"/>
                <a:sym typeface="+mn-ea"/>
              </a:rPr>
              <a:t>View video</a:t>
            </a: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0" lvl="2" indent="45720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  <a:latin typeface="Canva Sans" panose="020B0503030501040103"/>
                <a:sym typeface="+mn-ea"/>
              </a:rPr>
              <a:t>Parallel Tests </a:t>
            </a: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0" lvl="2" indent="45720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  <a:latin typeface="Canva Sans" panose="020B0503030501040103"/>
                <a:sym typeface="+mn-ea"/>
              </a:rPr>
              <a:t>Grouping Tests, </a:t>
            </a:r>
            <a:endParaRPr lang="en-US" sz="2000">
              <a:solidFill>
                <a:schemeClr val="tx1"/>
              </a:solidFill>
              <a:latin typeface="Canva Sans" panose="020B0503030501040103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How to open cypress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/>
          </a:bodyPr>
          <a:p>
            <a:pPr>
              <a:lnSpc>
                <a:spcPts val="4655"/>
              </a:lnSpc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Two way to open cypress </a:t>
            </a:r>
            <a:endParaRPr lang="en-US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indent="0">
              <a:lnSpc>
                <a:spcPts val="4655"/>
              </a:lnSpc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 1. In Test Runner app.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indent="0">
              <a:lnSpc>
                <a:spcPts val="4655"/>
              </a:lnSpc>
              <a:buFont typeface="Wingdings" panose="05000000000000000000" charset="0"/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	npx cypress  open 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lvl="2" indent="0">
              <a:lnSpc>
                <a:spcPts val="4655"/>
              </a:lnSpc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	node_modules/.bin/cypress open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lvl="2" indent="0">
              <a:lnSpc>
                <a:spcPts val="4655"/>
              </a:lnSpc>
              <a:buFont typeface="Arial" panose="020B0604020202020204"/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 2. in Terminal.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lvl="2" indent="0">
              <a:lnSpc>
                <a:spcPts val="4655"/>
              </a:lnSpc>
              <a:buFont typeface="Arial" panose="020B0604020202020204"/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	npx cypress  open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342900" lvl="2" indent="-342900">
              <a:lnSpc>
                <a:spcPts val="4655"/>
              </a:lnSpc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Once the cypress runner is open,  new folder </a:t>
            </a: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named “</a:t>
            </a: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cypress”.</a:t>
            </a: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created </a:t>
            </a:r>
            <a:endParaRPr lang="en-US" sz="2400">
              <a:solidFill>
                <a:schemeClr val="tx1"/>
              </a:solidFill>
              <a:latin typeface="Calibri (Body)" charset="0"/>
              <a:ea typeface="SimSun" panose="02010600030101010101" pitchFamily="2" charset="-122"/>
              <a:cs typeface="Calibri (Body)" charset="0"/>
            </a:endParaRPr>
          </a:p>
          <a:p>
            <a:pPr marL="718185" lvl="1" indent="-358775">
              <a:lnSpc>
                <a:spcPts val="4655"/>
              </a:lnSpc>
              <a:buFont typeface="Arial" panose="020B0604020202020204"/>
              <a:buChar char="•"/>
            </a:pPr>
            <a:endParaRPr lang="en-US" sz="2400">
              <a:solidFill>
                <a:schemeClr val="tx1"/>
              </a:solidFill>
              <a:latin typeface="Calibri (Body)" charset="0"/>
              <a:ea typeface="SimSun" panose="02010600030101010101" pitchFamily="2" charset="-122"/>
              <a:cs typeface="Calibri (Body)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70" y="654685"/>
            <a:ext cx="9393555" cy="676910"/>
          </a:xfrm>
        </p:spPr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Project folder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66140" y="1442720"/>
            <a:ext cx="10699750" cy="4781550"/>
          </a:xfrm>
        </p:spPr>
        <p:txBody>
          <a:bodyPr lIns="91440" tIns="45720" rIns="91440" bIns="45720" anchor="t"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+mn-lt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66140" y="1442720"/>
            <a:ext cx="10699750" cy="478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78" y="652014"/>
            <a:ext cx="9393848" cy="712765"/>
          </a:xfrm>
        </p:spPr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Write First test code.</a:t>
            </a:r>
            <a:br>
              <a:rPr lang="en-US" b="1" dirty="0">
                <a:ea typeface="+mn-lt"/>
                <a:cs typeface="+mn-lt"/>
              </a:rPr>
            </a:b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8215" y="1572895"/>
            <a:ext cx="10275570" cy="5182870"/>
          </a:xfrm>
        </p:spPr>
        <p:txBody>
          <a:bodyPr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describe('My First Test', () =&gt; {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it('Does not do much!', () =&gt;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  {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        expect(true).to.equal(true)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 })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})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tx1"/>
                </a:solidFill>
                <a:latin typeface="Canva Sans" panose="020B0503030501040103"/>
                <a:sym typeface="+mn-ea"/>
              </a:rPr>
              <a:t>we can yous arrow or Anomalous function to write </a:t>
            </a:r>
            <a:r>
              <a:rPr lang="en-US" sz="2400">
                <a:solidFill>
                  <a:schemeClr val="tx1"/>
                </a:solidFill>
                <a:latin typeface="Canva Sans Bold" panose="020B0803030501040103"/>
                <a:sym typeface="+mn-ea"/>
              </a:rPr>
              <a:t>describe </a:t>
            </a:r>
            <a:r>
              <a:rPr lang="en-US" sz="2400">
                <a:solidFill>
                  <a:schemeClr val="tx1"/>
                </a:solidFill>
                <a:latin typeface="Canva Sans" panose="020B0503030501040103"/>
                <a:sym typeface="+mn-ea"/>
              </a:rPr>
              <a:t>or </a:t>
            </a:r>
            <a:r>
              <a:rPr lang="en-US" sz="2400">
                <a:solidFill>
                  <a:schemeClr val="tx1"/>
                </a:solidFill>
                <a:latin typeface="Canva Sans Bold" panose="020B0803030501040103"/>
                <a:sym typeface="+mn-ea"/>
              </a:rPr>
              <a:t>it.</a:t>
            </a:r>
            <a:endParaRPr lang="en-US" sz="2400">
              <a:solidFill>
                <a:schemeClr val="tx1"/>
              </a:solidFill>
              <a:latin typeface="Canva Sans" panose="020B0503030501040103"/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Canva Sans" panose="020B0503030501040103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1"/>
              </a:rPr>
              <a:t>https://www.tutorialspoint.com/cypress/index.htm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hlinkClick r:id="rId1"/>
              </a:rPr>
              <a:t>https://toolsqa.com/cypress-tutorial/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hlinkClick r:id="rId1"/>
              </a:rPr>
              <a:t>https://docs.cypress.io/examples/tutorials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hlinkClick r:id="rId1"/>
              </a:rPr>
              <a:t>https://mindmajix.com/cypress-tutorial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2125</Words>
  <Application>WPS Presentation</Application>
  <PresentationFormat>Custom</PresentationFormat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Cambria</vt:lpstr>
      <vt:lpstr>Wingdings</vt:lpstr>
      <vt:lpstr>Calibri</vt:lpstr>
      <vt:lpstr>Canva Sans</vt:lpstr>
      <vt:lpstr>Yu Gothic UI</vt:lpstr>
      <vt:lpstr>Calibri (Body)</vt:lpstr>
      <vt:lpstr>Arial</vt:lpstr>
      <vt:lpstr>Canva Sans Bold</vt:lpstr>
      <vt:lpstr>Microsoft YaHei</vt:lpstr>
      <vt:lpstr>Arial Unicode MS</vt:lpstr>
      <vt:lpstr>Yu Gothic UI Semibold</vt:lpstr>
      <vt:lpstr>RetrospectVTI</vt:lpstr>
      <vt:lpstr>Introduction of Cypress</vt:lpstr>
      <vt:lpstr>PowerPoint 演示文稿</vt:lpstr>
      <vt:lpstr>Running Cypress From the Terminal.</vt:lpstr>
      <vt:lpstr>Running Cypress From Test Runner</vt:lpstr>
      <vt:lpstr>Running Cypress From Dashboard</vt:lpstr>
      <vt:lpstr>How to open cypress</vt:lpstr>
      <vt:lpstr>Project folder</vt:lpstr>
      <vt:lpstr>Write First test code.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efrem</cp:lastModifiedBy>
  <cp:revision>205</cp:revision>
  <dcterms:created xsi:type="dcterms:W3CDTF">2020-02-06T00:04:00Z</dcterms:created>
  <dcterms:modified xsi:type="dcterms:W3CDTF">2024-01-13T08:15:20Z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5D34FE08C5D4403797FADE5983987B2B</vt:lpwstr>
  </property>
  <property fmtid="{D5CDD505-2E9C-101B-9397-08002B2CF9AE}" pid="3" name="KSOProductBuildVer">
    <vt:lpwstr>1033-12.2.0.13359</vt:lpwstr>
  </property>
</Properties>
</file>