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61" r:id="rId4"/>
    <p:sldId id="258" r:id="rId5"/>
    <p:sldId id="262" r:id="rId6"/>
    <p:sldId id="271" r:id="rId7"/>
    <p:sldId id="263" r:id="rId8"/>
    <p:sldId id="297" r:id="rId9"/>
    <p:sldId id="298" r:id="rId10"/>
    <p:sldId id="299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77D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77" d="100"/>
          <a:sy n="77" d="100"/>
        </p:scale>
        <p:origin x="-240" y="-76"/>
      </p:cViewPr>
      <p:guideLst>
        <p:guide orient="horz" pos="215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/>
          <p:cNvSpPr txBox="1"/>
          <p:nvPr userDrawn="1"/>
        </p:nvSpPr>
        <p:spPr>
          <a:xfrm>
            <a:off x="-1707114" y="2422578"/>
            <a:ext cx="6145764" cy="110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509750" y="2338493"/>
            <a:ext cx="3531146" cy="1450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{ subject }</a:t>
            </a:r>
            <a:endParaRPr lang="en-US" dirty="0"/>
          </a:p>
        </p:txBody>
      </p:sp>
      <p:sp>
        <p:nvSpPr>
          <p:cNvPr id="1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7647842" y="6136265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presenter name }</a:t>
            </a:r>
            <a:endParaRPr lang="en-US" dirty="0"/>
          </a:p>
        </p:txBody>
      </p:sp>
      <p:pic>
        <p:nvPicPr>
          <p:cNvPr id="3" name="Picture 2" descr="Logo, company name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0" y="1849064"/>
            <a:ext cx="4384900" cy="2256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659774" y="1108956"/>
            <a:ext cx="7537688" cy="488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478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4370250" y="2924175"/>
            <a:ext cx="1115145" cy="97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19" name="Group 18" descr="Info"/>
          <p:cNvGrpSpPr/>
          <p:nvPr userDrawn="1"/>
        </p:nvGrpSpPr>
        <p:grpSpPr>
          <a:xfrm>
            <a:off x="4642801" y="3133724"/>
            <a:ext cx="567374" cy="550865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20" name="Freeform: Shape 19"/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6" name="Title 1"/>
          <p:cNvSpPr txBox="1"/>
          <p:nvPr userDrawn="1"/>
        </p:nvSpPr>
        <p:spPr>
          <a:xfrm>
            <a:off x="831099" y="2757997"/>
            <a:ext cx="2750301" cy="67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908431" y="1603717"/>
            <a:ext cx="5524060" cy="315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your objectives}</a:t>
            </a:r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6921" y="618977"/>
            <a:ext cx="9393848" cy="712765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25677D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56921" y="1603717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{write your bullet point }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1325880" y="638175"/>
            <a:ext cx="994219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25677D"/>
                </a:solidFill>
                <a:latin typeface="+mn-lt"/>
                <a:ea typeface="Cambria" panose="02040503050406030204" pitchFamily="18" charset="0"/>
              </a:rPr>
              <a:t>References</a:t>
            </a:r>
            <a:endParaRPr lang="en-US" sz="3200" b="1" dirty="0">
              <a:solidFill>
                <a:srgbClr val="25677D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325880" y="1524000"/>
            <a:ext cx="9681949" cy="3958659"/>
          </a:xfrm>
          <a:prstGeom prst="rect">
            <a:avLst/>
          </a:prstGeom>
        </p:spPr>
        <p:txBody>
          <a:bodyPr>
            <a:normAutofit/>
          </a:bodyPr>
          <a:lstStyle>
            <a:lvl1pPr marL="91440">
              <a:spcBef>
                <a:spcPts val="0"/>
              </a:spcBef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 link to reference1, example: http://app.icraftsoft.net }</a:t>
            </a:r>
            <a:endParaRPr lang="en-US" dirty="0"/>
          </a:p>
          <a:p>
            <a:pPr lvl="0"/>
            <a:r>
              <a:rPr lang="en-US" dirty="0"/>
              <a:t>{ link to reference1, example: http://app.icraftsoft.net }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7506" y="2055322"/>
            <a:ext cx="1683026" cy="2747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6B06-9FB6-4AA1-A097-666DD28834F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8621" y="625480"/>
            <a:ext cx="1036320" cy="68580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B06-9FB6-4AA1-A097-666DD28834F7}" type="slidenum">
              <a:rPr lang="en-US" smtClean="0"/>
            </a:fld>
            <a:endParaRPr lang="en-US" dirty="0"/>
          </a:p>
        </p:txBody>
      </p:sp>
      <p:pic>
        <p:nvPicPr>
          <p:cNvPr id="3" name="Picture 2" descr="Chart&#10;&#10;Description automatically generated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52" y="82268"/>
            <a:ext cx="944645" cy="1192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spc="-38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guru99.com/alert-popup-handling-selenium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55" y="2338705"/>
            <a:ext cx="4243705" cy="145097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2800" dirty="0">
                <a:cs typeface="Calibri" panose="020F0502020204030204"/>
                <a:sym typeface="+mn-ea"/>
              </a:rPr>
              <a:t>Cypress Advanced Concept.</a:t>
            </a:r>
            <a:endParaRPr lang="en-US" sz="2800" dirty="0">
              <a:cs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82566" y="1481959"/>
            <a:ext cx="10363200" cy="4876799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>
                <a:ea typeface="+mn-lt"/>
                <a:cs typeface="+mn-lt"/>
                <a:sym typeface="+mn-ea"/>
                <a:hlinkClick r:id="rId1"/>
              </a:rPr>
              <a:t>https://www.tutorialspoint.com/cypress/index.htm</a:t>
            </a:r>
            <a:endParaRPr lang="en-US" dirty="0">
              <a:ea typeface="+mn-lt"/>
              <a:cs typeface="+mn-lt"/>
              <a:hlinkClick r:id="rId1"/>
            </a:endParaRPr>
          </a:p>
          <a:p>
            <a:r>
              <a:rPr lang="en-US" dirty="0">
                <a:ea typeface="+mn-lt"/>
                <a:cs typeface="+mn-lt"/>
                <a:sym typeface="+mn-ea"/>
                <a:hlinkClick r:id="rId1"/>
              </a:rPr>
              <a:t>https://toolsqa.com/cypress-tutorial/</a:t>
            </a:r>
            <a:endParaRPr lang="en-US" dirty="0">
              <a:ea typeface="+mn-lt"/>
              <a:cs typeface="+mn-lt"/>
              <a:hlinkClick r:id="rId1"/>
            </a:endParaRPr>
          </a:p>
          <a:p>
            <a:r>
              <a:rPr lang="en-US" dirty="0">
                <a:ea typeface="+mn-lt"/>
                <a:cs typeface="+mn-lt"/>
                <a:sym typeface="+mn-ea"/>
                <a:hlinkClick r:id="rId1"/>
              </a:rPr>
              <a:t>https://docs.cypress.io/examples/tutorials</a:t>
            </a:r>
            <a:endParaRPr lang="en-US" dirty="0">
              <a:ea typeface="+mn-lt"/>
              <a:cs typeface="+mn-lt"/>
              <a:hlinkClick r:id="rId1"/>
            </a:endParaRPr>
          </a:p>
          <a:p>
            <a:r>
              <a:rPr lang="en-US" dirty="0">
                <a:ea typeface="+mn-lt"/>
                <a:cs typeface="+mn-lt"/>
                <a:sym typeface="+mn-ea"/>
                <a:hlinkClick r:id="rId1"/>
              </a:rPr>
              <a:t>https://mindmajix.com/cypress-tutorial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656580" y="1561465"/>
            <a:ext cx="5483860" cy="3912870"/>
          </a:xfrm>
        </p:spPr>
        <p:txBody>
          <a:bodyPr lIns="91440" tIns="45720" rIns="91440" bIns="45720" anchor="t">
            <a:normAutofit lnSpcReduction="20000"/>
          </a:bodyPr>
          <a:lstStyle/>
          <a:p>
            <a:pPr marL="0" indent="0">
              <a:buNone/>
            </a:pPr>
            <a:r>
              <a:rPr lang="en-US" sz="2400" b="1" dirty="0">
                <a:cs typeface="Calibri" panose="020F0502020204030204"/>
              </a:rPr>
              <a:t>Chapter 6: Cypress Advanced Concept.</a:t>
            </a:r>
            <a:endParaRPr lang="en-US" sz="2400" b="1" dirty="0"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Cypress Hooks Concept 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Fixtures in Cypress 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Custom Commands in Cypress 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Page Object Pattern in Cypress 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Environment Variables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Screenshots and Videos Cypress 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Calibri" panose="020F0502020204030204"/>
              </a:rPr>
              <a:t>Dashboard Service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endParaRPr lang="en-US" b="1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Cypress Hooks</a:t>
            </a:r>
            <a:endParaRPr lang="en-US" dirty="0">
              <a:solidFill>
                <a:schemeClr val="accent1">
                  <a:lumMod val="50000"/>
                </a:schemeClr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handling the pre and post conditions for a test case or test suite.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before/after either each test case 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n the test suite.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before/after all the test cases in the test suite.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 following are common hooks provide by Cypress.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                before()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                after()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                beforeEach()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                afterEach()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921" y="618977"/>
            <a:ext cx="9393848" cy="712765"/>
          </a:xfrm>
        </p:spPr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Fixtures in Cypress</a:t>
            </a:r>
            <a:endParaRPr lang="en-US">
              <a:solidFill>
                <a:schemeClr val="accent1">
                  <a:lumMod val="50000"/>
                </a:schemeClr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56921" y="1567431"/>
            <a:ext cx="10275570" cy="4705350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Cypress provides us  to drive the data from external sources.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Cypress fixtures hold the test data for automation.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 fixtures are kept inside the fixtures folder (example.json file).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Basically, it helps us to get the data input from external files.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Cypress fixtures folder can have files in JSON or other formats.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define data in the fixture.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consume data from fixture.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055" y="614045"/>
            <a:ext cx="9393555" cy="633730"/>
          </a:xfrm>
        </p:spPr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cs typeface="+mn-lt"/>
                <a:sym typeface="+mn-ea"/>
              </a:rPr>
              <a:t>custom commands in Cypress</a:t>
            </a:r>
            <a:endParaRPr lang="en-US">
              <a:solidFill>
                <a:schemeClr val="accent1">
                  <a:lumMod val="50000"/>
                </a:schemeClr>
              </a:solidFill>
              <a:cs typeface="+mn-lt"/>
              <a:sym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008380" y="1247775"/>
            <a:ext cx="11256645" cy="5431155"/>
          </a:xfrm>
        </p:spPr>
        <p:txBody>
          <a:bodyPr lIns="91440" tIns="45720" rIns="91440" bIns="45720" anchor="t">
            <a:noAutofit/>
          </a:bodyPr>
          <a:p>
            <a:r>
              <a:rPr lang="en-US">
                <a:solidFill>
                  <a:schemeClr val="tx1"/>
                </a:solidFill>
                <a:cs typeface="+mn-lt"/>
              </a:rPr>
              <a:t>A custom command it is defined by the user.</a:t>
            </a:r>
            <a:endParaRPr lang="en-US">
              <a:solidFill>
                <a:schemeClr val="tx1"/>
              </a:solidFill>
              <a:cs typeface="+mn-lt"/>
            </a:endParaRPr>
          </a:p>
          <a:p>
            <a:r>
              <a:rPr lang="en-US">
                <a:solidFill>
                  <a:schemeClr val="tx1"/>
                </a:solidFill>
                <a:cs typeface="+mn-lt"/>
              </a:rPr>
              <a:t> use for repeated step in an automation flow.</a:t>
            </a:r>
            <a:endParaRPr lang="en-US">
              <a:solidFill>
                <a:schemeClr val="tx1"/>
              </a:solidFill>
              <a:cs typeface="+mn-lt"/>
            </a:endParaRPr>
          </a:p>
          <a:p>
            <a:r>
              <a:rPr lang="en-US">
                <a:solidFill>
                  <a:schemeClr val="tx1"/>
                </a:solidFill>
                <a:cs typeface="+mn-lt"/>
              </a:rPr>
              <a:t>We can add and overwrite an already pre-existing command. </a:t>
            </a:r>
            <a:endParaRPr lang="en-US">
              <a:solidFill>
                <a:schemeClr val="tx1"/>
              </a:solidFill>
              <a:cs typeface="+mn-lt"/>
            </a:endParaRPr>
          </a:p>
          <a:p>
            <a:r>
              <a:rPr lang="en-US">
                <a:solidFill>
                  <a:schemeClr val="tx1"/>
                </a:solidFill>
                <a:cs typeface="+mn-lt"/>
              </a:rPr>
              <a:t>They should be placed in the commands.js file.</a:t>
            </a:r>
            <a:endParaRPr lang="en-US">
              <a:solidFill>
                <a:schemeClr val="tx1"/>
              </a:solidFill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+mn-lt"/>
              </a:rPr>
              <a:t>         </a:t>
            </a:r>
            <a:endParaRPr lang="en-US">
              <a:solidFill>
                <a:schemeClr val="tx1"/>
              </a:solidFill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+mn-lt"/>
              </a:rPr>
              <a:t>          // Add a new command</a:t>
            </a:r>
            <a:endParaRPr lang="en-US">
              <a:solidFill>
                <a:schemeClr val="tx1"/>
              </a:solidFill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+mn-lt"/>
              </a:rPr>
              <a:t>                  Cypress.Commands.add(name, callbackFn)</a:t>
            </a:r>
            <a:endParaRPr lang="en-US">
              <a:solidFill>
                <a:schemeClr val="tx1"/>
              </a:solidFill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+mn-lt"/>
              </a:rPr>
              <a:t>        //Overwrite an existing command</a:t>
            </a:r>
            <a:endParaRPr lang="en-US">
              <a:solidFill>
                <a:schemeClr val="tx1"/>
              </a:solidFill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+mn-lt"/>
              </a:rPr>
              <a:t>                 Cypress.Commands.overwrite(name, callbackFn)</a:t>
            </a:r>
            <a:endParaRPr lang="en-US">
              <a:solidFill>
                <a:schemeClr val="tx1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  <a:sym typeface="+mn-ea"/>
              </a:rPr>
              <a:t>Page Object Pattern in Cypress</a:t>
            </a:r>
            <a:endParaRPr lang="en-US">
              <a:solidFill>
                <a:schemeClr val="accent1">
                  <a:lumMod val="50000"/>
                </a:schemeClr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56921" y="1519050"/>
            <a:ext cx="10275570" cy="4705350"/>
          </a:xfrm>
        </p:spPr>
        <p:txBody>
          <a:bodyPr lIns="91440" tIns="45720" rIns="91440" bIns="45720" anchor="t">
            <a:normAutofit fontScale="70000"/>
          </a:bodyPr>
          <a:lstStyle/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A page object is a class that represents a page in the web application.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This Page class will contain all the locators of the WebElements and 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methods (Action).</a:t>
            </a:r>
            <a:endParaRPr lang="en-US" sz="280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What are the benefits of using Page Object Pattern?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             Code reusability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             Code maintainability 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How to Implement the Page Object Pattern in Cypress?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                create a new folder under cypress/support 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                create  js files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                js class class 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why not 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create 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the page classes under e2e folder. 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import it in test and create object to class</a:t>
            </a:r>
            <a:endParaRPr lang="en-US" sz="28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Environment variables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p>
            <a:r>
              <a:rPr lang="en-US" sz="2000">
                <a:solidFill>
                  <a:schemeClr val="tx1"/>
                </a:solidFill>
              </a:rPr>
              <a:t>in automation frameworks will need to execute the same set of tests on various test environments such as.</a:t>
            </a: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                       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 How to set Environment variables in Cypress?</a:t>
            </a: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           in the config file cypress.json under the "env" tag.</a:t>
            </a: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                    {</a:t>
            </a: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                      "env": {</a:t>
            </a: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                      key: value</a:t>
            </a: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                     }</a:t>
            </a: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                  }</a:t>
            </a: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How to access environment variables in Cypress?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Cypress.env() // Access all the environment variables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Cypress.env(name) // Access specific environment variable with a name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Screenshots</a:t>
            </a:r>
            <a:br>
              <a:rPr>
                <a:sym typeface="+mn-ea"/>
              </a:rPr>
            </a:b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We can capture both the complete page and particular element screenshot with the screenshot command.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cy.screenshot()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cy.screenshot(fileName, options)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Where,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fileName (string) is the name for the image file that we want to save.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options is an </a:t>
            </a:r>
            <a:r>
              <a:rPr lang="en-US">
                <a:solidFill>
                  <a:schemeClr val="tx1"/>
                </a:solidFill>
                <a:sym typeface="+mn-ea"/>
              </a:rPr>
              <a:t> log, timeouts, and blackouts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The screenshot gets stored in the cypress/screenshots folder by default.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when running  cypress </a:t>
            </a:r>
            <a:r>
              <a:rPr lang="en-US">
                <a:solidFill>
                  <a:schemeClr val="tx1"/>
                </a:solidFill>
                <a:sym typeface="+mn-ea"/>
              </a:rPr>
              <a:t>through </a:t>
            </a:r>
            <a:r>
              <a:rPr lang="en-US">
                <a:solidFill>
                  <a:schemeClr val="tx1"/>
                </a:solidFill>
                <a:sym typeface="+mn-ea"/>
              </a:rPr>
              <a:t>CLI  </a:t>
            </a:r>
            <a:r>
              <a:rPr lang="en-US">
                <a:solidFill>
                  <a:schemeClr val="tx1"/>
                </a:solidFill>
              </a:rPr>
              <a:t>automatically takes a screenshot when a test fails.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Videos</a:t>
            </a:r>
            <a:br>
              <a:rPr>
                <a:sym typeface="+mn-ea"/>
              </a:rPr>
            </a:b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when run test from terminal video recporded .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by default. They are stored in the videos folder 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To disable the video capture feature, we have to add the below value in the cypress.json file −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{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"video": false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}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3370</Words>
  <Application>WPS Presentation</Application>
  <PresentationFormat>Custom</PresentationFormat>
  <Paragraphs>108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Cambria</vt:lpstr>
      <vt:lpstr>Calibri</vt:lpstr>
      <vt:lpstr>Wingdings</vt:lpstr>
      <vt:lpstr>Microsoft YaHei</vt:lpstr>
      <vt:lpstr>Arial Unicode MS</vt:lpstr>
      <vt:lpstr>RetrospectVTI</vt:lpstr>
      <vt:lpstr>Cypress Advanced Concept.</vt:lpstr>
      <vt:lpstr>PowerPoint 演示文稿</vt:lpstr>
      <vt:lpstr>Cypress Hooks</vt:lpstr>
      <vt:lpstr>Fixtures in Cypress</vt:lpstr>
      <vt:lpstr>custom commands in Cypress</vt:lpstr>
      <vt:lpstr>Page Object Pattern in Cypress</vt:lpstr>
      <vt:lpstr>Environment variables</vt:lpstr>
      <vt:lpstr>Screenshots </vt:lpstr>
      <vt:lpstr>Videos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/>
  <cp:lastModifiedBy>efrem</cp:lastModifiedBy>
  <cp:revision>209</cp:revision>
  <dcterms:created xsi:type="dcterms:W3CDTF">2020-02-06T00:04:00Z</dcterms:created>
  <dcterms:modified xsi:type="dcterms:W3CDTF">2024-01-12T18:47:21Z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7DCE35749F1E4912B8DF98C73B98494C</vt:lpwstr>
  </property>
  <property fmtid="{D5CDD505-2E9C-101B-9397-08002B2CF9AE}" pid="3" name="KSOProductBuildVer">
    <vt:lpwstr>1033-12.2.0.13359</vt:lpwstr>
  </property>
</Properties>
</file>