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handoutMasterIdLst>
    <p:handoutMasterId r:id="rId20"/>
  </p:handoutMasterIdLst>
  <p:sldIdLst>
    <p:sldId id="256" r:id="rId3"/>
    <p:sldId id="261" r:id="rId4"/>
    <p:sldId id="258" r:id="rId5"/>
    <p:sldId id="262" r:id="rId6"/>
    <p:sldId id="263" r:id="rId7"/>
    <p:sldId id="270" r:id="rId8"/>
    <p:sldId id="271" r:id="rId9"/>
    <p:sldId id="264" r:id="rId10"/>
    <p:sldId id="273" r:id="rId11"/>
    <p:sldId id="274" r:id="rId12"/>
    <p:sldId id="265" r:id="rId13"/>
    <p:sldId id="266" r:id="rId14"/>
    <p:sldId id="272" r:id="rId15"/>
    <p:sldId id="282" r:id="rId16"/>
    <p:sldId id="259"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77D"/>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77" d="100"/>
          <a:sy n="77" d="100"/>
        </p:scale>
        <p:origin x="-240" y="-7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Content with Caption">
    <p:spTree>
      <p:nvGrpSpPr>
        <p:cNvPr id="1" name=""/>
        <p:cNvGrpSpPr/>
        <p:nvPr/>
      </p:nvGrpSpPr>
      <p:grpSpPr>
        <a:xfrm>
          <a:off x="0" y="0"/>
          <a:ext cx="0" cy="0"/>
          <a:chOff x="0" y="0"/>
          <a:chExt cx="0" cy="0"/>
        </a:xfrm>
      </p:grpSpPr>
      <p:sp>
        <p:nvSpPr>
          <p:cNvPr id="16" name="Rectangle 15"/>
          <p:cNvSpPr/>
          <p:nvPr userDrawn="1"/>
        </p:nvSpPr>
        <p:spPr>
          <a:xfrm>
            <a:off x="0"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itle 1"/>
          <p:cNvSpPr txBox="1"/>
          <p:nvPr userDrawn="1"/>
        </p:nvSpPr>
        <p:spPr>
          <a:xfrm>
            <a:off x="-1707114" y="2422578"/>
            <a:ext cx="6145764" cy="1109758"/>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endParaRPr lang="en-US" sz="2400" dirty="0"/>
          </a:p>
        </p:txBody>
      </p:sp>
      <p:sp>
        <p:nvSpPr>
          <p:cNvPr id="18" name="Title 1"/>
          <p:cNvSpPr>
            <a:spLocks noGrp="1"/>
          </p:cNvSpPr>
          <p:nvPr>
            <p:ph type="title" hasCustomPrompt="1"/>
          </p:nvPr>
        </p:nvSpPr>
        <p:spPr>
          <a:xfrm>
            <a:off x="509750" y="2338493"/>
            <a:ext cx="3531146" cy="1450757"/>
          </a:xfrm>
          <a:prstGeom prst="rect">
            <a:avLst/>
          </a:prstGeom>
        </p:spPr>
        <p:txBody>
          <a:bodyPr>
            <a:normAutofit/>
          </a:bodyPr>
          <a:lstStyle>
            <a:lvl1pPr>
              <a:defRPr sz="4400" b="1" baseline="0">
                <a:solidFill>
                  <a:schemeClr val="bg1"/>
                </a:solidFill>
              </a:defRPr>
            </a:lvl1pPr>
          </a:lstStyle>
          <a:p>
            <a:r>
              <a:rPr lang="en-US" dirty="0"/>
              <a:t>{ subject }</a:t>
            </a:r>
            <a:endParaRPr lang="en-US" dirty="0"/>
          </a:p>
        </p:txBody>
      </p:sp>
      <p:sp>
        <p:nvSpPr>
          <p:cNvPr id="19" name="Content Placeholder 8"/>
          <p:cNvSpPr>
            <a:spLocks noGrp="1"/>
          </p:cNvSpPr>
          <p:nvPr>
            <p:ph sz="quarter" idx="13" hasCustomPrompt="1"/>
          </p:nvPr>
        </p:nvSpPr>
        <p:spPr>
          <a:xfrm>
            <a:off x="7647842" y="6136265"/>
            <a:ext cx="4090199" cy="453130"/>
          </a:xfrm>
          <a:prstGeom prst="rect">
            <a:avLst/>
          </a:prstGeom>
        </p:spPr>
        <p:txBody>
          <a:bodyPr>
            <a:normAutofit/>
          </a:bodyPr>
          <a:lstStyle>
            <a:lvl1pPr marL="0" indent="0" algn="r">
              <a:buNone/>
              <a:defRPr sz="2400" baseline="0">
                <a:solidFill>
                  <a:srgbClr val="25677D"/>
                </a:solidFill>
              </a:defRPr>
            </a:lvl1pPr>
          </a:lstStyle>
          <a:p>
            <a:pPr lvl="0"/>
            <a:r>
              <a:rPr lang="en-US" dirty="0"/>
              <a:t> { write presenter name }</a:t>
            </a:r>
            <a:endParaRPr lang="en-US" dirty="0"/>
          </a:p>
        </p:txBody>
      </p:sp>
      <p:pic>
        <p:nvPicPr>
          <p:cNvPr id="3" name="Picture 2" descr="Logo, company name&#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45320" y="1849064"/>
            <a:ext cx="4384900" cy="22567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5_Content with Caption">
    <p:spTree>
      <p:nvGrpSpPr>
        <p:cNvPr id="1" name=""/>
        <p:cNvGrpSpPr/>
        <p:nvPr/>
      </p:nvGrpSpPr>
      <p:grpSpPr>
        <a:xfrm>
          <a:off x="0" y="0"/>
          <a:ext cx="0" cy="0"/>
          <a:chOff x="0" y="0"/>
          <a:chExt cx="0" cy="0"/>
        </a:xfrm>
      </p:grpSpPr>
      <p:sp>
        <p:nvSpPr>
          <p:cNvPr id="4" name="Rectangle 3"/>
          <p:cNvSpPr/>
          <p:nvPr userDrawn="1"/>
        </p:nvSpPr>
        <p:spPr>
          <a:xfrm>
            <a:off x="4659774" y="1108956"/>
            <a:ext cx="7537688" cy="4885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23" name="Rectangle 22"/>
          <p:cNvSpPr/>
          <p:nvPr userDrawn="1"/>
        </p:nvSpPr>
        <p:spPr>
          <a:xfrm>
            <a:off x="5478" y="377030"/>
            <a:ext cx="4654296" cy="610394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4370250" y="2924175"/>
            <a:ext cx="1115145" cy="979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grpSp>
        <p:nvGrpSpPr>
          <p:cNvPr id="19" name="Group 18" descr="Info"/>
          <p:cNvGrpSpPr/>
          <p:nvPr userDrawn="1"/>
        </p:nvGrpSpPr>
        <p:grpSpPr>
          <a:xfrm>
            <a:off x="4642801" y="3133724"/>
            <a:ext cx="567374" cy="550865"/>
            <a:chOff x="4914764" y="3319462"/>
            <a:chExt cx="619125" cy="619125"/>
          </a:xfrm>
          <a:solidFill>
            <a:schemeClr val="bg1"/>
          </a:solidFill>
        </p:grpSpPr>
        <p:sp>
          <p:nvSpPr>
            <p:cNvPr id="20" name="Freeform: Shape 19"/>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sz="1350" dirty="0"/>
            </a:p>
          </p:txBody>
        </p:sp>
        <p:sp>
          <p:nvSpPr>
            <p:cNvPr id="21" name="Freeform: Shape 20"/>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sz="1350" dirty="0"/>
            </a:p>
          </p:txBody>
        </p:sp>
        <p:sp>
          <p:nvSpPr>
            <p:cNvPr id="22" name="Freeform: Shape 21"/>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sz="1350" dirty="0"/>
            </a:p>
          </p:txBody>
        </p:sp>
      </p:grpSp>
      <p:sp>
        <p:nvSpPr>
          <p:cNvPr id="16" name="Title 1"/>
          <p:cNvSpPr txBox="1"/>
          <p:nvPr userDrawn="1"/>
        </p:nvSpPr>
        <p:spPr>
          <a:xfrm>
            <a:off x="831099" y="2757997"/>
            <a:ext cx="2750301" cy="67100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b="1" dirty="0">
                <a:solidFill>
                  <a:schemeClr val="bg1"/>
                </a:solidFill>
              </a:rPr>
              <a:t>Objectives</a:t>
            </a:r>
            <a:endParaRPr lang="en-US" b="1" dirty="0">
              <a:solidFill>
                <a:schemeClr val="bg1"/>
              </a:solidFill>
            </a:endParaRPr>
          </a:p>
        </p:txBody>
      </p:sp>
      <p:sp>
        <p:nvSpPr>
          <p:cNvPr id="11" name="Text Placeholder 10"/>
          <p:cNvSpPr>
            <a:spLocks noGrp="1"/>
          </p:cNvSpPr>
          <p:nvPr>
            <p:ph type="body" sz="quarter" idx="14" hasCustomPrompt="1"/>
          </p:nvPr>
        </p:nvSpPr>
        <p:spPr>
          <a:xfrm>
            <a:off x="5908431" y="1603717"/>
            <a:ext cx="5524060" cy="3151163"/>
          </a:xfrm>
          <a:prstGeom prst="rect">
            <a:avLst/>
          </a:prstGeom>
        </p:spPr>
        <p:txBody>
          <a:bodyPr>
            <a:normAutofit/>
          </a:bodyPr>
          <a:lstStyle>
            <a:lvl1pPr>
              <a:spcBef>
                <a:spcPts val="0"/>
              </a:spcBef>
              <a:spcAft>
                <a:spcPts val="0"/>
              </a:spcAft>
              <a:defRPr sz="3200">
                <a:solidFill>
                  <a:srgbClr val="25677D"/>
                </a:solidFill>
              </a:defRPr>
            </a:lvl1pPr>
          </a:lstStyle>
          <a:p>
            <a:pPr lvl="0"/>
            <a:r>
              <a:rPr lang="en-US" dirty="0"/>
              <a:t> { write your objectives}</a:t>
            </a:r>
            <a:endParaRPr lang="en-US" dirty="0"/>
          </a:p>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6921" y="618977"/>
            <a:ext cx="9393848" cy="712765"/>
          </a:xfrm>
          <a:prstGeom prst="rect">
            <a:avLst/>
          </a:prstGeom>
        </p:spPr>
        <p:txBody>
          <a:bodyPr/>
          <a:lstStyle>
            <a:lvl1pPr>
              <a:defRPr lang="en-US" sz="3600" b="1" kern="1200" spc="-38" baseline="0" dirty="0">
                <a:solidFill>
                  <a:srgbClr val="25677D"/>
                </a:solidFill>
                <a:latin typeface="+mn-lt"/>
                <a:ea typeface="+mj-ea"/>
                <a:cs typeface="+mj-cs"/>
              </a:defRPr>
            </a:lvl1pPr>
          </a:lstStyle>
          <a:p>
            <a:r>
              <a:rPr lang="en-US" dirty="0"/>
              <a:t>{ Title }</a:t>
            </a:r>
            <a:endParaRPr lang="en-US" dirty="0"/>
          </a:p>
        </p:txBody>
      </p:sp>
      <p:sp>
        <p:nvSpPr>
          <p:cNvPr id="6" name="Text Placeholder 10"/>
          <p:cNvSpPr>
            <a:spLocks noGrp="1"/>
          </p:cNvSpPr>
          <p:nvPr>
            <p:ph type="body" sz="quarter" idx="14" hasCustomPrompt="1"/>
          </p:nvPr>
        </p:nvSpPr>
        <p:spPr>
          <a:xfrm>
            <a:off x="1156921" y="1603717"/>
            <a:ext cx="10275570" cy="4705350"/>
          </a:xfrm>
          <a:prstGeom prst="rect">
            <a:avLst/>
          </a:prstGeom>
        </p:spPr>
        <p:txBody>
          <a:bodyPr>
            <a:normAutofit/>
          </a:bodyPr>
          <a:lstStyle>
            <a:lvl1pPr>
              <a:spcBef>
                <a:spcPts val="0"/>
              </a:spcBef>
              <a:spcAft>
                <a:spcPts val="0"/>
              </a:spcAft>
              <a:defRPr sz="2400">
                <a:solidFill>
                  <a:srgbClr val="25677D"/>
                </a:solidFill>
              </a:defRPr>
            </a:lvl1pPr>
          </a:lstStyle>
          <a:p>
            <a:pPr lvl="0"/>
            <a:r>
              <a:rPr lang="en-US" dirty="0"/>
              <a:t>{write your bullet point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Title 1"/>
          <p:cNvSpPr txBox="1"/>
          <p:nvPr userDrawn="1"/>
        </p:nvSpPr>
        <p:spPr>
          <a:xfrm>
            <a:off x="1325880" y="638175"/>
            <a:ext cx="9942195" cy="666750"/>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a:lstStyle>
          <a:p>
            <a:r>
              <a:rPr lang="en-US" sz="3200" b="1" dirty="0">
                <a:solidFill>
                  <a:srgbClr val="25677D"/>
                </a:solidFill>
                <a:latin typeface="+mn-lt"/>
                <a:ea typeface="Cambria" panose="02040503050406030204" pitchFamily="18" charset="0"/>
              </a:rPr>
              <a:t>References</a:t>
            </a:r>
            <a:endParaRPr lang="en-US" sz="3200" b="1" dirty="0">
              <a:solidFill>
                <a:srgbClr val="25677D"/>
              </a:solidFill>
              <a:latin typeface="+mn-lt"/>
              <a:ea typeface="Cambria" panose="02040503050406030204" pitchFamily="18" charset="0"/>
            </a:endParaRPr>
          </a:p>
        </p:txBody>
      </p:sp>
      <p:sp>
        <p:nvSpPr>
          <p:cNvPr id="15" name="Text Placeholder 10"/>
          <p:cNvSpPr>
            <a:spLocks noGrp="1"/>
          </p:cNvSpPr>
          <p:nvPr>
            <p:ph type="body" sz="quarter" idx="14" hasCustomPrompt="1"/>
          </p:nvPr>
        </p:nvSpPr>
        <p:spPr>
          <a:xfrm>
            <a:off x="1325880" y="1524000"/>
            <a:ext cx="9681949" cy="3958659"/>
          </a:xfrm>
          <a:prstGeom prst="rect">
            <a:avLst/>
          </a:prstGeom>
        </p:spPr>
        <p:txBody>
          <a:bodyPr>
            <a:normAutofit/>
          </a:bodyPr>
          <a:lstStyle>
            <a:lvl1pPr marL="91440">
              <a:spcBef>
                <a:spcPts val="0"/>
              </a:spcBef>
              <a:defRPr sz="2400">
                <a:solidFill>
                  <a:srgbClr val="25677D"/>
                </a:solidFill>
              </a:defRPr>
            </a:lvl1pPr>
          </a:lstStyle>
          <a:p>
            <a:pPr lvl="0"/>
            <a:r>
              <a:rPr lang="en-US" dirty="0"/>
              <a:t>{ link to reference1, example: http://app.icraftsoft.net }</a:t>
            </a:r>
            <a:endParaRPr lang="en-US" dirty="0"/>
          </a:p>
          <a:p>
            <a:pPr lvl="0"/>
            <a:r>
              <a:rPr lang="en-US" dirty="0"/>
              <a:t>{ link to reference1, example: http://app.icraftsoft.net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picture containing light&#10;&#10;Description automatically generated"/>
          <p:cNvPicPr>
            <a:picLocks noChangeAspect="1"/>
          </p:cNvPicPr>
          <p:nvPr userDrawn="1"/>
        </p:nvPicPr>
        <p:blipFill>
          <a:blip r:embed="rId2"/>
          <a:stretch>
            <a:fillRect/>
          </a:stretch>
        </p:blipFill>
        <p:spPr>
          <a:xfrm>
            <a:off x="4967506" y="2055322"/>
            <a:ext cx="1683026" cy="27473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8621" y="625480"/>
            <a:ext cx="1036320" cy="685800"/>
          </a:xfrm>
          <a:prstGeom prst="rect">
            <a:avLst/>
          </a:prstGeom>
          <a:solidFill>
            <a:srgbClr val="2567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5" name="Slide Number Placeholder 4"/>
          <p:cNvSpPr>
            <a:spLocks noGrp="1"/>
          </p:cNvSpPr>
          <p:nvPr>
            <p:ph type="sldNum" sz="quarter" idx="4"/>
          </p:nvPr>
        </p:nvSpPr>
        <p:spPr>
          <a:xfrm>
            <a:off x="8610600" y="6181726"/>
            <a:ext cx="2743200" cy="539750"/>
          </a:xfrm>
          <a:prstGeom prst="rect">
            <a:avLst/>
          </a:prstGeom>
        </p:spPr>
        <p:txBody>
          <a:bodyPr vert="horz" lIns="91440" tIns="45720" rIns="91440" bIns="45720" rtlCol="0" anchor="ctr"/>
          <a:lstStyle>
            <a:lvl1pPr algn="r">
              <a:defRPr sz="1200">
                <a:solidFill>
                  <a:schemeClr val="tx1">
                    <a:tint val="75000"/>
                  </a:schemeClr>
                </a:solidFill>
              </a:defRPr>
            </a:lvl1pPr>
          </a:lstStyle>
          <a:p>
            <a:fld id="{2D836B06-9FB6-4AA1-A097-666DD28834F7}" type="slidenum">
              <a:rPr lang="en-US" smtClean="0"/>
            </a:fld>
            <a:endParaRPr lang="en-US" dirty="0"/>
          </a:p>
        </p:txBody>
      </p:sp>
      <p:pic>
        <p:nvPicPr>
          <p:cNvPr id="3" name="Picture 2" descr="Chart&#10;&#10;Description automatically generated"/>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73852" y="82268"/>
            <a:ext cx="944645" cy="1192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685800" rtl="0" eaLnBrk="1" latinLnBrk="0" hangingPunct="1">
        <a:lnSpc>
          <a:spcPct val="90000"/>
        </a:lnSpc>
        <a:spcBef>
          <a:spcPct val="0"/>
        </a:spcBef>
        <a:buNone/>
        <a:defRPr sz="3600" b="1" kern="1200" spc="-38" baseline="0">
          <a:solidFill>
            <a:schemeClr val="tx1">
              <a:lumMod val="75000"/>
              <a:lumOff val="25000"/>
            </a:schemeClr>
          </a:solidFill>
          <a:latin typeface="+mn-lt"/>
          <a:ea typeface="+mj-ea"/>
          <a:cs typeface="+mj-cs"/>
        </a:defRPr>
      </a:lvl1pPr>
    </p:titleStyle>
    <p:bodyStyle>
      <a:lvl1pPr marL="200025" indent="-200025" algn="l" defTabSz="685800" rtl="0" eaLnBrk="1" latinLnBrk="0" hangingPunct="1">
        <a:lnSpc>
          <a:spcPct val="100000"/>
        </a:lnSpc>
        <a:spcBef>
          <a:spcPts val="900"/>
        </a:spcBef>
        <a:spcAft>
          <a:spcPts val="150"/>
        </a:spcAft>
        <a:buClr>
          <a:schemeClr val="accent1"/>
        </a:buClr>
        <a:buSzPct val="100000"/>
        <a:buFont typeface="Wingdings" panose="05000000000000000000" pitchFamily="2" charset="2"/>
        <a:buChar char="§"/>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100000"/>
        </a:lnSpc>
        <a:spcBef>
          <a:spcPts val="150"/>
        </a:spcBef>
        <a:spcAft>
          <a:spcPts val="300"/>
        </a:spcAft>
        <a:buClr>
          <a:schemeClr val="accent1"/>
        </a:buClr>
        <a:buFont typeface="Wingdings" panose="05000000000000000000" pitchFamily="2" charset="2"/>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guru99.com/alert-popup-handling-selenium.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5" y="2338705"/>
            <a:ext cx="4243705" cy="1450975"/>
          </a:xfrm>
        </p:spPr>
        <p:txBody>
          <a:bodyPr lIns="91440" tIns="45720" rIns="91440" bIns="45720" anchor="t">
            <a:normAutofit/>
          </a:bodyPr>
          <a:lstStyle/>
          <a:p>
            <a:r>
              <a:rPr lang="en-US" sz="3600" dirty="0">
                <a:cs typeface="Calibri" panose="020F0502020204030204"/>
              </a:rPr>
              <a:t>Python File Handling</a:t>
            </a:r>
            <a:endParaRPr lang="en-US" sz="3600"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Append Mode</a:t>
            </a:r>
            <a:endParaRPr lang="en-US">
              <a:cs typeface="Calibri" panose="020F0502020204030204"/>
            </a:endParaRPr>
          </a:p>
        </p:txBody>
      </p:sp>
      <p:sp>
        <p:nvSpPr>
          <p:cNvPr id="5" name="Text Placeholder 4"/>
          <p:cNvSpPr>
            <a:spLocks noGrp="1"/>
          </p:cNvSpPr>
          <p:nvPr>
            <p:ph type="body" sz="quarter" idx="14"/>
          </p:nvPr>
        </p:nvSpPr>
        <p:spPr>
          <a:xfrm>
            <a:off x="958215" y="1451610"/>
            <a:ext cx="10275570" cy="5253990"/>
          </a:xfrm>
        </p:spPr>
        <p:txBody>
          <a:bodyPr lIns="91440" tIns="45720" rIns="91440" bIns="45720" anchor="t">
            <a:normAutofit lnSpcReduction="20000"/>
          </a:bodyPr>
          <a:p>
            <a:r>
              <a:rPr lang="en-US">
                <a:solidFill>
                  <a:schemeClr val="tx1"/>
                </a:solidFill>
                <a:ea typeface="+mn-lt"/>
                <a:cs typeface="+mn-lt"/>
              </a:rPr>
              <a:t>Append mode adds information to an existing file, placing the pointer at the end. If a file does not exist, append mode creates the file.</a:t>
            </a:r>
            <a:endParaRPr lang="en-US">
              <a:solidFill>
                <a:schemeClr val="tx1"/>
              </a:solidFill>
              <a:ea typeface="+mn-lt"/>
              <a:cs typeface="+mn-lt"/>
            </a:endParaRPr>
          </a:p>
          <a:p>
            <a:endParaRPr lang="en-US">
              <a:solidFill>
                <a:schemeClr val="tx1"/>
              </a:solidFill>
              <a:ea typeface="+mn-lt"/>
              <a:cs typeface="+mn-lt"/>
            </a:endParaRPr>
          </a:p>
          <a:p>
            <a:pPr marL="0" indent="0">
              <a:buNone/>
            </a:pPr>
            <a:r>
              <a:rPr lang="en-US">
                <a:solidFill>
                  <a:schemeClr val="tx1"/>
                </a:solidFill>
                <a:ea typeface="+mn-lt"/>
                <a:cs typeface="+mn-lt"/>
              </a:rPr>
              <a:t>Note: The key difference between write and append modes is that append does not clear a file's contents.</a:t>
            </a:r>
            <a:endParaRPr lang="en-US">
              <a:solidFill>
                <a:schemeClr val="tx1"/>
              </a:solidFill>
              <a:ea typeface="+mn-lt"/>
              <a:cs typeface="+mn-lt"/>
            </a:endParaRPr>
          </a:p>
          <a:p>
            <a:endParaRPr lang="en-US">
              <a:solidFill>
                <a:schemeClr val="tx1"/>
              </a:solidFill>
              <a:ea typeface="+mn-lt"/>
              <a:cs typeface="+mn-lt"/>
            </a:endParaRPr>
          </a:p>
          <a:p>
            <a:r>
              <a:rPr lang="en-US">
                <a:solidFill>
                  <a:schemeClr val="tx1"/>
                </a:solidFill>
                <a:ea typeface="+mn-lt"/>
                <a:cs typeface="+mn-lt"/>
              </a:rPr>
              <a:t>Use one of the following lines to open a file in append mode: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"&amp;lt;file name&amp;gt;"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"a"</a:t>
            </a:r>
            <a:r>
              <a:rPr lang="en-US">
                <a:solidFill>
                  <a:schemeClr val="tx1"/>
                </a:solidFill>
                <a:latin typeface="SimSun" panose="02010600030101010101" pitchFamily="2" charset="-122"/>
                <a:ea typeface="SimSun" panose="02010600030101010101" pitchFamily="2" charset="-122"/>
                <a:cs typeface="+mn-lt"/>
              </a:rPr>
              <a:t>)  # Text append</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"&amp;lt;file name&amp;gt;"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"at"</a:t>
            </a:r>
            <a:r>
              <a:rPr lang="en-US">
                <a:solidFill>
                  <a:schemeClr val="tx1"/>
                </a:solidFill>
                <a:latin typeface="SimSun" panose="02010600030101010101" pitchFamily="2" charset="-122"/>
                <a:ea typeface="SimSun" panose="02010600030101010101" pitchFamily="2" charset="-122"/>
                <a:cs typeface="+mn-lt"/>
              </a:rPr>
              <a:t>) # Same as above</a:t>
            </a:r>
            <a:endParaRPr lang="en-US">
              <a:solidFill>
                <a:schemeClr val="tx1"/>
              </a:solidFill>
              <a:latin typeface="SimSun" panose="02010600030101010101" pitchFamily="2" charset="-122"/>
              <a:ea typeface="SimSun" panose="02010600030101010101" pitchFamily="2" charset="-122"/>
              <a:cs typeface="+mn-lt"/>
            </a:endParaRPr>
          </a:p>
          <a:p>
            <a:endParaRPr lang="en-US">
              <a:solidFill>
                <a:schemeClr val="tx1"/>
              </a:solidFill>
              <a:ea typeface="+mn-lt"/>
              <a:cs typeface="+mn-lt"/>
            </a:endParaRPr>
          </a:p>
          <a:p>
            <a:r>
              <a:rPr lang="en-US">
                <a:solidFill>
                  <a:schemeClr val="tx1"/>
                </a:solidFill>
                <a:ea typeface="+mn-lt"/>
                <a:cs typeface="+mn-lt"/>
              </a:rPr>
              <a:t>Add the + sign to include the read functionality.</a:t>
            </a:r>
            <a:endParaRPr lang="en-US">
              <a:solidFill>
                <a:schemeClr val="tx1"/>
              </a:solidFill>
              <a:ea typeface="+mn-lt"/>
              <a:cs typeface="+mn-lt"/>
            </a:endParaRPr>
          </a:p>
          <a:p>
            <a:pPr marL="0" indent="0">
              <a:buNone/>
            </a:pPr>
            <a:r>
              <a:rPr lang="en-US">
                <a:solidFill>
                  <a:schemeClr val="tx1"/>
                </a:solidFill>
                <a:ea typeface="+mn-lt"/>
                <a:cs typeface="+mn-lt"/>
              </a:rPr>
              <a:t>Example</a:t>
            </a:r>
            <a:endParaRPr lang="en-US">
              <a:solidFill>
                <a:schemeClr val="tx1"/>
              </a:solidFill>
              <a:ea typeface="+mn-lt"/>
              <a:cs typeface="+mn-lt"/>
            </a:endParaRPr>
          </a:p>
          <a:p>
            <a:pPr marL="0" indent="0">
              <a:buNone/>
            </a:pPr>
            <a:r>
              <a:rPr lang="en-US">
                <a:solidFill>
                  <a:schemeClr val="tx1"/>
                </a:solidFill>
                <a:ea typeface="+mn-lt"/>
                <a:cs typeface="+mn-lt"/>
              </a:rPr>
              <a:t>Open the file "demofile2.txt" and append content to the file:</a:t>
            </a: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"demofile2.txt"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"a"</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a:t>
            </a:r>
            <a:r>
              <a:rPr lang="en-US">
                <a:solidFill>
                  <a:srgbClr val="00B050"/>
                </a:solidFill>
                <a:latin typeface="SimSun" panose="02010600030101010101" pitchFamily="2" charset="-122"/>
                <a:ea typeface="SimSun" panose="02010600030101010101" pitchFamily="2" charset="-122"/>
                <a:cs typeface="+mn-lt"/>
              </a:rPr>
              <a:t>write</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"Now the file has more content!"</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a:t>
            </a:r>
            <a:r>
              <a:rPr lang="en-US">
                <a:solidFill>
                  <a:srgbClr val="00B050"/>
                </a:solidFill>
                <a:latin typeface="SimSun" panose="02010600030101010101" pitchFamily="2" charset="-122"/>
                <a:ea typeface="SimSun" panose="02010600030101010101" pitchFamily="2" charset="-122"/>
                <a:cs typeface="+mn-lt"/>
              </a:rPr>
              <a:t>close</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970" y="654685"/>
            <a:ext cx="9393555" cy="676910"/>
          </a:xfrm>
        </p:spPr>
        <p:txBody>
          <a:bodyPr lIns="91440" tIns="45720" rIns="91440" bIns="45720" anchor="t"/>
          <a:lstStyle/>
          <a:p>
            <a:r>
              <a:rPr lang="en-US">
                <a:cs typeface="Calibri" panose="020F0502020204030204"/>
              </a:rPr>
              <a:t>Create Mode</a:t>
            </a:r>
            <a:endParaRPr lang="en-US">
              <a:cs typeface="Calibri" panose="020F0502020204030204"/>
            </a:endParaRPr>
          </a:p>
        </p:txBody>
      </p:sp>
      <p:sp>
        <p:nvSpPr>
          <p:cNvPr id="3" name="Text Placeholder 2"/>
          <p:cNvSpPr>
            <a:spLocks noGrp="1"/>
          </p:cNvSpPr>
          <p:nvPr>
            <p:ph type="body" sz="quarter" idx="14"/>
          </p:nvPr>
        </p:nvSpPr>
        <p:spPr>
          <a:xfrm>
            <a:off x="866140" y="1442720"/>
            <a:ext cx="10699750" cy="4781550"/>
          </a:xfrm>
        </p:spPr>
        <p:txBody>
          <a:bodyPr lIns="91440" tIns="45720" rIns="91440" bIns="45720" anchor="t">
            <a:normAutofit fontScale="90000"/>
          </a:bodyPr>
          <a:lstStyle/>
          <a:p>
            <a:r>
              <a:rPr lang="en-US" sz="2800" dirty="0">
                <a:solidFill>
                  <a:schemeClr val="tx1"/>
                </a:solidFill>
                <a:ea typeface="+mn-lt"/>
                <a:cs typeface="+mn-lt"/>
              </a:rPr>
              <a:t>Create mode (also known as exclusive create) creates a file only if it doesn't exist, positioning the pointer at the start of the file.</a:t>
            </a:r>
            <a:endParaRPr lang="en-US" sz="2800" dirty="0">
              <a:solidFill>
                <a:schemeClr val="tx1"/>
              </a:solidFill>
              <a:ea typeface="+mn-lt"/>
              <a:cs typeface="+mn-lt"/>
            </a:endParaRPr>
          </a:p>
          <a:p>
            <a:endParaRPr lang="en-US" sz="2800" dirty="0">
              <a:solidFill>
                <a:schemeClr val="tx1"/>
              </a:solidFill>
              <a:ea typeface="+mn-lt"/>
              <a:cs typeface="+mn-lt"/>
            </a:endParaRPr>
          </a:p>
          <a:p>
            <a:pPr marL="0" indent="0">
              <a:buNone/>
            </a:pPr>
            <a:r>
              <a:rPr lang="en-US" sz="2800" dirty="0">
                <a:solidFill>
                  <a:schemeClr val="tx1"/>
                </a:solidFill>
                <a:ea typeface="+mn-lt"/>
                <a:cs typeface="+mn-lt"/>
              </a:rPr>
              <a:t>Note: If the file exists, Python throws an error. Use this mode to avoid overwriting existing files.</a:t>
            </a:r>
            <a:endParaRPr lang="en-US" sz="2800" dirty="0">
              <a:solidFill>
                <a:schemeClr val="tx1"/>
              </a:solidFill>
              <a:ea typeface="+mn-lt"/>
              <a:cs typeface="+mn-lt"/>
            </a:endParaRPr>
          </a:p>
          <a:p>
            <a:r>
              <a:rPr lang="en-US" sz="2800" dirty="0">
                <a:solidFill>
                  <a:schemeClr val="tx1"/>
                </a:solidFill>
                <a:ea typeface="+mn-lt"/>
                <a:cs typeface="+mn-lt"/>
              </a:rPr>
              <a:t>Use one of the following lines to open a file in create mode:</a:t>
            </a:r>
            <a:endParaRPr lang="en-US" sz="2800" dirty="0">
              <a:solidFill>
                <a:schemeClr val="tx1"/>
              </a:solidFill>
              <a:ea typeface="+mn-lt"/>
              <a:cs typeface="+mn-lt"/>
            </a:endParaRPr>
          </a:p>
          <a:p>
            <a:pPr marL="0" indent="0">
              <a:buNone/>
            </a:pPr>
            <a:r>
              <a:rPr lang="en-US" sz="2800" dirty="0">
                <a:solidFill>
                  <a:schemeClr val="tx1"/>
                </a:solidFill>
                <a:ea typeface="+mn-lt"/>
                <a:cs typeface="+mn-lt"/>
              </a:rPr>
              <a:t>         </a:t>
            </a:r>
            <a:r>
              <a:rPr lang="en-US" sz="2800" dirty="0">
                <a:solidFill>
                  <a:schemeClr val="tx1"/>
                </a:solidFill>
                <a:latin typeface="SimSun" panose="02010600030101010101" pitchFamily="2" charset="-122"/>
                <a:ea typeface="SimSun" panose="02010600030101010101" pitchFamily="2" charset="-122"/>
                <a:cs typeface="+mn-lt"/>
              </a:rPr>
              <a:t>&gt;&gt;&gt; f = </a:t>
            </a:r>
            <a:r>
              <a:rPr lang="en-US" sz="2800" dirty="0">
                <a:solidFill>
                  <a:srgbClr val="00B050"/>
                </a:solidFill>
                <a:latin typeface="SimSun" panose="02010600030101010101" pitchFamily="2" charset="-122"/>
                <a:ea typeface="SimSun" panose="02010600030101010101" pitchFamily="2" charset="-122"/>
                <a:cs typeface="+mn-lt"/>
              </a:rPr>
              <a:t>open</a:t>
            </a:r>
            <a:r>
              <a:rPr lang="en-US" sz="2800" dirty="0">
                <a:solidFill>
                  <a:schemeClr val="tx1"/>
                </a:solidFill>
                <a:latin typeface="SimSun" panose="02010600030101010101" pitchFamily="2" charset="-122"/>
                <a:ea typeface="SimSun" panose="02010600030101010101" pitchFamily="2" charset="-122"/>
                <a:cs typeface="+mn-lt"/>
              </a:rPr>
              <a:t>(</a:t>
            </a:r>
            <a:r>
              <a:rPr lang="en-US" sz="2800" dirty="0">
                <a:solidFill>
                  <a:srgbClr val="FF0000"/>
                </a:solidFill>
                <a:latin typeface="SimSun" panose="02010600030101010101" pitchFamily="2" charset="-122"/>
                <a:ea typeface="SimSun" panose="02010600030101010101" pitchFamily="2" charset="-122"/>
                <a:cs typeface="+mn-lt"/>
              </a:rPr>
              <a:t>"&amp;lt;file name&amp;gt;"</a:t>
            </a:r>
            <a:r>
              <a:rPr lang="en-US" sz="2800" dirty="0">
                <a:solidFill>
                  <a:schemeClr val="tx1"/>
                </a:solidFill>
                <a:latin typeface="SimSun" panose="02010600030101010101" pitchFamily="2" charset="-122"/>
                <a:ea typeface="SimSun" panose="02010600030101010101" pitchFamily="2" charset="-122"/>
                <a:cs typeface="+mn-lt"/>
              </a:rPr>
              <a:t>, </a:t>
            </a:r>
            <a:r>
              <a:rPr lang="en-US" sz="2800" dirty="0">
                <a:solidFill>
                  <a:srgbClr val="FF0000"/>
                </a:solidFill>
                <a:latin typeface="SimSun" panose="02010600030101010101" pitchFamily="2" charset="-122"/>
                <a:ea typeface="SimSun" panose="02010600030101010101" pitchFamily="2" charset="-122"/>
                <a:cs typeface="+mn-lt"/>
              </a:rPr>
              <a:t>"x")</a:t>
            </a:r>
            <a:r>
              <a:rPr lang="en-US" sz="2800" dirty="0">
                <a:solidFill>
                  <a:schemeClr val="tx1"/>
                </a:solidFill>
                <a:latin typeface="SimSun" panose="02010600030101010101" pitchFamily="2" charset="-122"/>
                <a:ea typeface="SimSun" panose="02010600030101010101" pitchFamily="2" charset="-122"/>
                <a:cs typeface="+mn-lt"/>
              </a:rPr>
              <a:t>  # Text create</a:t>
            </a:r>
            <a:endParaRPr lang="en-US" sz="28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800" dirty="0">
                <a:solidFill>
                  <a:schemeClr val="tx1"/>
                </a:solidFill>
                <a:latin typeface="SimSun" panose="02010600030101010101" pitchFamily="2" charset="-122"/>
                <a:ea typeface="SimSun" panose="02010600030101010101" pitchFamily="2" charset="-122"/>
                <a:cs typeface="+mn-lt"/>
              </a:rPr>
              <a:t>    &gt;&gt;&gt; f = </a:t>
            </a:r>
            <a:r>
              <a:rPr lang="en-US" sz="2800" dirty="0">
                <a:solidFill>
                  <a:srgbClr val="00B050"/>
                </a:solidFill>
                <a:latin typeface="SimSun" panose="02010600030101010101" pitchFamily="2" charset="-122"/>
                <a:ea typeface="SimSun" panose="02010600030101010101" pitchFamily="2" charset="-122"/>
                <a:cs typeface="+mn-lt"/>
              </a:rPr>
              <a:t>open</a:t>
            </a:r>
            <a:r>
              <a:rPr lang="en-US" sz="2800" dirty="0">
                <a:solidFill>
                  <a:schemeClr val="tx1"/>
                </a:solidFill>
                <a:latin typeface="SimSun" panose="02010600030101010101" pitchFamily="2" charset="-122"/>
                <a:ea typeface="SimSun" panose="02010600030101010101" pitchFamily="2" charset="-122"/>
                <a:cs typeface="+mn-lt"/>
              </a:rPr>
              <a:t>(</a:t>
            </a:r>
            <a:r>
              <a:rPr lang="en-US" sz="2800" dirty="0">
                <a:solidFill>
                  <a:srgbClr val="FF0000"/>
                </a:solidFill>
                <a:latin typeface="SimSun" panose="02010600030101010101" pitchFamily="2" charset="-122"/>
                <a:ea typeface="SimSun" panose="02010600030101010101" pitchFamily="2" charset="-122"/>
                <a:cs typeface="+mn-lt"/>
              </a:rPr>
              <a:t>"&amp;lt;file name&amp;gt;"</a:t>
            </a:r>
            <a:r>
              <a:rPr lang="en-US" sz="2800" dirty="0">
                <a:solidFill>
                  <a:schemeClr val="tx1"/>
                </a:solidFill>
                <a:latin typeface="SimSun" panose="02010600030101010101" pitchFamily="2" charset="-122"/>
                <a:ea typeface="SimSun" panose="02010600030101010101" pitchFamily="2" charset="-122"/>
                <a:cs typeface="+mn-lt"/>
              </a:rPr>
              <a:t>, </a:t>
            </a:r>
            <a:r>
              <a:rPr lang="en-US" sz="2800" dirty="0">
                <a:solidFill>
                  <a:srgbClr val="FF0000"/>
                </a:solidFill>
                <a:latin typeface="SimSun" panose="02010600030101010101" pitchFamily="2" charset="-122"/>
                <a:ea typeface="SimSun" panose="02010600030101010101" pitchFamily="2" charset="-122"/>
                <a:cs typeface="+mn-lt"/>
              </a:rPr>
              <a:t>"xt"</a:t>
            </a:r>
            <a:r>
              <a:rPr lang="en-US" sz="2800" dirty="0">
                <a:solidFill>
                  <a:schemeClr val="tx1"/>
                </a:solidFill>
                <a:latin typeface="SimSun" panose="02010600030101010101" pitchFamily="2" charset="-122"/>
                <a:ea typeface="SimSun" panose="02010600030101010101" pitchFamily="2" charset="-122"/>
                <a:cs typeface="+mn-lt"/>
              </a:rPr>
              <a:t>) # Same as above</a:t>
            </a:r>
            <a:endParaRPr lang="en-US" sz="2800" dirty="0">
              <a:solidFill>
                <a:schemeClr val="tx1"/>
              </a:solidFill>
              <a:latin typeface="SimSun" panose="02010600030101010101" pitchFamily="2" charset="-122"/>
              <a:ea typeface="SimSun" panose="02010600030101010101" pitchFamily="2" charset="-122"/>
              <a:cs typeface="+mn-lt"/>
            </a:endParaRPr>
          </a:p>
          <a:p>
            <a:pPr marL="0" indent="0">
              <a:buNone/>
            </a:pPr>
            <a:r>
              <a:rPr lang="en-US" sz="2800" dirty="0">
                <a:solidFill>
                  <a:schemeClr val="tx1"/>
                </a:solidFill>
                <a:ea typeface="+mn-lt"/>
                <a:cs typeface="+mn-lt"/>
              </a:rPr>
              <a:t>Example</a:t>
            </a:r>
            <a:endParaRPr lang="en-US" sz="2800" dirty="0">
              <a:solidFill>
                <a:schemeClr val="tx1"/>
              </a:solidFill>
              <a:ea typeface="+mn-lt"/>
              <a:cs typeface="+mn-lt"/>
            </a:endParaRPr>
          </a:p>
          <a:p>
            <a:pPr marL="0" indent="0">
              <a:buNone/>
            </a:pPr>
            <a:r>
              <a:rPr lang="en-US" sz="2800" dirty="0">
                <a:solidFill>
                  <a:schemeClr val="tx1"/>
                </a:solidFill>
                <a:ea typeface="+mn-lt"/>
                <a:cs typeface="+mn-lt"/>
              </a:rPr>
              <a:t>    Create a file called "myfile.txt":</a:t>
            </a:r>
            <a:endParaRPr lang="en-US" sz="2800" dirty="0">
              <a:solidFill>
                <a:schemeClr val="tx1"/>
              </a:solidFill>
              <a:ea typeface="+mn-lt"/>
              <a:cs typeface="+mn-lt"/>
            </a:endParaRPr>
          </a:p>
          <a:p>
            <a:pPr marL="0" indent="0">
              <a:buNone/>
            </a:pPr>
            <a:r>
              <a:rPr lang="en-US" sz="2800" dirty="0">
                <a:solidFill>
                  <a:schemeClr val="tx1"/>
                </a:solidFill>
                <a:ea typeface="+mn-lt"/>
                <a:cs typeface="+mn-lt"/>
              </a:rPr>
              <a:t>    	</a:t>
            </a:r>
            <a:r>
              <a:rPr lang="en-US" sz="2800" dirty="0">
                <a:solidFill>
                  <a:schemeClr val="tx1"/>
                </a:solidFill>
                <a:latin typeface="SimSun" panose="02010600030101010101" pitchFamily="2" charset="-122"/>
                <a:ea typeface="SimSun" panose="02010600030101010101" pitchFamily="2" charset="-122"/>
                <a:cs typeface="+mn-lt"/>
              </a:rPr>
              <a:t>&gt;&gt;&gt; f = </a:t>
            </a:r>
            <a:r>
              <a:rPr lang="en-US" sz="2800" dirty="0">
                <a:solidFill>
                  <a:srgbClr val="00B050"/>
                </a:solidFill>
                <a:latin typeface="SimSun" panose="02010600030101010101" pitchFamily="2" charset="-122"/>
                <a:ea typeface="SimSun" panose="02010600030101010101" pitchFamily="2" charset="-122"/>
                <a:cs typeface="+mn-lt"/>
              </a:rPr>
              <a:t>open</a:t>
            </a:r>
            <a:r>
              <a:rPr lang="en-US" sz="2800" dirty="0">
                <a:solidFill>
                  <a:schemeClr val="tx1"/>
                </a:solidFill>
                <a:latin typeface="SimSun" panose="02010600030101010101" pitchFamily="2" charset="-122"/>
                <a:ea typeface="SimSun" panose="02010600030101010101" pitchFamily="2" charset="-122"/>
                <a:cs typeface="+mn-lt"/>
              </a:rPr>
              <a:t>(</a:t>
            </a:r>
            <a:r>
              <a:rPr lang="en-US" sz="2800" dirty="0">
                <a:solidFill>
                  <a:srgbClr val="FF0000"/>
                </a:solidFill>
                <a:latin typeface="SimSun" panose="02010600030101010101" pitchFamily="2" charset="-122"/>
                <a:ea typeface="SimSun" panose="02010600030101010101" pitchFamily="2" charset="-122"/>
                <a:cs typeface="+mn-lt"/>
              </a:rPr>
              <a:t>"myfile.txt"</a:t>
            </a:r>
            <a:r>
              <a:rPr lang="en-US" sz="2800" dirty="0">
                <a:solidFill>
                  <a:schemeClr val="tx1"/>
                </a:solidFill>
                <a:latin typeface="SimSun" panose="02010600030101010101" pitchFamily="2" charset="-122"/>
                <a:ea typeface="SimSun" panose="02010600030101010101" pitchFamily="2" charset="-122"/>
                <a:cs typeface="+mn-lt"/>
              </a:rPr>
              <a:t>,</a:t>
            </a:r>
            <a:r>
              <a:rPr lang="en-US" sz="2800" dirty="0">
                <a:solidFill>
                  <a:srgbClr val="FF0000"/>
                </a:solidFill>
                <a:latin typeface="SimSun" panose="02010600030101010101" pitchFamily="2" charset="-122"/>
                <a:ea typeface="SimSun" panose="02010600030101010101" pitchFamily="2" charset="-122"/>
                <a:cs typeface="+mn-lt"/>
              </a:rPr>
              <a:t> "x"</a:t>
            </a:r>
            <a:r>
              <a:rPr lang="en-US" sz="2800" dirty="0">
                <a:solidFill>
                  <a:schemeClr val="tx1"/>
                </a:solidFill>
                <a:latin typeface="SimSun" panose="02010600030101010101" pitchFamily="2" charset="-122"/>
                <a:ea typeface="SimSun" panose="02010600030101010101" pitchFamily="2" charset="-122"/>
                <a:cs typeface="+mn-lt"/>
              </a:rPr>
              <a:t>)</a:t>
            </a:r>
            <a:endParaRPr lang="en-US" sz="2800" dirty="0">
              <a:solidFill>
                <a:schemeClr val="tx1"/>
              </a:solidFill>
              <a:latin typeface="SimSun" panose="02010600030101010101" pitchFamily="2" charset="-122"/>
              <a:ea typeface="SimSun" panose="02010600030101010101" pitchFamily="2" charset="-122"/>
              <a:cs typeface="+mn-lt"/>
            </a:endParaRPr>
          </a:p>
          <a:p>
            <a:endParaRPr lang="en-US" sz="2800" dirty="0">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878" y="652014"/>
            <a:ext cx="9393848" cy="712765"/>
          </a:xfrm>
        </p:spPr>
        <p:txBody>
          <a:bodyPr lIns="91440" tIns="45720" rIns="91440" bIns="45720" anchor="t"/>
          <a:lstStyle/>
          <a:p>
            <a:r>
              <a:rPr lang="en-US">
                <a:cs typeface="Calibri" panose="020F0502020204030204"/>
              </a:rPr>
              <a:t>Close Files</a:t>
            </a:r>
            <a:endParaRPr lang="en-US">
              <a:cs typeface="Calibri" panose="020F0502020204030204"/>
            </a:endParaRPr>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rmAutofit lnSpcReduction="10000"/>
          </a:bodyPr>
          <a:lstStyle/>
          <a:p>
            <a:r>
              <a:rPr lang="en-US">
                <a:solidFill>
                  <a:schemeClr val="tx1"/>
                </a:solidFill>
                <a:ea typeface="+mn-lt"/>
                <a:cs typeface="+mn-lt"/>
              </a:rPr>
              <a:t>A file remains open until invoking the close() function. It's good practice to close files no longer in use to avoid unpredictable file behavior and corrupted files.</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To close a file, run the close() method on the file object:</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 file.close()</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ea typeface="+mn-lt"/>
              <a:cs typeface="+mn-lt"/>
            </a:endParaRPr>
          </a:p>
          <a:p>
            <a:r>
              <a:rPr lang="en-US">
                <a:solidFill>
                  <a:schemeClr val="tx1"/>
                </a:solidFill>
                <a:ea typeface="+mn-lt"/>
                <a:cs typeface="+mn-lt"/>
              </a:rPr>
              <a:t>An alternative way to ensure a file closes is to use the with statement.</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The with statement was introduced in python 2.5. The with statement is useful in the case of manipulating the files. It is used in the scenario where a pair of statements is to be executed with a block of code in between.</a:t>
            </a:r>
            <a:endParaRPr lang="en-US">
              <a:solidFill>
                <a:schemeClr val="tx1"/>
              </a:solidFill>
              <a:ea typeface="+mn-lt"/>
              <a:cs typeface="+mn-lt"/>
            </a:endParaRPr>
          </a:p>
          <a:p>
            <a:pPr>
              <a:buNone/>
            </a:pPr>
            <a:endParaRPr lang="en-US">
              <a:solidFill>
                <a:schemeClr val="tx1"/>
              </a:solidFill>
              <a:ea typeface="+mn-lt"/>
              <a:cs typeface="+mn-lt"/>
            </a:endParaRPr>
          </a:p>
          <a:p>
            <a:pPr marL="0" indent="0">
              <a:buNone/>
            </a:pPr>
            <a:r>
              <a:rPr lang="en-US">
                <a:solidFill>
                  <a:schemeClr val="tx1"/>
                </a:solidFill>
                <a:ea typeface="+mn-lt"/>
                <a:cs typeface="+mn-lt"/>
              </a:rPr>
              <a:t>  The syntax to open a file using with the statement is given below.</a:t>
            </a:r>
            <a:endParaRPr lang="en-US">
              <a:solidFill>
                <a:schemeClr val="tx1"/>
              </a:solidFill>
              <a:ea typeface="+mn-lt"/>
              <a:cs typeface="+mn-lt"/>
            </a:endParaRPr>
          </a:p>
          <a:p>
            <a:pPr marL="0" indent="0">
              <a:buNone/>
            </a:pPr>
            <a:r>
              <a:rPr lang="en-US">
                <a:solidFill>
                  <a:schemeClr val="tx1"/>
                </a:solidFill>
                <a:ea typeface="+mn-lt"/>
                <a:cs typeface="+mn-lt"/>
              </a:rPr>
              <a:t>  with open(&lt;file name&gt;, &lt;access mode&gt;) as &lt;file-pointer&gt;: </a:t>
            </a:r>
            <a:endParaRPr lang="en-US">
              <a:solidFill>
                <a:schemeClr val="tx1"/>
              </a:solidFill>
              <a:ea typeface="+mn-lt"/>
              <a:cs typeface="+mn-lt"/>
            </a:endParaRPr>
          </a:p>
          <a:p>
            <a:pPr marL="0" indent="0">
              <a:buNone/>
            </a:pPr>
            <a:r>
              <a:rPr lang="en-US">
                <a:solidFill>
                  <a:schemeClr val="tx1"/>
                </a:solidFill>
                <a:ea typeface="+mn-lt"/>
                <a:cs typeface="+mn-lt"/>
              </a:rPr>
              <a:t>  #statement suite </a:t>
            </a:r>
            <a:endParaRPr lang="en-US">
              <a:solidFill>
                <a:schemeClr val="tx1"/>
              </a:solidFill>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Cont.'s </a:t>
            </a:r>
            <a:endParaRPr lang="en-US"/>
          </a:p>
        </p:txBody>
      </p:sp>
      <p:sp>
        <p:nvSpPr>
          <p:cNvPr id="3" name="Text Placeholder 2"/>
          <p:cNvSpPr>
            <a:spLocks noGrp="1"/>
          </p:cNvSpPr>
          <p:nvPr>
            <p:ph type="body" sz="quarter" idx="14"/>
          </p:nvPr>
        </p:nvSpPr>
        <p:spPr>
          <a:xfrm>
            <a:off x="958215" y="1572895"/>
            <a:ext cx="10275570" cy="5182870"/>
          </a:xfrm>
        </p:spPr>
        <p:txBody>
          <a:bodyPr lIns="91440" tIns="45720" rIns="91440" bIns="45720" anchor="t">
            <a:normAutofit lnSpcReduction="10000"/>
          </a:bodyPr>
          <a:p>
            <a:r>
              <a:rPr lang="en-US">
                <a:solidFill>
                  <a:schemeClr val="tx1"/>
                </a:solidFill>
                <a:ea typeface="+mn-lt"/>
                <a:cs typeface="+mn-lt"/>
              </a:rPr>
              <a:t>The advantage of using with statement is that it provides the guarantee to close the file regardless of how the nested block exits.</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It is always suggestible to use the with statement in the case of files because, if the break, return, or exception occurs in the nested block of code then it automatically closes the file, we don't need to write the close() function. It doesn't let the file to corrupt.</a:t>
            </a:r>
            <a:endParaRPr lang="en-US">
              <a:solidFill>
                <a:schemeClr val="tx1"/>
              </a:solidFill>
              <a:ea typeface="+mn-lt"/>
              <a:cs typeface="+mn-lt"/>
            </a:endParaRPr>
          </a:p>
          <a:p>
            <a:endParaRPr lang="en-US">
              <a:solidFill>
                <a:schemeClr val="tx1"/>
              </a:solidFill>
              <a:ea typeface="+mn-lt"/>
              <a:cs typeface="+mn-lt"/>
            </a:endParaRPr>
          </a:p>
          <a:p>
            <a:pPr marL="0" indent="0">
              <a:buNone/>
            </a:pPr>
            <a:r>
              <a:rPr lang="en-US">
                <a:solidFill>
                  <a:schemeClr val="tx1"/>
                </a:solidFill>
                <a:ea typeface="+mn-lt"/>
                <a:cs typeface="+mn-lt"/>
              </a:rPr>
              <a:t>For example: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with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"&lt;file name&gt;"</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file_contents = f.</a:t>
            </a:r>
            <a:r>
              <a:rPr lang="en-US">
                <a:solidFill>
                  <a:srgbClr val="00B050"/>
                </a:solidFill>
                <a:latin typeface="SimSun" panose="02010600030101010101" pitchFamily="2" charset="-122"/>
                <a:ea typeface="SimSun" panose="02010600030101010101" pitchFamily="2" charset="-122"/>
                <a:cs typeface="+mn-lt"/>
              </a:rPr>
              <a:t>read</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 Additional code here</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The with statement automatically closes the file.</a:t>
            </a:r>
            <a:endParaRPr lang="en-US">
              <a:solidFill>
                <a:schemeClr val="tx1"/>
              </a:solidFill>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Delete Files</a:t>
            </a:r>
            <a:endParaRPr lang="en-US"/>
          </a:p>
        </p:txBody>
      </p:sp>
      <p:sp>
        <p:nvSpPr>
          <p:cNvPr id="6" name="Text Placeholder 5"/>
          <p:cNvSpPr>
            <a:spLocks noGrp="1"/>
          </p:cNvSpPr>
          <p:nvPr>
            <p:ph type="body" sz="quarter" idx="14"/>
          </p:nvPr>
        </p:nvSpPr>
        <p:spPr>
          <a:xfrm>
            <a:off x="865505" y="1604010"/>
            <a:ext cx="10894060" cy="5056505"/>
          </a:xfrm>
        </p:spPr>
        <p:txBody>
          <a:bodyPr>
            <a:normAutofit fontScale="90000" lnSpcReduction="10000"/>
          </a:bodyPr>
          <a:p>
            <a:r>
              <a:rPr lang="en-US">
                <a:solidFill>
                  <a:schemeClr val="tx1"/>
                </a:solidFill>
              </a:rPr>
              <a:t>Removing files in Python requires establishing communication with the operating system. Import the os module and run its os.remove() function to delete a file. </a:t>
            </a:r>
            <a:endParaRPr lang="en-US">
              <a:solidFill>
                <a:schemeClr val="tx1"/>
              </a:solidFill>
            </a:endParaRPr>
          </a:p>
          <a:p>
            <a:endParaRPr lang="en-US">
              <a:solidFill>
                <a:schemeClr val="tx1"/>
              </a:solidFill>
            </a:endParaRPr>
          </a:p>
          <a:p>
            <a:pPr marL="0" indent="0">
              <a:buNone/>
            </a:pPr>
            <a:r>
              <a:rPr lang="en-US">
                <a:solidFill>
                  <a:schemeClr val="tx1"/>
                </a:solidFill>
              </a:rPr>
              <a:t>Example</a:t>
            </a:r>
            <a:endParaRPr lang="en-US">
              <a:solidFill>
                <a:schemeClr val="tx1"/>
              </a:solidFill>
            </a:endParaRPr>
          </a:p>
          <a:p>
            <a:pPr marL="0" indent="0">
              <a:buNone/>
            </a:pPr>
            <a:r>
              <a:rPr lang="en-US">
                <a:solidFill>
                  <a:schemeClr val="tx1"/>
                </a:solidFill>
              </a:rPr>
              <a:t>  </a:t>
            </a:r>
            <a:r>
              <a:rPr lang="en-US">
                <a:solidFill>
                  <a:schemeClr val="tx1"/>
                </a:solidFill>
                <a:latin typeface="SimSun" panose="02010600030101010101" pitchFamily="2" charset="-122"/>
                <a:ea typeface="SimSun" panose="02010600030101010101" pitchFamily="2" charset="-122"/>
              </a:rPr>
              <a:t> </a:t>
            </a:r>
            <a:r>
              <a:rPr lang="en-US" b="1">
                <a:solidFill>
                  <a:srgbClr val="00B050"/>
                </a:solidFill>
                <a:latin typeface="SimSun" panose="02010600030101010101" pitchFamily="2" charset="-122"/>
                <a:ea typeface="SimSun" panose="02010600030101010101" pitchFamily="2" charset="-122"/>
              </a:rPr>
              <a:t>import </a:t>
            </a:r>
            <a:r>
              <a:rPr lang="en-US" b="1">
                <a:solidFill>
                  <a:srgbClr val="0070C0"/>
                </a:solidFill>
                <a:latin typeface="SimSun" panose="02010600030101010101" pitchFamily="2" charset="-122"/>
                <a:ea typeface="SimSun" panose="02010600030101010101" pitchFamily="2" charset="-122"/>
              </a:rPr>
              <a:t>os </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os.</a:t>
            </a:r>
            <a:r>
              <a:rPr lang="en-US">
                <a:solidFill>
                  <a:srgbClr val="00B050"/>
                </a:solidFill>
                <a:latin typeface="SimSun" panose="02010600030101010101" pitchFamily="2" charset="-122"/>
                <a:ea typeface="SimSun" panose="02010600030101010101" pitchFamily="2" charset="-122"/>
              </a:rPr>
              <a:t>remove</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"file.txt"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r>
              <a:rPr lang="en-US">
                <a:solidFill>
                  <a:schemeClr val="tx1"/>
                </a:solidFill>
              </a:rPr>
              <a:t>The file is no longer available. If the file does not exist, Python throws an error.</a:t>
            </a:r>
            <a:endParaRPr lang="en-US">
              <a:solidFill>
                <a:schemeClr val="tx1"/>
              </a:solidFill>
            </a:endParaRPr>
          </a:p>
          <a:p>
            <a:pPr lvl="1"/>
            <a:endParaRPr lang="en-US">
              <a:solidFill>
                <a:schemeClr val="tx1"/>
              </a:solidFill>
            </a:endParaRPr>
          </a:p>
          <a:p>
            <a:r>
              <a:rPr lang="en-US">
                <a:solidFill>
                  <a:schemeClr val="tx1"/>
                </a:solidFill>
              </a:rPr>
              <a:t>Check if File exist:</a:t>
            </a:r>
            <a:endParaRPr lang="en-US">
              <a:solidFill>
                <a:schemeClr val="tx1"/>
              </a:solidFill>
            </a:endParaRPr>
          </a:p>
          <a:p>
            <a:pPr marL="0" indent="0">
              <a:buNone/>
            </a:pPr>
            <a:r>
              <a:rPr lang="en-US">
                <a:solidFill>
                  <a:schemeClr val="tx1"/>
                </a:solidFill>
              </a:rPr>
              <a:t>  To avoid getting an error, you might want to check if the file exists before you try to delete it:</a:t>
            </a:r>
            <a:endParaRPr lang="en-US">
              <a:solidFill>
                <a:schemeClr val="tx1"/>
              </a:solidFill>
            </a:endParaRPr>
          </a:p>
          <a:p>
            <a:pPr marL="0" indent="0">
              <a:buNone/>
            </a:pPr>
            <a:r>
              <a:rPr lang="en-US">
                <a:solidFill>
                  <a:schemeClr val="tx1"/>
                </a:solidFill>
              </a:rPr>
              <a:t>Example</a:t>
            </a:r>
            <a:endParaRPr lang="en-US">
              <a:solidFill>
                <a:schemeClr val="tx1"/>
              </a:solidFill>
            </a:endParaRPr>
          </a:p>
          <a:p>
            <a:pPr marL="0" indent="0">
              <a:buNone/>
            </a:pPr>
            <a:r>
              <a:rPr lang="en-US">
                <a:solidFill>
                  <a:schemeClr val="tx1"/>
                </a:solidFill>
              </a:rPr>
              <a:t>    </a:t>
            </a:r>
            <a:r>
              <a:rPr lang="en-US" b="1">
                <a:solidFill>
                  <a:srgbClr val="00B050"/>
                </a:solidFill>
                <a:latin typeface="SimSun" panose="02010600030101010101" pitchFamily="2" charset="-122"/>
                <a:ea typeface="SimSun" panose="02010600030101010101" pitchFamily="2" charset="-122"/>
              </a:rPr>
              <a:t>import </a:t>
            </a:r>
            <a:r>
              <a:rPr lang="en-US" b="1">
                <a:solidFill>
                  <a:srgbClr val="0070C0"/>
                </a:solidFill>
                <a:latin typeface="SimSun" panose="02010600030101010101" pitchFamily="2" charset="-122"/>
                <a:ea typeface="SimSun" panose="02010600030101010101" pitchFamily="2" charset="-122"/>
              </a:rPr>
              <a:t>os</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b="1">
                <a:solidFill>
                  <a:srgbClr val="00B050"/>
                </a:solidFill>
                <a:latin typeface="SimSun" panose="02010600030101010101" pitchFamily="2" charset="-122"/>
                <a:ea typeface="SimSun" panose="02010600030101010101" pitchFamily="2" charset="-122"/>
              </a:rPr>
              <a:t>if </a:t>
            </a:r>
            <a:r>
              <a:rPr lang="en-US">
                <a:solidFill>
                  <a:schemeClr val="tx1"/>
                </a:solidFill>
                <a:latin typeface="SimSun" panose="02010600030101010101" pitchFamily="2" charset="-122"/>
                <a:ea typeface="SimSun" panose="02010600030101010101" pitchFamily="2" charset="-122"/>
              </a:rPr>
              <a:t>os.path.exists(</a:t>
            </a:r>
            <a:r>
              <a:rPr lang="en-US">
                <a:solidFill>
                  <a:srgbClr val="FF0000"/>
                </a:solidFill>
                <a:latin typeface="SimSun" panose="02010600030101010101" pitchFamily="2" charset="-122"/>
                <a:ea typeface="SimSun" panose="02010600030101010101" pitchFamily="2" charset="-122"/>
              </a:rPr>
              <a:t>"demofile.txt"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os.remove(</a:t>
            </a:r>
            <a:r>
              <a:rPr lang="en-US">
                <a:solidFill>
                  <a:srgbClr val="FF0000"/>
                </a:solidFill>
                <a:latin typeface="SimSun" panose="02010600030101010101" pitchFamily="2" charset="-122"/>
                <a:ea typeface="SimSun" panose="02010600030101010101" pitchFamily="2" charset="-122"/>
              </a:rPr>
              <a:t>"demofile.txt"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b="1">
                <a:solidFill>
                  <a:srgbClr val="00B050"/>
                </a:solidFill>
                <a:latin typeface="SimSun" panose="02010600030101010101" pitchFamily="2" charset="-122"/>
                <a:ea typeface="SimSun" panose="02010600030101010101" pitchFamily="2" charset="-122"/>
              </a:rPr>
              <a:t>else</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a:p>
            <a:pPr marL="0" indent="0">
              <a:buNone/>
            </a:pPr>
            <a:r>
              <a:rPr lang="en-US">
                <a:solidFill>
                  <a:schemeClr val="tx1"/>
                </a:solidFill>
                <a:latin typeface="SimSun" panose="02010600030101010101" pitchFamily="2" charset="-122"/>
                <a:ea typeface="SimSun" panose="02010600030101010101" pitchFamily="2" charset="-122"/>
              </a:rPr>
              <a:t>     </a:t>
            </a:r>
            <a:r>
              <a:rPr lang="en-US">
                <a:solidFill>
                  <a:srgbClr val="00B050"/>
                </a:solidFill>
                <a:latin typeface="SimSun" panose="02010600030101010101" pitchFamily="2" charset="-122"/>
                <a:ea typeface="SimSun" panose="02010600030101010101" pitchFamily="2" charset="-122"/>
              </a:rPr>
              <a:t>print</a:t>
            </a:r>
            <a:r>
              <a:rPr lang="en-US">
                <a:solidFill>
                  <a:schemeClr val="tx1"/>
                </a:solidFill>
                <a:latin typeface="SimSun" panose="02010600030101010101" pitchFamily="2" charset="-122"/>
                <a:ea typeface="SimSun" panose="02010600030101010101" pitchFamily="2" charset="-122"/>
              </a:rPr>
              <a:t>(</a:t>
            </a:r>
            <a:r>
              <a:rPr lang="en-US">
                <a:solidFill>
                  <a:srgbClr val="FF0000"/>
                </a:solidFill>
                <a:latin typeface="SimSun" panose="02010600030101010101" pitchFamily="2" charset="-122"/>
                <a:ea typeface="SimSun" panose="02010600030101010101" pitchFamily="2" charset="-122"/>
              </a:rPr>
              <a:t>"The file does not exist"</a:t>
            </a:r>
            <a:r>
              <a:rPr lang="en-US">
                <a:solidFill>
                  <a:schemeClr val="tx1"/>
                </a:solidFill>
                <a:latin typeface="SimSun" panose="02010600030101010101" pitchFamily="2" charset="-122"/>
                <a:ea typeface="SimSun" panose="02010600030101010101" pitchFamily="2" charset="-122"/>
              </a:rPr>
              <a:t>)</a:t>
            </a:r>
            <a:endParaRPr lang="en-US">
              <a:solidFill>
                <a:schemeClr val="tx1"/>
              </a:solidFill>
              <a:latin typeface="SimSun" panose="02010600030101010101" pitchFamily="2" charset="-122"/>
              <a:ea typeface="SimSun"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082566" y="1481959"/>
            <a:ext cx="10363200" cy="4876799"/>
          </a:xfrm>
        </p:spPr>
        <p:txBody>
          <a:bodyPr lIns="91440" tIns="45720" rIns="91440" bIns="45720" anchor="t">
            <a:normAutofit/>
          </a:bodyPr>
          <a:lstStyle/>
          <a:p>
            <a:r>
              <a:rPr lang="en-US" dirty="0">
                <a:ea typeface="+mn-lt"/>
                <a:cs typeface="+mn-lt"/>
                <a:hlinkClick r:id="rId1"/>
              </a:rPr>
              <a:t>https://phoenixnap.com/kb/file-handling-in-python#:~:text=File%20handling%20in%20Python%20is,%2C%20writing%2C%20and%20appending%20information</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https://www.w3schools.com/python/python_file_handling.asp</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https://docs.python.org/3/tutorial/inputoutput.html#reading-and-writing-files</a:t>
            </a:r>
            <a:endParaRPr lang="en-US" dirty="0">
              <a:ea typeface="+mn-lt"/>
              <a:cs typeface="+mn-lt"/>
              <a:hlinkClick r:id="rId1"/>
            </a:endParaRPr>
          </a:p>
          <a:p>
            <a:pPr marL="0" indent="0">
              <a:buNone/>
            </a:pPr>
            <a:endParaRPr lang="en-US" dirty="0">
              <a:ea typeface="+mn-lt"/>
              <a:cs typeface="+mn-lt"/>
              <a:hlinkClick r:id="rId1"/>
            </a:endParaRPr>
          </a:p>
          <a:p>
            <a:r>
              <a:rPr lang="en-US" dirty="0">
                <a:ea typeface="+mn-lt"/>
                <a:cs typeface="+mn-lt"/>
                <a:hlinkClick r:id="rId1"/>
              </a:rPr>
              <a:t>https://www.javatpoint.com/python-files-io</a:t>
            </a:r>
            <a:endParaRPr lang="en-US" dirty="0">
              <a:ea typeface="+mn-lt"/>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5656580" y="1561465"/>
            <a:ext cx="5483860" cy="3912870"/>
          </a:xfrm>
        </p:spPr>
        <p:txBody>
          <a:bodyPr lIns="91440" tIns="45720" rIns="91440" bIns="45720" anchor="t">
            <a:normAutofit lnSpcReduction="10000"/>
          </a:bodyPr>
          <a:lstStyle/>
          <a:p>
            <a:r>
              <a:rPr lang="en-US" b="1" dirty="0">
                <a:ea typeface="+mn-lt"/>
                <a:cs typeface="+mn-lt"/>
              </a:rPr>
              <a:t>Introduction</a:t>
            </a:r>
            <a:endParaRPr lang="en-US" dirty="0">
              <a:ea typeface="+mn-lt"/>
              <a:cs typeface="+mn-lt"/>
            </a:endParaRPr>
          </a:p>
          <a:p>
            <a:r>
              <a:rPr lang="en-US" b="1" dirty="0">
                <a:ea typeface="+mn-lt"/>
                <a:cs typeface="+mn-lt"/>
              </a:rPr>
              <a:t>Opening File in Python</a:t>
            </a:r>
            <a:endParaRPr lang="en-US" b="1" dirty="0">
              <a:ea typeface="+mn-lt"/>
              <a:cs typeface="+mn-lt"/>
            </a:endParaRPr>
          </a:p>
          <a:p>
            <a:r>
              <a:rPr lang="en-US" sz="2800" b="1" dirty="0">
                <a:ea typeface="+mn-lt"/>
                <a:cs typeface="+mn-lt"/>
              </a:rPr>
              <a:t> Modes</a:t>
            </a:r>
            <a:endParaRPr lang="en-US" sz="2800" b="1" dirty="0">
              <a:ea typeface="+mn-lt"/>
              <a:cs typeface="+mn-lt"/>
            </a:endParaRPr>
          </a:p>
          <a:p>
            <a:pPr>
              <a:buFont typeface="Wingdings" panose="05000000000000000000" charset="0"/>
              <a:buChar char="ü"/>
            </a:pPr>
            <a:r>
              <a:rPr lang="en-US" sz="2800" b="1" dirty="0">
                <a:ea typeface="+mn-lt"/>
                <a:cs typeface="+mn-lt"/>
              </a:rPr>
              <a:t>     Read Mode</a:t>
            </a:r>
            <a:endParaRPr lang="en-US" sz="2800" b="1" dirty="0">
              <a:ea typeface="+mn-lt"/>
              <a:cs typeface="+mn-lt"/>
            </a:endParaRPr>
          </a:p>
          <a:p>
            <a:pPr>
              <a:buFont typeface="Wingdings" panose="05000000000000000000" charset="0"/>
              <a:buChar char="ü"/>
            </a:pPr>
            <a:r>
              <a:rPr lang="en-US" sz="2800" b="1" dirty="0">
                <a:ea typeface="+mn-lt"/>
                <a:cs typeface="+mn-lt"/>
              </a:rPr>
              <a:t>     Write Mode</a:t>
            </a:r>
            <a:endParaRPr lang="en-US" sz="2800" b="1" dirty="0">
              <a:ea typeface="+mn-lt"/>
              <a:cs typeface="+mn-lt"/>
            </a:endParaRPr>
          </a:p>
          <a:p>
            <a:pPr>
              <a:buFont typeface="Wingdings" panose="05000000000000000000" charset="0"/>
              <a:buChar char="ü"/>
            </a:pPr>
            <a:r>
              <a:rPr lang="en-US" sz="2800" b="1" dirty="0">
                <a:ea typeface="+mn-lt"/>
                <a:cs typeface="+mn-lt"/>
              </a:rPr>
              <a:t>     Append Mode</a:t>
            </a:r>
            <a:endParaRPr lang="en-US" sz="2800" b="1" dirty="0">
              <a:ea typeface="+mn-lt"/>
              <a:cs typeface="+mn-lt"/>
            </a:endParaRPr>
          </a:p>
          <a:p>
            <a:pPr>
              <a:buFont typeface="Wingdings" panose="05000000000000000000" charset="0"/>
              <a:buChar char="ü"/>
            </a:pPr>
            <a:r>
              <a:rPr lang="en-US" sz="2800" b="1" dirty="0">
                <a:ea typeface="+mn-lt"/>
                <a:cs typeface="+mn-lt"/>
              </a:rPr>
              <a:t>     Create Mode</a:t>
            </a:r>
            <a:endParaRPr lang="en-US" sz="2800" b="1" dirty="0">
              <a:ea typeface="+mn-lt"/>
              <a:cs typeface="+mn-lt"/>
            </a:endParaRPr>
          </a:p>
          <a:p>
            <a:r>
              <a:rPr lang="en-US" sz="2800" b="1" dirty="0">
                <a:ea typeface="+mn-lt"/>
                <a:cs typeface="+mn-lt"/>
              </a:rPr>
              <a:t>Close F</a:t>
            </a:r>
            <a:r>
              <a:rPr lang="en-US" sz="2800" b="1" dirty="0">
                <a:ea typeface="+mn-lt"/>
                <a:cs typeface="+mn-lt"/>
                <a:sym typeface="+mn-ea"/>
              </a:rPr>
              <a:t>iles</a:t>
            </a:r>
            <a:endParaRPr lang="en-US" sz="2800" b="1" dirty="0">
              <a:ea typeface="+mn-lt"/>
              <a:cs typeface="+mn-lt"/>
            </a:endParaRPr>
          </a:p>
          <a:p>
            <a:r>
              <a:rPr lang="en-US" sz="2800" b="1" dirty="0">
                <a:ea typeface="+mn-lt"/>
                <a:cs typeface="+mn-lt"/>
              </a:rPr>
              <a:t>Delete F</a:t>
            </a:r>
            <a:r>
              <a:rPr lang="en-US" sz="2800" b="1" dirty="0">
                <a:ea typeface="+mn-lt"/>
                <a:cs typeface="+mn-lt"/>
                <a:sym typeface="+mn-ea"/>
              </a:rPr>
              <a:t>iles </a:t>
            </a:r>
            <a:endParaRPr lang="en-US" sz="2800" b="1" dirty="0">
              <a:ea typeface="+mn-lt"/>
              <a:cs typeface="+mn-lt"/>
            </a:endParaRPr>
          </a:p>
          <a:p>
            <a:pPr marL="0" indent="0">
              <a:buNone/>
            </a:pPr>
            <a:endParaRPr lang="en-US" b="1" dirty="0">
              <a:cs typeface="Calibri" panose="020F0502020204030204"/>
            </a:endParaRPr>
          </a:p>
          <a:p>
            <a:endParaRPr lang="en-US" b="1" dirty="0">
              <a:cs typeface="Calibri" panose="020F0502020204030204"/>
            </a:endParaRPr>
          </a:p>
          <a:p>
            <a:endParaRPr lang="en-US" b="1" dirty="0">
              <a:cs typeface="Calibri" panose="020F0502020204030204"/>
            </a:endParaRPr>
          </a:p>
          <a:p>
            <a:endParaRPr lang="en-US"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628650"/>
            <a:ext cx="8321696" cy="719930"/>
          </a:xfrm>
        </p:spPr>
        <p:txBody>
          <a:bodyPr lIns="91440" tIns="45720" rIns="91440" bIns="45720" anchor="t"/>
          <a:lstStyle/>
          <a:p>
            <a:r>
              <a:rPr lang="en-US"/>
              <a:t>Introduction</a:t>
            </a:r>
            <a:br>
              <a:rPr lang="en-US" dirty="0"/>
            </a:br>
            <a:endParaRPr lang="en-US" dirty="0"/>
          </a:p>
        </p:txBody>
      </p:sp>
      <p:sp>
        <p:nvSpPr>
          <p:cNvPr id="3" name="Text Placeholder 2"/>
          <p:cNvSpPr>
            <a:spLocks noGrp="1"/>
          </p:cNvSpPr>
          <p:nvPr>
            <p:ph type="body" sz="quarter" idx="14"/>
          </p:nvPr>
        </p:nvSpPr>
        <p:spPr>
          <a:xfrm>
            <a:off x="1040524" y="1523999"/>
            <a:ext cx="10657490" cy="5023945"/>
          </a:xfrm>
        </p:spPr>
        <p:txBody>
          <a:bodyPr lIns="91440" tIns="45720" rIns="91440" bIns="45720" anchor="t">
            <a:noAutofit/>
          </a:bodyPr>
          <a:lstStyle/>
          <a:p>
            <a:r>
              <a:rPr lang="en-US" dirty="0">
                <a:solidFill>
                  <a:schemeClr val="tx1"/>
                </a:solidFill>
                <a:ea typeface="+mn-lt"/>
                <a:cs typeface="+mn-lt"/>
              </a:rPr>
              <a:t>File handling plays an important role when the data needs to be stored permanently in the file. A file is a named location on a disk to store related information. We can access the stored information (non-volatile) after the program termination.</a:t>
            </a:r>
            <a:endParaRPr lang="en-US" dirty="0">
              <a:solidFill>
                <a:schemeClr val="tx1"/>
              </a:solidFill>
              <a:ea typeface="+mn-lt"/>
              <a:cs typeface="+mn-lt"/>
            </a:endParaRPr>
          </a:p>
          <a:p>
            <a:endParaRPr lang="en-US" dirty="0">
              <a:solidFill>
                <a:schemeClr val="tx1"/>
              </a:solidFill>
              <a:ea typeface="+mn-lt"/>
              <a:cs typeface="+mn-lt"/>
            </a:endParaRPr>
          </a:p>
          <a:p>
            <a:r>
              <a:rPr lang="en-US" dirty="0">
                <a:solidFill>
                  <a:schemeClr val="tx1"/>
                </a:solidFill>
                <a:ea typeface="+mn-lt"/>
                <a:cs typeface="+mn-lt"/>
              </a:rPr>
              <a:t>The file-handling implementation is slightly lengthy or complicated in the other programming language, but it is easier and shorter in Python with built-in methods, which include creating, opening, and closing files.</a:t>
            </a:r>
            <a:endParaRPr lang="en-US" dirty="0">
              <a:solidFill>
                <a:schemeClr val="tx1"/>
              </a:solidFill>
              <a:ea typeface="+mn-lt"/>
              <a:cs typeface="+mn-lt"/>
            </a:endParaRPr>
          </a:p>
          <a:p>
            <a:pPr marL="0" indent="0">
              <a:buNone/>
            </a:pPr>
            <a:endParaRPr lang="en-US" dirty="0">
              <a:solidFill>
                <a:schemeClr val="tx1"/>
              </a:solidFill>
              <a:ea typeface="+mn-lt"/>
              <a:cs typeface="+mn-lt"/>
            </a:endParaRPr>
          </a:p>
          <a:p>
            <a:r>
              <a:rPr lang="en-US" dirty="0">
                <a:solidFill>
                  <a:schemeClr val="tx1"/>
                </a:solidFill>
                <a:ea typeface="+mn-lt"/>
                <a:cs typeface="+mn-lt"/>
              </a:rPr>
              <a:t>Prerequisites</a:t>
            </a:r>
            <a:endParaRPr lang="en-US" dirty="0">
              <a:solidFill>
                <a:schemeClr val="tx1"/>
              </a:solidFill>
              <a:ea typeface="+mn-lt"/>
              <a:cs typeface="+mn-lt"/>
            </a:endParaRPr>
          </a:p>
          <a:p>
            <a:pPr>
              <a:buFont typeface="Wingdings" panose="05000000000000000000" charset="0"/>
              <a:buChar char="ü"/>
            </a:pPr>
            <a:r>
              <a:rPr lang="en-US" dirty="0">
                <a:solidFill>
                  <a:schemeClr val="tx1"/>
                </a:solidFill>
                <a:ea typeface="+mn-lt"/>
                <a:cs typeface="+mn-lt"/>
              </a:rPr>
              <a:t>    Python 3 was installed and set up.</a:t>
            </a:r>
            <a:endParaRPr lang="en-US" dirty="0">
              <a:solidFill>
                <a:schemeClr val="tx1"/>
              </a:solidFill>
              <a:ea typeface="+mn-lt"/>
              <a:cs typeface="+mn-lt"/>
            </a:endParaRPr>
          </a:p>
          <a:p>
            <a:pPr>
              <a:buFont typeface="Wingdings" panose="05000000000000000000" charset="0"/>
              <a:buChar char="ü"/>
            </a:pPr>
            <a:r>
              <a:rPr lang="en-US" dirty="0">
                <a:solidFill>
                  <a:schemeClr val="tx1"/>
                </a:solidFill>
                <a:ea typeface="+mn-lt"/>
                <a:cs typeface="+mn-lt"/>
              </a:rPr>
              <a:t>     A text file for the examples.</a:t>
            </a:r>
            <a:endParaRPr lang="en-US" dirty="0">
              <a:solidFill>
                <a:schemeClr val="tx1"/>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Opening File in Python</a:t>
            </a:r>
            <a:endParaRPr lang="en-US">
              <a:cs typeface="Calibri" panose="020F0502020204030204"/>
            </a:endParaRPr>
          </a:p>
        </p:txBody>
      </p:sp>
      <p:sp>
        <p:nvSpPr>
          <p:cNvPr id="3" name="Text Placeholder 2"/>
          <p:cNvSpPr>
            <a:spLocks noGrp="1"/>
          </p:cNvSpPr>
          <p:nvPr>
            <p:ph type="body" sz="quarter" idx="14"/>
          </p:nvPr>
        </p:nvSpPr>
        <p:spPr>
          <a:xfrm>
            <a:off x="1156921" y="1567431"/>
            <a:ext cx="10275570" cy="4705350"/>
          </a:xfrm>
        </p:spPr>
        <p:txBody>
          <a:bodyPr lIns="91440" tIns="45720" rIns="91440" bIns="45720" anchor="t">
            <a:noAutofit/>
          </a:bodyPr>
          <a:lstStyle/>
          <a:p>
            <a:r>
              <a:rPr lang="en-US" dirty="0">
                <a:solidFill>
                  <a:schemeClr val="tx1"/>
                </a:solidFill>
                <a:ea typeface="+mn-lt"/>
                <a:cs typeface="+mn-lt"/>
              </a:rPr>
              <a:t>Python provides an open() function that accepts two arguments, file name, and access mode in which the file is accessed. The function returns a file object which can be used to perform various operations like reading, writing, etc.</a:t>
            </a:r>
            <a:endParaRPr lang="en-US" dirty="0">
              <a:solidFill>
                <a:schemeClr val="tx1"/>
              </a:solidFill>
              <a:ea typeface="+mn-lt"/>
              <a:cs typeface="+mn-lt"/>
            </a:endParaRPr>
          </a:p>
          <a:p>
            <a:endParaRPr lang="en-US" dirty="0">
              <a:solidFill>
                <a:schemeClr val="tx1"/>
              </a:solidFill>
              <a:ea typeface="+mn-lt"/>
              <a:cs typeface="+mn-lt"/>
            </a:endParaRPr>
          </a:p>
          <a:p>
            <a:pPr marL="0" indent="0">
              <a:buNone/>
            </a:pPr>
            <a:r>
              <a:rPr lang="en-US" dirty="0">
                <a:solidFill>
                  <a:schemeClr val="tx1"/>
                </a:solidFill>
                <a:ea typeface="+mn-lt"/>
                <a:cs typeface="+mn-lt"/>
              </a:rPr>
              <a:t>Syntax:</a:t>
            </a:r>
            <a:endParaRPr lang="en-US" dirty="0">
              <a:solidFill>
                <a:schemeClr val="tx1"/>
              </a:solidFill>
              <a:ea typeface="+mn-lt"/>
              <a:cs typeface="+mn-lt"/>
            </a:endParaRPr>
          </a:p>
          <a:p>
            <a:pPr marL="0" indent="0">
              <a:buNone/>
            </a:pPr>
            <a:r>
              <a:rPr lang="en-US" dirty="0">
                <a:solidFill>
                  <a:schemeClr val="tx1"/>
                </a:solidFill>
                <a:ea typeface="+mn-lt"/>
                <a:cs typeface="+mn-lt"/>
              </a:rPr>
              <a:t>   </a:t>
            </a:r>
            <a:r>
              <a:rPr lang="en-US" dirty="0">
                <a:solidFill>
                  <a:schemeClr val="tx1"/>
                </a:solidFill>
                <a:latin typeface="SimSun" panose="02010600030101010101" pitchFamily="2" charset="-122"/>
                <a:ea typeface="SimSun" panose="02010600030101010101" pitchFamily="2" charset="-122"/>
                <a:cs typeface="+mn-lt"/>
              </a:rPr>
              <a:t>file = </a:t>
            </a:r>
            <a:r>
              <a:rPr lang="en-US" dirty="0">
                <a:solidFill>
                  <a:srgbClr val="00B050"/>
                </a:solidFill>
                <a:latin typeface="SimSun" panose="02010600030101010101" pitchFamily="2" charset="-122"/>
                <a:ea typeface="SimSun" panose="02010600030101010101" pitchFamily="2" charset="-122"/>
                <a:cs typeface="+mn-lt"/>
              </a:rPr>
              <a:t>open</a:t>
            </a:r>
            <a:r>
              <a:rPr lang="en-US" dirty="0">
                <a:solidFill>
                  <a:schemeClr val="tx1"/>
                </a:solidFill>
                <a:latin typeface="SimSun" panose="02010600030101010101" pitchFamily="2" charset="-122"/>
                <a:ea typeface="SimSun" panose="02010600030101010101" pitchFamily="2" charset="-122"/>
                <a:cs typeface="+mn-lt"/>
              </a:rPr>
              <a:t>(</a:t>
            </a:r>
            <a:r>
              <a:rPr lang="en-US" dirty="0">
                <a:solidFill>
                  <a:srgbClr val="FF0000"/>
                </a:solidFill>
                <a:latin typeface="SimSun" panose="02010600030101010101" pitchFamily="2" charset="-122"/>
                <a:ea typeface="SimSun" panose="02010600030101010101" pitchFamily="2" charset="-122"/>
                <a:cs typeface="+mn-lt"/>
              </a:rPr>
              <a:t>'file-name'</a:t>
            </a:r>
            <a:r>
              <a:rPr lang="en-US" dirty="0">
                <a:solidFill>
                  <a:schemeClr val="tx1"/>
                </a:solidFill>
                <a:latin typeface="SimSun" panose="02010600030101010101" pitchFamily="2" charset="-122"/>
                <a:ea typeface="SimSun" panose="02010600030101010101" pitchFamily="2" charset="-122"/>
                <a:cs typeface="+mn-lt"/>
              </a:rPr>
              <a:t>, </a:t>
            </a:r>
            <a:r>
              <a:rPr lang="en-US" dirty="0">
                <a:solidFill>
                  <a:srgbClr val="FF0000"/>
                </a:solidFill>
                <a:latin typeface="SimSun" panose="02010600030101010101" pitchFamily="2" charset="-122"/>
                <a:ea typeface="SimSun" panose="02010600030101010101" pitchFamily="2" charset="-122"/>
                <a:cs typeface="+mn-lt"/>
              </a:rPr>
              <a:t>'access-mode'</a:t>
            </a:r>
            <a:r>
              <a:rPr lang="en-US" dirty="0">
                <a:solidFill>
                  <a:schemeClr val="tx1"/>
                </a:solidFill>
                <a:latin typeface="SimSun" panose="02010600030101010101" pitchFamily="2" charset="-122"/>
                <a:ea typeface="SimSun" panose="02010600030101010101" pitchFamily="2" charset="-122"/>
                <a:cs typeface="+mn-lt"/>
              </a:rPr>
              <a:t>, ) </a:t>
            </a:r>
            <a:r>
              <a:rPr lang="en-US" dirty="0">
                <a:solidFill>
                  <a:srgbClr val="00B0F0"/>
                </a:solidFill>
                <a:latin typeface="SimSun" panose="02010600030101010101" pitchFamily="2" charset="-122"/>
                <a:ea typeface="SimSun" panose="02010600030101010101" pitchFamily="2" charset="-122"/>
                <a:cs typeface="+mn-lt"/>
              </a:rPr>
              <a:t>    </a:t>
            </a:r>
            <a:endParaRPr lang="en-US" dirty="0">
              <a:solidFill>
                <a:schemeClr val="tx1"/>
              </a:solidFill>
              <a:ea typeface="+mn-lt"/>
              <a:cs typeface="+mn-lt"/>
            </a:endParaRPr>
          </a:p>
          <a:p>
            <a:endParaRPr lang="en-US" dirty="0">
              <a:solidFill>
                <a:schemeClr val="tx1"/>
              </a:solidFill>
              <a:ea typeface="+mn-lt"/>
              <a:cs typeface="+mn-lt"/>
            </a:endParaRPr>
          </a:p>
          <a:p>
            <a:pPr marL="457200" indent="-457200">
              <a:buFont typeface="+mj-lt"/>
              <a:buAutoNum type="arabicPeriod"/>
            </a:pPr>
            <a:r>
              <a:rPr lang="en-US" dirty="0">
                <a:solidFill>
                  <a:schemeClr val="tx1"/>
                </a:solidFill>
                <a:ea typeface="+mn-lt"/>
                <a:cs typeface="+mn-lt"/>
              </a:rPr>
              <a:t> The file_name includes the file extension and assumes the file is in the current working directory. If the file location is elsewhere, provide the absolute or relative path.</a:t>
            </a:r>
            <a:endParaRPr lang="en-US" dirty="0">
              <a:solidFill>
                <a:schemeClr val="tx1"/>
              </a:solidFill>
              <a:ea typeface="+mn-lt"/>
              <a:cs typeface="+mn-lt"/>
            </a:endParaRPr>
          </a:p>
          <a:p>
            <a:pPr marL="457200" indent="-457200">
              <a:buFont typeface="+mj-lt"/>
              <a:buAutoNum type="arabicPeriod"/>
            </a:pPr>
            <a:endParaRPr lang="en-US" dirty="0">
              <a:solidFill>
                <a:schemeClr val="tx1"/>
              </a:solidFill>
              <a:ea typeface="+mn-lt"/>
              <a:cs typeface="+mn-lt"/>
            </a:endParaRPr>
          </a:p>
          <a:p>
            <a:pPr marL="457200" indent="-457200">
              <a:buFont typeface="+mj-lt"/>
              <a:buAutoNum type="arabicPeriod"/>
            </a:pPr>
            <a:r>
              <a:rPr lang="en-US" dirty="0">
                <a:solidFill>
                  <a:schemeClr val="tx1"/>
                </a:solidFill>
                <a:ea typeface="+mn-lt"/>
                <a:cs typeface="+mn-lt"/>
              </a:rPr>
              <a:t>The access mode is an optional parameter that defines the file opening method. </a:t>
            </a:r>
            <a:endParaRPr lang="en-US" dirty="0">
              <a:solidFill>
                <a:schemeClr val="tx1"/>
              </a:solidFill>
              <a:ea typeface="+mn-lt"/>
              <a:cs typeface="+mn-lt"/>
            </a:endParaRPr>
          </a:p>
          <a:p>
            <a:pPr marL="457200" indent="-457200"/>
            <a:endParaRPr lang="en-US" sz="1900" dirty="0">
              <a:solidFill>
                <a:schemeClr val="tx1"/>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lang="en-US">
                <a:cs typeface="Calibri" panose="020F0502020204030204"/>
              </a:rPr>
              <a:t>Modes</a:t>
            </a:r>
            <a:endParaRPr lang="en-US">
              <a:cs typeface="Calibri" panose="020F0502020204030204"/>
            </a:endParaRPr>
          </a:p>
        </p:txBody>
      </p:sp>
      <p:sp>
        <p:nvSpPr>
          <p:cNvPr id="3" name="Text Placeholder 2"/>
          <p:cNvSpPr>
            <a:spLocks noGrp="1"/>
          </p:cNvSpPr>
          <p:nvPr>
            <p:ph type="body" sz="quarter" idx="14"/>
          </p:nvPr>
        </p:nvSpPr>
        <p:spPr>
          <a:xfrm>
            <a:off x="1156921" y="1519050"/>
            <a:ext cx="10275570" cy="4705350"/>
          </a:xfrm>
        </p:spPr>
        <p:txBody>
          <a:bodyPr lIns="91440" tIns="45720" rIns="91440" bIns="45720" anchor="t">
            <a:normAutofit fontScale="80000"/>
          </a:bodyPr>
          <a:lstStyle/>
          <a:p>
            <a:pPr marL="0" indent="0">
              <a:buNone/>
            </a:pPr>
            <a:r>
              <a:rPr lang="en-US" sz="2800" dirty="0">
                <a:solidFill>
                  <a:schemeClr val="tx1"/>
                </a:solidFill>
                <a:ea typeface="+mn-lt"/>
                <a:cs typeface="+mn-lt"/>
              </a:rPr>
              <a:t>There are four different methods (modes) for opening a file:</a:t>
            </a:r>
            <a:endParaRPr lang="en-US" sz="2800" dirty="0">
              <a:solidFill>
                <a:schemeClr val="tx1"/>
              </a:solidFill>
              <a:ea typeface="+mn-lt"/>
              <a:cs typeface="+mn-lt"/>
            </a:endParaRPr>
          </a:p>
          <a:p>
            <a:endParaRPr lang="en-US" sz="2800" dirty="0">
              <a:solidFill>
                <a:schemeClr val="tx1"/>
              </a:solidFill>
              <a:ea typeface="+mn-lt"/>
              <a:cs typeface="+mn-lt"/>
            </a:endParaRPr>
          </a:p>
          <a:p>
            <a:pPr marL="457200" indent="-457200">
              <a:buFont typeface="+mj-lt"/>
              <a:buAutoNum type="arabicPeriod"/>
            </a:pPr>
            <a:r>
              <a:rPr lang="en-US" sz="2800" dirty="0">
                <a:solidFill>
                  <a:schemeClr val="tx1"/>
                </a:solidFill>
                <a:latin typeface="SimSun" panose="02010600030101010101" pitchFamily="2" charset="-122"/>
                <a:ea typeface="SimSun" panose="02010600030101010101" pitchFamily="2" charset="-122"/>
                <a:cs typeface="+mn-lt"/>
              </a:rPr>
              <a:t>"r"</a:t>
            </a:r>
            <a:r>
              <a:rPr lang="en-US" sz="2800" dirty="0">
                <a:solidFill>
                  <a:schemeClr val="tx1"/>
                </a:solidFill>
                <a:ea typeface="+mn-lt"/>
                <a:cs typeface="+mn-lt"/>
              </a:rPr>
              <a:t> - Read - Default value. Opens a file for reading, error if the file does not exist</a:t>
            </a:r>
            <a:endParaRPr lang="en-US" sz="2800" dirty="0">
              <a:solidFill>
                <a:schemeClr val="tx1"/>
              </a:solidFill>
              <a:ea typeface="+mn-lt"/>
              <a:cs typeface="+mn-lt"/>
            </a:endParaRPr>
          </a:p>
          <a:p>
            <a:pPr marL="457200" indent="-457200">
              <a:buFont typeface="+mj-lt"/>
              <a:buAutoNum type="arabicPeriod"/>
            </a:pPr>
            <a:r>
              <a:rPr lang="en-US" sz="2800" dirty="0">
                <a:solidFill>
                  <a:schemeClr val="tx1"/>
                </a:solidFill>
                <a:latin typeface="SimSun" panose="02010600030101010101" pitchFamily="2" charset="-122"/>
                <a:ea typeface="SimSun" panose="02010600030101010101" pitchFamily="2" charset="-122"/>
                <a:cs typeface="+mn-lt"/>
              </a:rPr>
              <a:t>"a"</a:t>
            </a:r>
            <a:r>
              <a:rPr lang="en-US" sz="2800" dirty="0">
                <a:solidFill>
                  <a:schemeClr val="tx1"/>
                </a:solidFill>
                <a:ea typeface="+mn-lt"/>
                <a:cs typeface="+mn-lt"/>
              </a:rPr>
              <a:t> - Append - Opens a file for appending, creates the file if it does not exist</a:t>
            </a:r>
            <a:endParaRPr lang="en-US" sz="2800" dirty="0">
              <a:solidFill>
                <a:schemeClr val="tx1"/>
              </a:solidFill>
              <a:ea typeface="+mn-lt"/>
              <a:cs typeface="+mn-lt"/>
            </a:endParaRPr>
          </a:p>
          <a:p>
            <a:pPr marL="457200" indent="-457200">
              <a:buFont typeface="+mj-lt"/>
              <a:buAutoNum type="arabicPeriod"/>
            </a:pPr>
            <a:r>
              <a:rPr lang="en-US" sz="2800" dirty="0">
                <a:solidFill>
                  <a:schemeClr val="tx1"/>
                </a:solidFill>
                <a:latin typeface="SimSun" panose="02010600030101010101" pitchFamily="2" charset="-122"/>
                <a:ea typeface="SimSun" panose="02010600030101010101" pitchFamily="2" charset="-122"/>
                <a:cs typeface="+mn-lt"/>
              </a:rPr>
              <a:t>"w"</a:t>
            </a:r>
            <a:r>
              <a:rPr lang="en-US" sz="2800" dirty="0">
                <a:solidFill>
                  <a:schemeClr val="tx1"/>
                </a:solidFill>
                <a:ea typeface="+mn-lt"/>
                <a:cs typeface="+mn-lt"/>
              </a:rPr>
              <a:t> - Write - Opens a file for writing, creates the file if it does not exist</a:t>
            </a:r>
            <a:endParaRPr lang="en-US" sz="2800" dirty="0">
              <a:solidFill>
                <a:schemeClr val="tx1"/>
              </a:solidFill>
              <a:ea typeface="+mn-lt"/>
              <a:cs typeface="+mn-lt"/>
            </a:endParaRPr>
          </a:p>
          <a:p>
            <a:pPr marL="457200" indent="-457200">
              <a:buFont typeface="+mj-lt"/>
              <a:buAutoNum type="arabicPeriod"/>
            </a:pPr>
            <a:r>
              <a:rPr lang="en-US" sz="2800" dirty="0">
                <a:solidFill>
                  <a:schemeClr val="tx1"/>
                </a:solidFill>
                <a:latin typeface="SimSun" panose="02010600030101010101" pitchFamily="2" charset="-122"/>
                <a:ea typeface="SimSun" panose="02010600030101010101" pitchFamily="2" charset="-122"/>
                <a:cs typeface="+mn-lt"/>
              </a:rPr>
              <a:t>"x" </a:t>
            </a:r>
            <a:r>
              <a:rPr lang="en-US" sz="2800" dirty="0">
                <a:solidFill>
                  <a:schemeClr val="tx1"/>
                </a:solidFill>
                <a:ea typeface="+mn-lt"/>
                <a:cs typeface="+mn-lt"/>
              </a:rPr>
              <a:t>- Create - Creates the specified file, returns an error if the file exists</a:t>
            </a:r>
            <a:endParaRPr lang="en-US" sz="2800" dirty="0">
              <a:solidFill>
                <a:schemeClr val="tx1"/>
              </a:solidFill>
              <a:ea typeface="+mn-lt"/>
              <a:cs typeface="+mn-lt"/>
            </a:endParaRPr>
          </a:p>
          <a:p>
            <a:pPr marL="457200" indent="-457200">
              <a:buFont typeface="+mj-lt"/>
              <a:buNone/>
            </a:pPr>
            <a:r>
              <a:rPr lang="en-US" sz="2800" dirty="0">
                <a:solidFill>
                  <a:schemeClr val="tx1"/>
                </a:solidFill>
                <a:ea typeface="+mn-lt"/>
                <a:cs typeface="+mn-lt"/>
              </a:rPr>
              <a:t>         </a:t>
            </a:r>
            <a:endParaRPr lang="en-US" sz="2800" dirty="0">
              <a:solidFill>
                <a:schemeClr val="tx1"/>
              </a:solidFill>
              <a:ea typeface="+mn-lt"/>
              <a:cs typeface="+mn-lt"/>
            </a:endParaRPr>
          </a:p>
          <a:p>
            <a:pPr marL="0" indent="0">
              <a:buFont typeface="+mj-lt"/>
              <a:buNone/>
            </a:pPr>
            <a:r>
              <a:rPr lang="en-US" sz="2800" dirty="0">
                <a:solidFill>
                  <a:schemeClr val="tx1"/>
                </a:solidFill>
                <a:ea typeface="+mn-lt"/>
                <a:cs typeface="+mn-lt"/>
              </a:rPr>
              <a:t> </a:t>
            </a:r>
            <a:r>
              <a:rPr lang="en-US" sz="2800" dirty="0">
                <a:solidFill>
                  <a:schemeClr val="tx1"/>
                </a:solidFill>
                <a:latin typeface="SimSun" panose="02010600030101010101" pitchFamily="2" charset="-122"/>
                <a:ea typeface="SimSun" panose="02010600030101010101" pitchFamily="2" charset="-122"/>
                <a:cs typeface="+mn-lt"/>
              </a:rPr>
              <a:t>"+"</a:t>
            </a:r>
            <a:r>
              <a:rPr lang="en-US" sz="2800" dirty="0">
                <a:solidFill>
                  <a:schemeClr val="tx1"/>
                </a:solidFill>
                <a:ea typeface="+mn-lt"/>
                <a:cs typeface="+mn-lt"/>
              </a:rPr>
              <a:t>  -  Activates read and write methods.</a:t>
            </a:r>
            <a:endParaRPr lang="en-US" sz="2800" dirty="0">
              <a:solidFill>
                <a:schemeClr val="tx1"/>
              </a:solidFill>
              <a:ea typeface="+mn-lt"/>
              <a:cs typeface="+mn-lt"/>
            </a:endParaRPr>
          </a:p>
          <a:p>
            <a:pPr marL="457200" indent="-457200">
              <a:buNone/>
            </a:pPr>
            <a:endParaRPr lang="en-US" sz="2800" dirty="0">
              <a:solidFill>
                <a:schemeClr val="tx1"/>
              </a:solidFill>
              <a:ea typeface="+mn-lt"/>
              <a:cs typeface="+mn-lt"/>
            </a:endParaRPr>
          </a:p>
          <a:p>
            <a:pPr marL="0" indent="0">
              <a:buNone/>
            </a:pPr>
            <a:r>
              <a:rPr lang="en-US" sz="2800" dirty="0">
                <a:solidFill>
                  <a:schemeClr val="tx1"/>
                </a:solidFill>
                <a:ea typeface="+mn-lt"/>
                <a:cs typeface="+mn-lt"/>
              </a:rPr>
              <a:t>In addition, you can specify if the file should be handled as binary or text mode</a:t>
            </a:r>
            <a:endParaRPr lang="en-US" sz="2800" dirty="0">
              <a:solidFill>
                <a:schemeClr val="tx1"/>
              </a:solidFill>
              <a:ea typeface="+mn-lt"/>
              <a:cs typeface="+mn-lt"/>
            </a:endParaRPr>
          </a:p>
          <a:p>
            <a:pPr marL="0" indent="0">
              <a:buNone/>
            </a:pPr>
            <a:endParaRPr lang="en-US" sz="2800" dirty="0">
              <a:solidFill>
                <a:schemeClr val="tx1"/>
              </a:solidFill>
              <a:ea typeface="+mn-lt"/>
              <a:cs typeface="+mn-lt"/>
            </a:endParaRPr>
          </a:p>
          <a:p>
            <a:pPr>
              <a:buFont typeface="Wingdings" panose="05000000000000000000" charset="0"/>
              <a:buChar char="ü"/>
            </a:pPr>
            <a:r>
              <a:rPr lang="en-US" sz="2800" dirty="0">
                <a:solidFill>
                  <a:schemeClr val="tx1"/>
                </a:solidFill>
                <a:ea typeface="+mn-lt"/>
                <a:cs typeface="+mn-lt"/>
              </a:rPr>
              <a:t>  </a:t>
            </a:r>
            <a:r>
              <a:rPr lang="en-US" sz="2800" dirty="0">
                <a:solidFill>
                  <a:schemeClr val="tx1"/>
                </a:solidFill>
                <a:latin typeface="SimSun" panose="02010600030101010101" pitchFamily="2" charset="-122"/>
                <a:ea typeface="SimSun" panose="02010600030101010101" pitchFamily="2" charset="-122"/>
                <a:cs typeface="+mn-lt"/>
              </a:rPr>
              <a:t>"t"</a:t>
            </a:r>
            <a:r>
              <a:rPr lang="en-US" sz="2800" dirty="0">
                <a:solidFill>
                  <a:schemeClr val="tx1"/>
                </a:solidFill>
                <a:ea typeface="+mn-lt"/>
                <a:cs typeface="+mn-lt"/>
              </a:rPr>
              <a:t> - Text - Default value. Text mode</a:t>
            </a:r>
            <a:endParaRPr lang="en-US" sz="2800" dirty="0">
              <a:solidFill>
                <a:schemeClr val="tx1"/>
              </a:solidFill>
              <a:ea typeface="+mn-lt"/>
              <a:cs typeface="+mn-lt"/>
            </a:endParaRPr>
          </a:p>
          <a:p>
            <a:pPr>
              <a:buFont typeface="Wingdings" panose="05000000000000000000" charset="0"/>
              <a:buChar char="ü"/>
            </a:pPr>
            <a:r>
              <a:rPr lang="en-US" sz="2800" dirty="0">
                <a:solidFill>
                  <a:schemeClr val="tx1"/>
                </a:solidFill>
                <a:ea typeface="+mn-lt"/>
                <a:cs typeface="+mn-lt"/>
              </a:rPr>
              <a:t>  </a:t>
            </a:r>
            <a:r>
              <a:rPr lang="en-US" sz="2800" dirty="0">
                <a:solidFill>
                  <a:schemeClr val="tx1"/>
                </a:solidFill>
                <a:latin typeface="SimSun" panose="02010600030101010101" pitchFamily="2" charset="-122"/>
                <a:ea typeface="SimSun" panose="02010600030101010101" pitchFamily="2" charset="-122"/>
                <a:cs typeface="+mn-lt"/>
              </a:rPr>
              <a:t>"b"</a:t>
            </a:r>
            <a:r>
              <a:rPr lang="en-US" sz="2800" dirty="0">
                <a:solidFill>
                  <a:schemeClr val="tx1"/>
                </a:solidFill>
                <a:ea typeface="+mn-lt"/>
                <a:cs typeface="+mn-lt"/>
              </a:rPr>
              <a:t> - Binary - Binary mode (e.g. images)</a:t>
            </a:r>
            <a:endParaRPr lang="en-US" sz="2800" dirty="0">
              <a:solidFill>
                <a:schemeClr val="tx1"/>
              </a:solidFill>
              <a:ea typeface="+mn-lt"/>
              <a:cs typeface="+mn-lt"/>
            </a:endParaRPr>
          </a:p>
          <a:p>
            <a:endParaRPr lang="en-US" sz="2800" dirty="0">
              <a:solidFill>
                <a:schemeClr val="tx1"/>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140" y="668020"/>
            <a:ext cx="9393555" cy="679450"/>
          </a:xfrm>
        </p:spPr>
        <p:txBody>
          <a:bodyPr lIns="91440" tIns="45720" rIns="91440" bIns="45720" anchor="t"/>
          <a:lstStyle/>
          <a:p>
            <a:r>
              <a:rPr lang="en-US">
                <a:cs typeface="Calibri" panose="020F0502020204030204"/>
              </a:rPr>
              <a:t>Read Mode</a:t>
            </a:r>
            <a:endParaRPr lang="en-US">
              <a:cs typeface="Calibri" panose="020F0502020204030204"/>
            </a:endParaRPr>
          </a:p>
        </p:txBody>
      </p:sp>
      <p:sp>
        <p:nvSpPr>
          <p:cNvPr id="3" name="Text Placeholder 2"/>
          <p:cNvSpPr>
            <a:spLocks noGrp="1"/>
          </p:cNvSpPr>
          <p:nvPr>
            <p:ph type="body" sz="quarter" idx="14"/>
          </p:nvPr>
        </p:nvSpPr>
        <p:spPr>
          <a:xfrm>
            <a:off x="1165225" y="1583055"/>
            <a:ext cx="11256645" cy="5199380"/>
          </a:xfrm>
        </p:spPr>
        <p:txBody>
          <a:bodyPr lIns="91440" tIns="45720" rIns="91440" bIns="45720" anchor="t">
            <a:noAutofit/>
          </a:bodyPr>
          <a:lstStyle/>
          <a:p>
            <a:r>
              <a:rPr lang="en-US">
                <a:solidFill>
                  <a:schemeClr val="tx1"/>
                </a:solidFill>
                <a:ea typeface="+mn-lt"/>
                <a:cs typeface="+mn-lt"/>
              </a:rPr>
              <a:t>The read mode in Python opens an existing file for reading, positioning the pointer at the file's start.</a:t>
            </a: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a:solidFill>
                  <a:schemeClr val="tx1"/>
                </a:solidFill>
                <a:ea typeface="+mn-lt"/>
                <a:cs typeface="+mn-lt"/>
              </a:rPr>
              <a:t>  </a:t>
            </a:r>
            <a:r>
              <a:rPr lang="en-US" b="1">
                <a:solidFill>
                  <a:schemeClr val="tx1"/>
                </a:solidFill>
                <a:ea typeface="+mn-lt"/>
                <a:cs typeface="+mn-lt"/>
              </a:rPr>
              <a:t>Warning</a:t>
            </a:r>
            <a:r>
              <a:rPr lang="en-US">
                <a:solidFill>
                  <a:schemeClr val="tx1"/>
                </a:solidFill>
                <a:ea typeface="+mn-lt"/>
                <a:cs typeface="+mn-lt"/>
              </a:rPr>
              <a:t>: If the file does not exist, Python throws an error.</a:t>
            </a:r>
            <a:endParaRPr lang="en-US">
              <a:solidFill>
                <a:schemeClr val="tx1"/>
              </a:solidFill>
              <a:ea typeface="+mn-lt"/>
              <a:cs typeface="+mn-lt"/>
            </a:endParaRPr>
          </a:p>
          <a:p>
            <a:r>
              <a:rPr lang="en-US">
                <a:solidFill>
                  <a:schemeClr val="tx1"/>
                </a:solidFill>
                <a:ea typeface="+mn-lt"/>
                <a:cs typeface="+mn-lt"/>
              </a:rPr>
              <a:t>To read a text file in Python, load the file by using the open() function:</a:t>
            </a:r>
            <a:endParaRPr lang="en-US">
              <a:solidFill>
                <a:schemeClr val="tx1"/>
              </a:solidFill>
              <a:ea typeface="+mn-lt"/>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file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"demofile.txt"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ea typeface="+mn-lt"/>
              <a:cs typeface="+mn-lt"/>
            </a:endParaRPr>
          </a:p>
          <a:p>
            <a:pPr marL="0" indent="0">
              <a:buNone/>
            </a:pPr>
            <a:r>
              <a:rPr lang="en-US">
                <a:solidFill>
                  <a:schemeClr val="tx1"/>
                </a:solidFill>
                <a:ea typeface="+mn-lt"/>
                <a:cs typeface="+mn-lt"/>
              </a:rPr>
              <a:t>If the file is located in a different location, you will have to specify the file path.</a:t>
            </a: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a:solidFill>
                  <a:schemeClr val="tx1"/>
                </a:solidFill>
                <a:ea typeface="+mn-lt"/>
                <a:cs typeface="+mn-lt"/>
              </a:rPr>
              <a:t>Add +  mode  to open a file in read and write mode: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file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a:t>
            </a:r>
            <a:r>
              <a:rPr lang="en-US">
                <a:solidFill>
                  <a:schemeClr val="tx1"/>
                </a:solidFill>
                <a:latin typeface="SimSun" panose="02010600030101010101" pitchFamily="2" charset="-122"/>
                <a:ea typeface="SimSun" panose="02010600030101010101" pitchFamily="2" charset="-122"/>
                <a:cs typeface="+mn-lt"/>
              </a:rPr>
              <a:t>)  </a:t>
            </a:r>
            <a:r>
              <a:rPr lang="en-US">
                <a:solidFill>
                  <a:schemeClr val="tx1"/>
                </a:solidFill>
                <a:ea typeface="+mn-lt"/>
                <a:cs typeface="+mn-lt"/>
              </a:rPr>
              <a:t> # Textual read and write</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The mode defaults to read text ('rt'). Therefore, the following method is equivalent to the default</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"rt"</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055" y="614045"/>
            <a:ext cx="9393555" cy="633730"/>
          </a:xfrm>
        </p:spPr>
        <p:txBody>
          <a:bodyPr lIns="91440" tIns="45720" rIns="91440" bIns="45720" anchor="t"/>
          <a:lstStyle/>
          <a:p>
            <a:r>
              <a:rPr lang="en-US">
                <a:cs typeface="Calibri" panose="020F0502020204030204"/>
              </a:rPr>
              <a:t>Cont.'s </a:t>
            </a:r>
            <a:endParaRPr lang="en-US"/>
          </a:p>
        </p:txBody>
      </p:sp>
      <p:sp>
        <p:nvSpPr>
          <p:cNvPr id="6" name="Text Placeholder 5"/>
          <p:cNvSpPr>
            <a:spLocks noGrp="1"/>
          </p:cNvSpPr>
          <p:nvPr>
            <p:ph type="body" sz="quarter" idx="14"/>
          </p:nvPr>
        </p:nvSpPr>
        <p:spPr>
          <a:xfrm>
            <a:off x="1008380" y="1247775"/>
            <a:ext cx="11256645" cy="5431155"/>
          </a:xfrm>
        </p:spPr>
        <p:txBody>
          <a:bodyPr lIns="91440" tIns="45720" rIns="91440" bIns="45720" anchor="t">
            <a:noAutofit/>
          </a:bodyPr>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file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"demofile.txt"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print</a:t>
            </a:r>
            <a:r>
              <a:rPr lang="en-US">
                <a:solidFill>
                  <a:schemeClr val="tx1"/>
                </a:solidFill>
                <a:latin typeface="SimSun" panose="02010600030101010101" pitchFamily="2" charset="-122"/>
                <a:ea typeface="SimSun" panose="02010600030101010101" pitchFamily="2" charset="-122"/>
                <a:cs typeface="+mn-lt"/>
              </a:rPr>
              <a:t>(f.read())</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ea typeface="+mn-lt"/>
              <a:cs typeface="+mn-lt"/>
            </a:endParaRPr>
          </a:p>
          <a:p>
            <a:r>
              <a:rPr lang="en-US" b="1">
                <a:solidFill>
                  <a:schemeClr val="tx1"/>
                </a:solidFill>
                <a:ea typeface="+mn-lt"/>
                <a:cs typeface="+mn-lt"/>
              </a:rPr>
              <a:t>Read Only Parts of the File</a:t>
            </a:r>
            <a:endParaRPr lang="en-US" b="1">
              <a:solidFill>
                <a:schemeClr val="tx1"/>
              </a:solidFill>
              <a:ea typeface="+mn-lt"/>
              <a:cs typeface="+mn-lt"/>
            </a:endParaRPr>
          </a:p>
          <a:p>
            <a:pPr marL="0" indent="0">
              <a:buNone/>
            </a:pPr>
            <a:r>
              <a:rPr lang="en-US">
                <a:solidFill>
                  <a:schemeClr val="tx1"/>
                </a:solidFill>
                <a:ea typeface="+mn-lt"/>
                <a:cs typeface="+mn-lt"/>
              </a:rPr>
              <a:t>By default, the read() method returns the whole text, but you can also specify how          many characters you want to return:</a:t>
            </a:r>
            <a:endParaRPr lang="en-US">
              <a:solidFill>
                <a:schemeClr val="tx1"/>
              </a:solidFill>
              <a:ea typeface="+mn-lt"/>
              <a:cs typeface="+mn-lt"/>
            </a:endParaRPr>
          </a:p>
          <a:p>
            <a:pPr>
              <a:buNone/>
            </a:pPr>
            <a:r>
              <a:rPr lang="en-US">
                <a:solidFill>
                  <a:schemeClr val="tx1"/>
                </a:solidFill>
                <a:ea typeface="+mn-lt"/>
                <a:cs typeface="+mn-lt"/>
              </a:rPr>
              <a:t>      Example</a:t>
            </a:r>
            <a:endParaRPr lang="en-US">
              <a:solidFill>
                <a:schemeClr val="tx1"/>
              </a:solidFill>
              <a:ea typeface="+mn-lt"/>
              <a:cs typeface="+mn-lt"/>
            </a:endParaRPr>
          </a:p>
          <a:p>
            <a:pPr marL="0" indent="0">
              <a:buNone/>
            </a:pPr>
            <a:r>
              <a:rPr lang="en-US">
                <a:solidFill>
                  <a:schemeClr val="tx1"/>
                </a:solidFill>
                <a:ea typeface="+mn-lt"/>
                <a:cs typeface="+mn-lt"/>
              </a:rPr>
              <a:t>      Return the 5 first characters of the file: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 f = open(</a:t>
            </a:r>
            <a:r>
              <a:rPr lang="en-US">
                <a:solidFill>
                  <a:srgbClr val="FF0000"/>
                </a:solidFill>
                <a:latin typeface="SimSun" panose="02010600030101010101" pitchFamily="2" charset="-122"/>
                <a:ea typeface="SimSun" panose="02010600030101010101" pitchFamily="2" charset="-122"/>
                <a:cs typeface="+mn-lt"/>
              </a:rPr>
              <a:t>"demofile.txt"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print(f.read(5))</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chemeClr val="tx1"/>
              </a:solidFill>
              <a:latin typeface="SimSun" panose="02010600030101010101" pitchFamily="2" charset="-122"/>
              <a:ea typeface="+mn-lt"/>
              <a:cs typeface="+mn-lt"/>
            </a:endParaRPr>
          </a:p>
          <a:p>
            <a:r>
              <a:rPr lang="en-US" b="1">
                <a:solidFill>
                  <a:schemeClr val="tx1"/>
                </a:solidFill>
                <a:ea typeface="+mn-lt"/>
                <a:cs typeface="+mn-lt"/>
                <a:sym typeface="+mn-ea"/>
              </a:rPr>
              <a:t>Read Lines</a:t>
            </a:r>
            <a:endParaRPr lang="en-US">
              <a:solidFill>
                <a:schemeClr val="tx1"/>
              </a:solidFill>
              <a:ea typeface="+mn-lt"/>
              <a:cs typeface="+mn-lt"/>
              <a:sym typeface="+mn-ea"/>
            </a:endParaRPr>
          </a:p>
          <a:p>
            <a:pPr marL="0" indent="0">
              <a:buNone/>
            </a:pPr>
            <a:r>
              <a:rPr lang="en-US">
                <a:solidFill>
                  <a:schemeClr val="tx1"/>
                </a:solidFill>
                <a:ea typeface="+mn-lt"/>
                <a:cs typeface="+mn-lt"/>
                <a:sym typeface="+mn-ea"/>
              </a:rPr>
              <a:t>You can return one line by using the readline() method:</a:t>
            </a:r>
            <a:endParaRPr lang="en-US">
              <a:solidFill>
                <a:schemeClr val="tx1"/>
              </a:solidFill>
              <a:ea typeface="+mn-lt"/>
              <a:cs typeface="+mn-lt"/>
            </a:endParaRPr>
          </a:p>
          <a:p>
            <a:pPr marL="0" indent="0">
              <a:buNone/>
            </a:pPr>
            <a:r>
              <a:rPr lang="en-US">
                <a:solidFill>
                  <a:schemeClr val="tx1"/>
                </a:solidFill>
                <a:ea typeface="+mn-lt"/>
                <a:cs typeface="+mn-lt"/>
                <a:sym typeface="+mn-ea"/>
              </a:rPr>
              <a:t>  Example:-</a:t>
            </a:r>
            <a:endParaRPr lang="en-US">
              <a:solidFill>
                <a:schemeClr val="tx1"/>
              </a:solidFill>
              <a:ea typeface="+mn-lt"/>
              <a:cs typeface="+mn-lt"/>
            </a:endParaRPr>
          </a:p>
          <a:p>
            <a:pPr marL="0" indent="0">
              <a:buNone/>
            </a:pPr>
            <a:r>
              <a:rPr lang="en-US">
                <a:solidFill>
                  <a:schemeClr val="tx1"/>
                </a:solidFill>
                <a:ea typeface="+mn-lt"/>
                <a:cs typeface="+mn-lt"/>
                <a:sym typeface="+mn-ea"/>
              </a:rPr>
              <a:t>  </a:t>
            </a:r>
            <a:endParaRPr lang="en-US">
              <a:solidFill>
                <a:schemeClr val="tx1"/>
              </a:solidFill>
              <a:ea typeface="+mn-lt"/>
              <a:cs typeface="+mn-lt"/>
            </a:endParaRPr>
          </a:p>
          <a:p>
            <a:pPr marL="0" indent="0">
              <a:buNone/>
            </a:pPr>
            <a:endParaRPr lang="en-US">
              <a:solidFill>
                <a:schemeClr val="tx1"/>
              </a:solidFill>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t"/>
          <a:lstStyle/>
          <a:p>
            <a:r>
              <a:rPr>
                <a:cs typeface="Calibri" panose="020F0502020204030204"/>
                <a:sym typeface="+mn-ea"/>
              </a:rPr>
              <a:t>Cont.'s </a:t>
            </a:r>
            <a:endParaRPr lang="en-US"/>
          </a:p>
        </p:txBody>
      </p:sp>
      <p:sp>
        <p:nvSpPr>
          <p:cNvPr id="3" name="Text Placeholder 2"/>
          <p:cNvSpPr>
            <a:spLocks noGrp="1"/>
          </p:cNvSpPr>
          <p:nvPr>
            <p:ph type="body" sz="quarter" idx="14"/>
          </p:nvPr>
        </p:nvSpPr>
        <p:spPr>
          <a:xfrm>
            <a:off x="1156921" y="1611600"/>
            <a:ext cx="10626331" cy="4705350"/>
          </a:xfrm>
        </p:spPr>
        <p:txBody>
          <a:bodyPr lIns="91440" tIns="45720" rIns="91440" bIns="45720" anchor="t">
            <a:noAutofit/>
          </a:bodyPr>
          <a:lstStyle/>
          <a:p>
            <a:pPr marL="0" indent="0" algn="l">
              <a:buNone/>
            </a:pPr>
            <a:r>
              <a:rPr lang="en-US">
                <a:solidFill>
                  <a:schemeClr val="tx1"/>
                </a:solidFill>
                <a:ea typeface="+mn-lt"/>
                <a:cs typeface="+mn-lt"/>
                <a:sym typeface="+mn-ea"/>
              </a:rPr>
              <a:t>Read one line of the file:</a:t>
            </a:r>
            <a:endParaRPr lang="en-US">
              <a:solidFill>
                <a:schemeClr val="tx1"/>
              </a:solidFill>
              <a:ea typeface="+mn-lt"/>
              <a:cs typeface="+mn-lt"/>
              <a:sym typeface="+mn-ea"/>
            </a:endParaRPr>
          </a:p>
          <a:p>
            <a:pPr marL="0" indent="0" algn="l">
              <a:buNone/>
            </a:pPr>
            <a:r>
              <a:rPr lang="en-US">
                <a:solidFill>
                  <a:schemeClr val="tx1"/>
                </a:solidFill>
                <a:latin typeface="SimSun" panose="02010600030101010101" pitchFamily="2" charset="-122"/>
                <a:ea typeface="SimSun" panose="02010600030101010101" pitchFamily="2" charset="-122"/>
                <a:cs typeface="+mn-lt"/>
                <a:sym typeface="+mn-ea"/>
              </a:rPr>
              <a:t>	 f = </a:t>
            </a:r>
            <a:r>
              <a:rPr lang="en-US">
                <a:solidFill>
                  <a:srgbClr val="00B050"/>
                </a:solidFill>
                <a:latin typeface="SimSun" panose="02010600030101010101" pitchFamily="2" charset="-122"/>
                <a:ea typeface="SimSun" panose="02010600030101010101" pitchFamily="2" charset="-122"/>
                <a:cs typeface="+mn-lt"/>
                <a:sym typeface="+mn-ea"/>
              </a:rPr>
              <a:t>open</a:t>
            </a:r>
            <a:r>
              <a:rPr lang="en-US">
                <a:solidFill>
                  <a:schemeClr val="tx1"/>
                </a:solidFill>
                <a:latin typeface="SimSun" panose="02010600030101010101" pitchFamily="2" charset="-122"/>
                <a:ea typeface="SimSun" panose="02010600030101010101" pitchFamily="2" charset="-122"/>
                <a:cs typeface="+mn-lt"/>
                <a:sym typeface="+mn-ea"/>
              </a:rPr>
              <a:t>(</a:t>
            </a:r>
            <a:r>
              <a:rPr lang="en-US">
                <a:solidFill>
                  <a:srgbClr val="FF0000"/>
                </a:solidFill>
                <a:latin typeface="SimSun" panose="02010600030101010101" pitchFamily="2" charset="-122"/>
                <a:ea typeface="SimSun" panose="02010600030101010101" pitchFamily="2" charset="-122"/>
                <a:cs typeface="+mn-lt"/>
                <a:sym typeface="+mn-ea"/>
              </a:rPr>
              <a:t>"demofile.txt"</a:t>
            </a:r>
            <a:r>
              <a:rPr lang="en-US">
                <a:solidFill>
                  <a:schemeClr val="tx1"/>
                </a:solidFill>
                <a:latin typeface="SimSun" panose="02010600030101010101" pitchFamily="2" charset="-122"/>
                <a:ea typeface="SimSun" panose="02010600030101010101" pitchFamily="2" charset="-122"/>
                <a:cs typeface="+mn-lt"/>
                <a:sym typeface="+mn-ea"/>
              </a:rPr>
              <a:t>,</a:t>
            </a:r>
            <a:r>
              <a:rPr lang="en-US">
                <a:solidFill>
                  <a:srgbClr val="FF0000"/>
                </a:solidFill>
                <a:latin typeface="SimSun" panose="02010600030101010101" pitchFamily="2" charset="-122"/>
                <a:ea typeface="SimSun" panose="02010600030101010101" pitchFamily="2" charset="-122"/>
                <a:cs typeface="+mn-lt"/>
                <a:sym typeface="+mn-ea"/>
              </a:rPr>
              <a:t> "r"</a:t>
            </a:r>
            <a:r>
              <a:rPr lang="en-US">
                <a:solidFill>
                  <a:schemeClr val="tx1"/>
                </a:solidFill>
                <a:latin typeface="SimSun" panose="02010600030101010101" pitchFamily="2" charset="-122"/>
                <a:ea typeface="SimSun" panose="02010600030101010101" pitchFamily="2" charset="-122"/>
                <a:cs typeface="+mn-lt"/>
                <a:sym typeface="+mn-ea"/>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sym typeface="+mn-ea"/>
              </a:rPr>
              <a:t>      </a:t>
            </a:r>
            <a:r>
              <a:rPr lang="en-US">
                <a:solidFill>
                  <a:srgbClr val="00B050"/>
                </a:solidFill>
                <a:latin typeface="SimSun" panose="02010600030101010101" pitchFamily="2" charset="-122"/>
                <a:ea typeface="SimSun" panose="02010600030101010101" pitchFamily="2" charset="-122"/>
                <a:cs typeface="+mn-lt"/>
                <a:sym typeface="+mn-ea"/>
              </a:rPr>
              <a:t>print</a:t>
            </a:r>
            <a:r>
              <a:rPr lang="en-US">
                <a:solidFill>
                  <a:schemeClr val="tx1"/>
                </a:solidFill>
                <a:latin typeface="SimSun" panose="02010600030101010101" pitchFamily="2" charset="-122"/>
                <a:ea typeface="SimSun" panose="02010600030101010101" pitchFamily="2" charset="-122"/>
                <a:cs typeface="+mn-lt"/>
                <a:sym typeface="+mn-ea"/>
              </a:rPr>
              <a:t>(f.readline())</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ea typeface="+mn-lt"/>
                <a:cs typeface="+mn-lt"/>
                <a:sym typeface="+mn-ea"/>
              </a:rPr>
              <a:t>By calling readline() two times, you can read the two first lines:</a:t>
            </a:r>
            <a:endParaRPr lang="en-US">
              <a:solidFill>
                <a:schemeClr val="tx1"/>
              </a:solidFill>
              <a:ea typeface="+mn-lt"/>
              <a:cs typeface="+mn-lt"/>
              <a:sym typeface="+mn-ea"/>
            </a:endParaRPr>
          </a:p>
          <a:p>
            <a:pPr marL="0" indent="0">
              <a:buNone/>
            </a:pPr>
            <a:endParaRPr lang="en-US">
              <a:solidFill>
                <a:schemeClr val="tx1"/>
              </a:solidFill>
              <a:ea typeface="+mn-lt"/>
              <a:cs typeface="+mn-lt"/>
            </a:endParaRPr>
          </a:p>
          <a:p>
            <a:r>
              <a:rPr lang="en-US">
                <a:solidFill>
                  <a:schemeClr val="tx1"/>
                </a:solidFill>
                <a:ea typeface="+mn-lt"/>
                <a:cs typeface="+mn-lt"/>
              </a:rPr>
              <a:t>By looping through the lines of the file, you can read the whole file, line by line:</a:t>
            </a:r>
            <a:endParaRPr lang="en-US">
              <a:solidFill>
                <a:schemeClr val="tx1"/>
              </a:solidFill>
              <a:ea typeface="+mn-lt"/>
              <a:cs typeface="+mn-lt"/>
            </a:endParaRPr>
          </a:p>
          <a:p>
            <a:endParaRPr lang="en-US">
              <a:solidFill>
                <a:schemeClr val="tx1"/>
              </a:solidFill>
              <a:ea typeface="+mn-lt"/>
              <a:cs typeface="+mn-lt"/>
            </a:endParaRPr>
          </a:p>
          <a:p>
            <a:pPr marL="0" indent="0">
              <a:buNone/>
            </a:pPr>
            <a:r>
              <a:rPr lang="en-US">
                <a:solidFill>
                  <a:schemeClr val="tx1"/>
                </a:solidFill>
                <a:ea typeface="+mn-lt"/>
                <a:cs typeface="+mn-lt"/>
              </a:rPr>
              <a:t>       Example</a:t>
            </a:r>
            <a:endParaRPr lang="en-US">
              <a:solidFill>
                <a:schemeClr val="tx1"/>
              </a:solidFill>
              <a:ea typeface="+mn-lt"/>
              <a:cs typeface="+mn-lt"/>
            </a:endParaRPr>
          </a:p>
          <a:p>
            <a:pPr marL="0" indent="0">
              <a:buNone/>
            </a:pPr>
            <a:r>
              <a:rPr lang="en-US">
                <a:solidFill>
                  <a:schemeClr val="tx1"/>
                </a:solidFill>
                <a:ea typeface="+mn-lt"/>
                <a:cs typeface="+mn-lt"/>
              </a:rPr>
              <a:t>       Loop through the file line by line:</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"demofile.txt"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"r"</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b="1">
                <a:solidFill>
                  <a:srgbClr val="00B050"/>
                </a:solidFill>
                <a:latin typeface="SimSun" panose="02010600030101010101" pitchFamily="2" charset="-122"/>
                <a:ea typeface="SimSun" panose="02010600030101010101" pitchFamily="2" charset="-122"/>
                <a:cs typeface="+mn-lt"/>
              </a:rPr>
              <a:t>for </a:t>
            </a:r>
            <a:r>
              <a:rPr lang="en-US">
                <a:solidFill>
                  <a:schemeClr val="tx1"/>
                </a:solidFill>
                <a:latin typeface="SimSun" panose="02010600030101010101" pitchFamily="2" charset="-122"/>
                <a:ea typeface="SimSun" panose="02010600030101010101" pitchFamily="2" charset="-122"/>
                <a:cs typeface="+mn-lt"/>
              </a:rPr>
              <a:t>x </a:t>
            </a:r>
            <a:r>
              <a:rPr lang="en-US" b="1">
                <a:solidFill>
                  <a:srgbClr val="00B050"/>
                </a:solidFill>
                <a:latin typeface="SimSun" panose="02010600030101010101" pitchFamily="2" charset="-122"/>
                <a:ea typeface="SimSun" panose="02010600030101010101" pitchFamily="2" charset="-122"/>
                <a:cs typeface="+mn-lt"/>
              </a:rPr>
              <a:t>in </a:t>
            </a:r>
            <a:r>
              <a:rPr lang="en-US">
                <a:solidFill>
                  <a:schemeClr val="tx1"/>
                </a:solidFill>
                <a:latin typeface="SimSun" panose="02010600030101010101" pitchFamily="2" charset="-122"/>
                <a:ea typeface="SimSun" panose="02010600030101010101" pitchFamily="2" charset="-122"/>
                <a:cs typeface="+mn-lt"/>
              </a:rPr>
              <a:t>f:</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a:t>
            </a:r>
            <a:r>
              <a:rPr lang="en-US">
                <a:solidFill>
                  <a:srgbClr val="00B050"/>
                </a:solidFill>
                <a:latin typeface="SimSun" panose="02010600030101010101" pitchFamily="2" charset="-122"/>
                <a:ea typeface="SimSun" panose="02010600030101010101" pitchFamily="2" charset="-122"/>
                <a:cs typeface="+mn-lt"/>
              </a:rPr>
              <a:t>print</a:t>
            </a:r>
            <a:r>
              <a:rPr lang="en-US">
                <a:solidFill>
                  <a:schemeClr val="tx1"/>
                </a:solidFill>
                <a:latin typeface="SimSun" panose="02010600030101010101" pitchFamily="2" charset="-122"/>
                <a:ea typeface="SimSun" panose="02010600030101010101" pitchFamily="2" charset="-122"/>
                <a:cs typeface="+mn-lt"/>
              </a:rPr>
              <a:t>(x)</a:t>
            </a:r>
            <a:endParaRPr lang="en-US">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32" y="586087"/>
            <a:ext cx="9393848" cy="712765"/>
          </a:xfrm>
        </p:spPr>
        <p:txBody>
          <a:bodyPr lIns="91440" tIns="45720" rIns="91440" bIns="45720" anchor="t"/>
          <a:lstStyle/>
          <a:p>
            <a:r>
              <a:rPr lang="en-US">
                <a:cs typeface="Calibri" panose="020F0502020204030204"/>
              </a:rPr>
              <a:t>Write Mode</a:t>
            </a:r>
            <a:endParaRPr lang="en-US">
              <a:cs typeface="Calibri" panose="020F0502020204030204"/>
            </a:endParaRPr>
          </a:p>
        </p:txBody>
      </p:sp>
      <p:sp>
        <p:nvSpPr>
          <p:cNvPr id="3" name="Text Placeholder 2"/>
          <p:cNvSpPr>
            <a:spLocks noGrp="1"/>
          </p:cNvSpPr>
          <p:nvPr>
            <p:ph type="body" sz="quarter" idx="14"/>
          </p:nvPr>
        </p:nvSpPr>
        <p:spPr>
          <a:xfrm>
            <a:off x="958215" y="1451610"/>
            <a:ext cx="10275570" cy="5253990"/>
          </a:xfrm>
        </p:spPr>
        <p:txBody>
          <a:bodyPr lIns="91440" tIns="45720" rIns="91440" bIns="45720" anchor="t">
            <a:normAutofit fontScale="90000" lnSpcReduction="10000"/>
          </a:bodyPr>
          <a:lstStyle/>
          <a:p>
            <a:r>
              <a:rPr lang="en-US">
                <a:solidFill>
                  <a:schemeClr val="tx1"/>
                </a:solidFill>
                <a:ea typeface="+mn-lt"/>
                <a:cs typeface="+mn-lt"/>
              </a:rPr>
              <a:t>Write mode creates a file for writing content and places the pointer at the start. If the file exists, write truncates (clears) any existing information.</a:t>
            </a:r>
            <a:endParaRPr lang="en-US">
              <a:solidFill>
                <a:schemeClr val="tx1"/>
              </a:solidFill>
              <a:ea typeface="+mn-lt"/>
              <a:cs typeface="+mn-lt"/>
            </a:endParaRPr>
          </a:p>
          <a:p>
            <a:pPr marL="0" indent="0">
              <a:buNone/>
            </a:pPr>
            <a:endParaRPr lang="en-US">
              <a:solidFill>
                <a:schemeClr val="tx1"/>
              </a:solidFill>
              <a:ea typeface="+mn-lt"/>
              <a:cs typeface="+mn-lt"/>
            </a:endParaRPr>
          </a:p>
          <a:p>
            <a:pPr marL="0" indent="0">
              <a:buNone/>
            </a:pPr>
            <a:r>
              <a:rPr lang="en-US" b="1">
                <a:solidFill>
                  <a:schemeClr val="tx1"/>
                </a:solidFill>
                <a:ea typeface="+mn-lt"/>
                <a:cs typeface="+mn-lt"/>
              </a:rPr>
              <a:t>Warning</a:t>
            </a:r>
            <a:r>
              <a:rPr lang="en-US">
                <a:solidFill>
                  <a:schemeClr val="tx1"/>
                </a:solidFill>
                <a:ea typeface="+mn-lt"/>
                <a:cs typeface="+mn-lt"/>
              </a:rPr>
              <a:t>: Write mode deletes existing content immediately. Check if a file exists   before overwriting information by accident.</a:t>
            </a:r>
            <a:endParaRPr lang="en-US">
              <a:solidFill>
                <a:schemeClr val="tx1"/>
              </a:solidFill>
              <a:ea typeface="+mn-lt"/>
              <a:cs typeface="+mn-lt"/>
            </a:endParaRPr>
          </a:p>
          <a:p>
            <a:pPr marL="0" indent="0">
              <a:buNone/>
            </a:pPr>
            <a:endParaRPr lang="en-US">
              <a:solidFill>
                <a:schemeClr val="tx1"/>
              </a:solidFill>
              <a:ea typeface="+mn-lt"/>
              <a:cs typeface="+mn-lt"/>
            </a:endParaRPr>
          </a:p>
          <a:p>
            <a:r>
              <a:rPr lang="en-US">
                <a:solidFill>
                  <a:schemeClr val="tx1"/>
                </a:solidFill>
                <a:ea typeface="+mn-lt"/>
                <a:cs typeface="+mn-lt"/>
              </a:rPr>
              <a:t>To open a file for writing information, we can use one of the following methods:</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	&gt;&gt;&gt;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"w"</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"wt"</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"w+"</a:t>
            </a:r>
            <a:r>
              <a:rPr lang="en-US">
                <a:solidFill>
                  <a:schemeClr val="tx1"/>
                </a:solidFill>
                <a:latin typeface="SimSun" panose="02010600030101010101" pitchFamily="2" charset="-122"/>
                <a:ea typeface="SimSun" panose="02010600030101010101" pitchFamily="2" charset="-122"/>
                <a:cs typeface="+mn-lt"/>
              </a:rPr>
              <a:t>)  # Textual write and read</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"file name"</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"wt+"</a:t>
            </a:r>
            <a:r>
              <a:rPr lang="en-US">
                <a:solidFill>
                  <a:schemeClr val="tx1"/>
                </a:solidFill>
                <a:latin typeface="SimSun" panose="02010600030101010101" pitchFamily="2" charset="-122"/>
                <a:ea typeface="SimSun" panose="02010600030101010101" pitchFamily="2" charset="-122"/>
                <a:cs typeface="+mn-lt"/>
              </a:rPr>
              <a:t>) # Same as above</a:t>
            </a:r>
            <a:endParaRPr lang="en-US">
              <a:solidFill>
                <a:schemeClr val="tx1"/>
              </a:solidFill>
              <a:latin typeface="SimSun" panose="02010600030101010101" pitchFamily="2" charset="-122"/>
              <a:ea typeface="SimSun" panose="02010600030101010101" pitchFamily="2" charset="-122"/>
              <a:cs typeface="+mn-lt"/>
            </a:endParaRPr>
          </a:p>
          <a:p>
            <a:pPr marL="0" indent="0">
              <a:buNone/>
            </a:pPr>
            <a:endParaRPr lang="en-US">
              <a:solidFill>
                <a:srgbClr val="00B0F0"/>
              </a:solidFill>
              <a:ea typeface="+mn-lt"/>
              <a:cs typeface="+mn-lt"/>
            </a:endParaRPr>
          </a:p>
          <a:p>
            <a:pPr marL="0" indent="0">
              <a:buNone/>
            </a:pPr>
            <a:r>
              <a:rPr lang="en-US">
                <a:solidFill>
                  <a:schemeClr val="tx1"/>
                </a:solidFill>
                <a:ea typeface="+mn-lt"/>
                <a:cs typeface="+mn-lt"/>
              </a:rPr>
              <a:t>Example</a:t>
            </a:r>
            <a:endParaRPr lang="en-US">
              <a:solidFill>
                <a:schemeClr val="tx1"/>
              </a:solidFill>
              <a:ea typeface="+mn-lt"/>
              <a:cs typeface="+mn-lt"/>
            </a:endParaRPr>
          </a:p>
          <a:p>
            <a:pPr marL="0" indent="0">
              <a:buNone/>
            </a:pPr>
            <a:r>
              <a:rPr lang="en-US">
                <a:solidFill>
                  <a:schemeClr val="tx1"/>
                </a:solidFill>
                <a:ea typeface="+mn-lt"/>
                <a:cs typeface="+mn-lt"/>
              </a:rPr>
              <a:t>Open the file "demofile3.txt" and overwrite the content:</a:t>
            </a:r>
            <a:endParaRPr lang="en-US">
              <a:solidFill>
                <a:schemeClr val="tx1"/>
              </a:solidFill>
              <a:ea typeface="+mn-lt"/>
              <a:cs typeface="+mn-lt"/>
            </a:endParaRPr>
          </a:p>
          <a:p>
            <a:pPr marL="0" indent="0">
              <a:buNone/>
            </a:pPr>
            <a:r>
              <a:rPr lang="en-US">
                <a:solidFill>
                  <a:schemeClr val="tx1"/>
                </a:solidFill>
                <a:ea typeface="+mn-lt"/>
                <a:cs typeface="+mn-lt"/>
              </a:rPr>
              <a:t>    	</a:t>
            </a:r>
            <a:r>
              <a:rPr lang="en-US">
                <a:solidFill>
                  <a:schemeClr val="tx1"/>
                </a:solidFill>
                <a:latin typeface="SimSun" panose="02010600030101010101" pitchFamily="2" charset="-122"/>
                <a:ea typeface="SimSun" panose="02010600030101010101" pitchFamily="2" charset="-122"/>
                <a:cs typeface="+mn-lt"/>
              </a:rPr>
              <a:t>&gt;&gt;&gt; f = </a:t>
            </a:r>
            <a:r>
              <a:rPr lang="en-US">
                <a:solidFill>
                  <a:srgbClr val="00B050"/>
                </a:solidFill>
                <a:latin typeface="SimSun" panose="02010600030101010101" pitchFamily="2" charset="-122"/>
                <a:ea typeface="SimSun" panose="02010600030101010101" pitchFamily="2" charset="-122"/>
                <a:cs typeface="+mn-lt"/>
              </a:rPr>
              <a:t>open</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"demofile3.txt"</a:t>
            </a:r>
            <a:r>
              <a:rPr lang="en-US">
                <a:solidFill>
                  <a:schemeClr val="tx1"/>
                </a:solidFill>
                <a:latin typeface="SimSun" panose="02010600030101010101" pitchFamily="2" charset="-122"/>
                <a:ea typeface="SimSun" panose="02010600030101010101" pitchFamily="2" charset="-122"/>
                <a:cs typeface="+mn-lt"/>
              </a:rPr>
              <a:t>, </a:t>
            </a:r>
            <a:r>
              <a:rPr lang="en-US">
                <a:solidFill>
                  <a:srgbClr val="FF0000"/>
                </a:solidFill>
                <a:latin typeface="SimSun" panose="02010600030101010101" pitchFamily="2" charset="-122"/>
                <a:ea typeface="SimSun" panose="02010600030101010101" pitchFamily="2" charset="-122"/>
                <a:cs typeface="+mn-lt"/>
              </a:rPr>
              <a:t>"w"</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a:t>
            </a:r>
            <a:r>
              <a:rPr lang="en-US">
                <a:solidFill>
                  <a:srgbClr val="00B050"/>
                </a:solidFill>
                <a:latin typeface="SimSun" panose="02010600030101010101" pitchFamily="2" charset="-122"/>
                <a:ea typeface="SimSun" panose="02010600030101010101" pitchFamily="2" charset="-122"/>
                <a:cs typeface="+mn-lt"/>
              </a:rPr>
              <a:t>write</a:t>
            </a:r>
            <a:r>
              <a:rPr lang="en-US">
                <a:solidFill>
                  <a:schemeClr val="tx1"/>
                </a:solidFill>
                <a:latin typeface="SimSun" panose="02010600030101010101" pitchFamily="2" charset="-122"/>
                <a:ea typeface="SimSun" panose="02010600030101010101" pitchFamily="2" charset="-122"/>
                <a:cs typeface="+mn-lt"/>
              </a:rPr>
              <a:t>(</a:t>
            </a:r>
            <a:r>
              <a:rPr lang="en-US">
                <a:solidFill>
                  <a:srgbClr val="FF0000"/>
                </a:solidFill>
                <a:latin typeface="SimSun" panose="02010600030101010101" pitchFamily="2" charset="-122"/>
                <a:ea typeface="SimSun" panose="02010600030101010101" pitchFamily="2" charset="-122"/>
                <a:cs typeface="+mn-lt"/>
              </a:rPr>
              <a:t>"Woops! I have deleted the content!"</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a:p>
            <a:pPr marL="0" indent="0">
              <a:buNone/>
            </a:pPr>
            <a:r>
              <a:rPr lang="en-US">
                <a:solidFill>
                  <a:schemeClr val="tx1"/>
                </a:solidFill>
                <a:latin typeface="SimSun" panose="02010600030101010101" pitchFamily="2" charset="-122"/>
                <a:ea typeface="SimSun" panose="02010600030101010101" pitchFamily="2" charset="-122"/>
                <a:cs typeface="+mn-lt"/>
              </a:rPr>
              <a:t>    	&gt;&gt;&gt; f.</a:t>
            </a:r>
            <a:r>
              <a:rPr lang="en-US">
                <a:solidFill>
                  <a:srgbClr val="00B050"/>
                </a:solidFill>
                <a:latin typeface="SimSun" panose="02010600030101010101" pitchFamily="2" charset="-122"/>
                <a:ea typeface="SimSun" panose="02010600030101010101" pitchFamily="2" charset="-122"/>
                <a:cs typeface="+mn-lt"/>
              </a:rPr>
              <a:t>close</a:t>
            </a:r>
            <a:r>
              <a:rPr lang="en-US">
                <a:solidFill>
                  <a:schemeClr val="tx1"/>
                </a:solidFill>
                <a:latin typeface="SimSun" panose="02010600030101010101" pitchFamily="2" charset="-122"/>
                <a:ea typeface="SimSun" panose="02010600030101010101" pitchFamily="2" charset="-122"/>
                <a:cs typeface="+mn-lt"/>
              </a:rPr>
              <a:t>()</a:t>
            </a:r>
            <a:endParaRPr lang="en-US">
              <a:solidFill>
                <a:schemeClr val="tx1"/>
              </a:solidFill>
              <a:latin typeface="SimSun" panose="02010600030101010101" pitchFamily="2" charset="-122"/>
              <a:ea typeface="SimSun" panose="02010600030101010101" pitchFamily="2" charset="-122"/>
              <a:cs typeface="+mn-lt"/>
            </a:endParaRPr>
          </a:p>
        </p:txBody>
      </p:sp>
    </p:spTree>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7283</Words>
  <Application>WPS Presentation</Application>
  <PresentationFormat>Custom</PresentationFormat>
  <Paragraphs>206</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Calibri</vt:lpstr>
      <vt:lpstr>Cambria</vt:lpstr>
      <vt:lpstr>Calibri</vt:lpstr>
      <vt:lpstr>Wingdings</vt:lpstr>
      <vt:lpstr>Microsoft YaHei</vt:lpstr>
      <vt:lpstr>Arial Unicode MS</vt:lpstr>
      <vt:lpstr>Calibri Light</vt:lpstr>
      <vt:lpstr>RetrospectVTI</vt:lpstr>
      <vt:lpstr>Python File Handling</vt:lpstr>
      <vt:lpstr>PowerPoint 演示文稿</vt:lpstr>
      <vt:lpstr>Introduction </vt:lpstr>
      <vt:lpstr>Opening File in Python</vt:lpstr>
      <vt:lpstr>Modes</vt:lpstr>
      <vt:lpstr>Read Mode</vt:lpstr>
      <vt:lpstr>Cont.'s </vt:lpstr>
      <vt:lpstr>Cont.'s </vt:lpstr>
      <vt:lpstr>Write Mode</vt:lpstr>
      <vt:lpstr>Append Mode</vt:lpstr>
      <vt:lpstr>Create Mode</vt:lpstr>
      <vt:lpstr>Close Files</vt:lpstr>
      <vt:lpstr>Cont.'s </vt:lpstr>
      <vt:lpstr>Delete Files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c:title>
  <dc:creator/>
  <cp:lastModifiedBy>Efrem</cp:lastModifiedBy>
  <cp:revision>199</cp:revision>
  <dcterms:created xsi:type="dcterms:W3CDTF">2020-02-06T00:04:00Z</dcterms:created>
  <dcterms:modified xsi:type="dcterms:W3CDTF">2023-02-22T13:43:33Z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7DCE35749F1E4912B8DF98C73B98494C</vt:lpwstr>
  </property>
  <property fmtid="{D5CDD505-2E9C-101B-9397-08002B2CF9AE}" pid="3" name="KSOProductBuildVer">
    <vt:lpwstr>1033-11.2.0.11486</vt:lpwstr>
  </property>
</Properties>
</file>