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8"/>
  </p:notesMasterIdLst>
  <p:handoutMasterIdLst>
    <p:handoutMasterId r:id="rId29"/>
  </p:handoutMasterIdLst>
  <p:sldIdLst>
    <p:sldId id="256" r:id="rId3"/>
    <p:sldId id="261" r:id="rId4"/>
    <p:sldId id="258" r:id="rId5"/>
    <p:sldId id="262" r:id="rId6"/>
    <p:sldId id="263" r:id="rId7"/>
    <p:sldId id="270" r:id="rId8"/>
    <p:sldId id="271" r:id="rId9"/>
    <p:sldId id="264" r:id="rId10"/>
    <p:sldId id="273" r:id="rId11"/>
    <p:sldId id="274" r:id="rId12"/>
    <p:sldId id="265" r:id="rId13"/>
    <p:sldId id="266" r:id="rId14"/>
    <p:sldId id="272" r:id="rId15"/>
    <p:sldId id="282" r:id="rId16"/>
    <p:sldId id="286" r:id="rId17"/>
    <p:sldId id="287" r:id="rId18"/>
    <p:sldId id="288" r:id="rId19"/>
    <p:sldId id="289" r:id="rId20"/>
    <p:sldId id="290" r:id="rId21"/>
    <p:sldId id="291" r:id="rId22"/>
    <p:sldId id="292" r:id="rId23"/>
    <p:sldId id="293" r:id="rId24"/>
    <p:sldId id="294" r:id="rId25"/>
    <p:sldId id="259"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77" d="100"/>
          <a:sy n="77" d="100"/>
        </p:scale>
        <p:origin x="-240" y="-7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Content with Caption">
    <p:spTree>
      <p:nvGrpSpPr>
        <p:cNvPr id="1" name=""/>
        <p:cNvGrpSpPr/>
        <p:nvPr/>
      </p:nvGrpSpPr>
      <p:grpSpPr>
        <a:xfrm>
          <a:off x="0" y="0"/>
          <a:ext cx="0" cy="0"/>
          <a:chOff x="0" y="0"/>
          <a:chExt cx="0" cy="0"/>
        </a:xfrm>
      </p:grpSpPr>
      <p:sp>
        <p:nvSpPr>
          <p:cNvPr id="16" name="Rectangle 15"/>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p:cNvSpPr txBox="1"/>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endParaRPr lang="en-US" dirty="0"/>
          </a:p>
        </p:txBody>
      </p:sp>
      <p:sp>
        <p:nvSpPr>
          <p:cNvPr id="19" name="Content Placeholder 8"/>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endParaRPr lang="en-US" dirty="0"/>
          </a:p>
        </p:txBody>
      </p:sp>
      <p:pic>
        <p:nvPicPr>
          <p:cNvPr id="3" name="Picture 2" descr="Logo, company name&#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Content with Caption">
    <p:spTree>
      <p:nvGrpSpPr>
        <p:cNvPr id="1" name=""/>
        <p:cNvGrpSpPr/>
        <p:nvPr/>
      </p:nvGrpSpPr>
      <p:grpSpPr>
        <a:xfrm>
          <a:off x="0" y="0"/>
          <a:ext cx="0" cy="0"/>
          <a:chOff x="0" y="0"/>
          <a:chExt cx="0" cy="0"/>
        </a:xfrm>
      </p:grpSpPr>
      <p:sp>
        <p:nvSpPr>
          <p:cNvPr id="4" name="Rectangle 3"/>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p:cNvGrpSpPr/>
          <p:nvPr userDrawn="1"/>
        </p:nvGrpSpPr>
        <p:grpSpPr>
          <a:xfrm>
            <a:off x="4642801" y="3133724"/>
            <a:ext cx="567374" cy="550865"/>
            <a:chOff x="4914764" y="3319462"/>
            <a:chExt cx="619125" cy="619125"/>
          </a:xfrm>
          <a:solidFill>
            <a:schemeClr val="bg1"/>
          </a:solidFill>
        </p:grpSpPr>
        <p:sp>
          <p:nvSpPr>
            <p:cNvPr id="20" name="Freeform: Shape 19"/>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p:cNvSpPr txBox="1"/>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endParaRPr lang="en-US" b="1" dirty="0">
              <a:solidFill>
                <a:schemeClr val="bg1"/>
              </a:solidFill>
            </a:endParaRPr>
          </a:p>
        </p:txBody>
      </p:sp>
      <p:sp>
        <p:nvSpPr>
          <p:cNvPr id="11" name="Text Placeholder 10"/>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endParaRPr lang="en-US" dirty="0"/>
          </a:p>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endParaRPr lang="en-US" dirty="0"/>
          </a:p>
        </p:txBody>
      </p:sp>
      <p:sp>
        <p:nvSpPr>
          <p:cNvPr id="6" name="Text Placeholder 10"/>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p:cNvSpPr txBox="1"/>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endParaRPr lang="en-US" sz="3200" b="1" dirty="0">
              <a:solidFill>
                <a:srgbClr val="25677D"/>
              </a:solidFill>
              <a:latin typeface="+mn-lt"/>
              <a:ea typeface="Cambria" panose="02040503050406030204" pitchFamily="18" charset="0"/>
            </a:endParaRPr>
          </a:p>
        </p:txBody>
      </p:sp>
      <p:sp>
        <p:nvSpPr>
          <p:cNvPr id="15" name="Text Placeholder 10"/>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endParaRPr lang="en-US" dirty="0"/>
          </a:p>
          <a:p>
            <a:pPr lvl="0"/>
            <a:r>
              <a:rPr lang="en-US" dirty="0"/>
              <a:t>{ link to reference1, example: http://app.icraftsoft.net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p:cNvPicPr>
            <a:picLocks noChangeAspect="1"/>
          </p:cNvPicPr>
          <p:nvPr userDrawn="1"/>
        </p:nvPicPr>
        <p:blipFill>
          <a:blip r:embed="rId2"/>
          <a:stretch>
            <a:fillRect/>
          </a:stretch>
        </p:blipFill>
        <p:spPr>
          <a:xfrm>
            <a:off x="4967506" y="2055322"/>
            <a:ext cx="1683026" cy="27473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fld>
            <a:endParaRPr lang="en-US" dirty="0"/>
          </a:p>
        </p:txBody>
      </p:sp>
      <p:pic>
        <p:nvPicPr>
          <p:cNvPr id="3" name="Picture 2" descr="Chart&#10;&#10;Description automatically generated"/>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guru99.com/alert-popup-handling-selenium.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90" y="2813050"/>
            <a:ext cx="4243705" cy="734695"/>
          </a:xfrm>
        </p:spPr>
        <p:txBody>
          <a:bodyPr lIns="91440" tIns="45720" rIns="91440" bIns="45720" anchor="t">
            <a:normAutofit fontScale="90000"/>
          </a:bodyPr>
          <a:lstStyle/>
          <a:p>
            <a:r>
              <a:rPr lang="en-US" sz="3600" dirty="0">
                <a:cs typeface="Calibri" panose="020F0502020204030204"/>
              </a:rPr>
              <a:t>Python and JSON data</a:t>
            </a:r>
            <a:endParaRPr lang="en-US" sz="3600"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5" name="Text Placeholder 4"/>
          <p:cNvSpPr>
            <a:spLocks noGrp="1"/>
          </p:cNvSpPr>
          <p:nvPr>
            <p:ph type="body" sz="quarter" idx="14"/>
          </p:nvPr>
        </p:nvSpPr>
        <p:spPr>
          <a:xfrm>
            <a:off x="958215" y="1451610"/>
            <a:ext cx="10275570" cy="5253990"/>
          </a:xfrm>
        </p:spPr>
        <p:txBody>
          <a:bodyPr lIns="91440" tIns="45720" rIns="91440" bIns="45720" anchor="t">
            <a:normAutofit/>
          </a:bodyPr>
          <a:p>
            <a:pPr>
              <a:buFont typeface="Arial" panose="020B0604020202020204" pitchFamily="34" charset="0"/>
              <a:buChar char="•"/>
            </a:pPr>
            <a:r>
              <a:rPr lang="en-US" sz="2000">
                <a:solidFill>
                  <a:schemeClr val="tx1"/>
                </a:solidFill>
                <a:ea typeface="+mn-lt"/>
                <a:cs typeface="+mn-lt"/>
                <a:sym typeface="+mn-ea"/>
              </a:rPr>
              <a:t>How to convert all Python primitive types such as a dict, list, set, tuple, str, numbers into JSON formatted data.</a:t>
            </a:r>
            <a:endParaRPr lang="en-US" sz="2000">
              <a:solidFill>
                <a:schemeClr val="tx1"/>
              </a:solidFill>
              <a:ea typeface="+mn-lt"/>
              <a:cs typeface="+mn-lt"/>
              <a:sym typeface="+mn-ea"/>
            </a:endParaRPr>
          </a:p>
        </p:txBody>
      </p:sp>
      <p:graphicFrame>
        <p:nvGraphicFramePr>
          <p:cNvPr id="3" name="Table 2"/>
          <p:cNvGraphicFramePr/>
          <p:nvPr/>
        </p:nvGraphicFramePr>
        <p:xfrm>
          <a:off x="1054100" y="2298065"/>
          <a:ext cx="10276840" cy="4407535"/>
        </p:xfrm>
        <a:graphic>
          <a:graphicData uri="http://schemas.openxmlformats.org/drawingml/2006/table">
            <a:tbl>
              <a:tblPr firstRow="1" bandRow="1">
                <a:tableStyleId>{5C22544A-7EE6-4342-B048-85BDC9FD1C3A}</a:tableStyleId>
              </a:tblPr>
              <a:tblGrid>
                <a:gridCol w="5138420"/>
                <a:gridCol w="5138420"/>
              </a:tblGrid>
              <a:tr h="547370">
                <a:tc>
                  <a:txBody>
                    <a:bodyPr/>
                    <a:p>
                      <a:pPr>
                        <a:buNone/>
                      </a:pPr>
                      <a:r>
                        <a:rPr lang="en-US" sz="2000">
                          <a:solidFill>
                            <a:schemeClr val="tx1"/>
                          </a:solidFill>
                        </a:rPr>
                        <a:t>Python</a:t>
                      </a:r>
                      <a:endParaRPr lang="en-US" sz="2000">
                        <a:solidFill>
                          <a:schemeClr val="tx1"/>
                        </a:solidFill>
                      </a:endParaRPr>
                    </a:p>
                  </a:txBody>
                  <a:tcPr/>
                </a:tc>
                <a:tc>
                  <a:txBody>
                    <a:bodyPr/>
                    <a:p>
                      <a:pPr>
                        <a:buNone/>
                      </a:pPr>
                      <a:r>
                        <a:rPr lang="en-US" sz="2000">
                          <a:solidFill>
                            <a:schemeClr val="tx1"/>
                          </a:solidFill>
                        </a:rPr>
                        <a:t>JSON</a:t>
                      </a:r>
                      <a:endParaRPr lang="en-US" sz="2000">
                        <a:solidFill>
                          <a:schemeClr val="tx1"/>
                        </a:solidFill>
                      </a:endParaRPr>
                    </a:p>
                  </a:txBody>
                  <a:tcPr/>
                </a:tc>
              </a:tr>
              <a:tr h="577215">
                <a:tc>
                  <a:txBody>
                    <a:bodyPr/>
                    <a:p>
                      <a:pPr>
                        <a:buNone/>
                      </a:pPr>
                      <a:r>
                        <a:rPr lang="en-US" sz="2000" b="1">
                          <a:solidFill>
                            <a:schemeClr val="tx1"/>
                          </a:solidFill>
                        </a:rPr>
                        <a:t>dict</a:t>
                      </a:r>
                      <a:endParaRPr lang="en-US" sz="2000" b="1">
                        <a:solidFill>
                          <a:schemeClr val="tx1"/>
                        </a:solidFill>
                      </a:endParaRPr>
                    </a:p>
                  </a:txBody>
                  <a:tcPr/>
                </a:tc>
                <a:tc>
                  <a:txBody>
                    <a:bodyPr/>
                    <a:p>
                      <a:pPr>
                        <a:buNone/>
                      </a:pPr>
                      <a:r>
                        <a:rPr lang="en-US" sz="2000" b="1">
                          <a:solidFill>
                            <a:schemeClr val="tx1"/>
                          </a:solidFill>
                        </a:rPr>
                        <a:t>object</a:t>
                      </a:r>
                      <a:endParaRPr lang="en-US" sz="2000" b="1">
                        <a:solidFill>
                          <a:schemeClr val="tx1"/>
                        </a:solidFill>
                      </a:endParaRPr>
                    </a:p>
                  </a:txBody>
                  <a:tcPr/>
                </a:tc>
              </a:tr>
              <a:tr h="547370">
                <a:tc>
                  <a:txBody>
                    <a:bodyPr/>
                    <a:p>
                      <a:pPr>
                        <a:buNone/>
                      </a:pPr>
                      <a:r>
                        <a:rPr lang="en-US" sz="2000" b="1">
                          <a:solidFill>
                            <a:schemeClr val="tx1"/>
                          </a:solidFill>
                        </a:rPr>
                        <a:t>list, tuple</a:t>
                      </a:r>
                      <a:endParaRPr lang="en-US" sz="2000" b="1">
                        <a:solidFill>
                          <a:schemeClr val="tx1"/>
                        </a:solidFill>
                      </a:endParaRPr>
                    </a:p>
                  </a:txBody>
                  <a:tcPr/>
                </a:tc>
                <a:tc>
                  <a:txBody>
                    <a:bodyPr/>
                    <a:p>
                      <a:pPr>
                        <a:buNone/>
                      </a:pPr>
                      <a:r>
                        <a:rPr lang="en-US" sz="2000" b="1">
                          <a:solidFill>
                            <a:schemeClr val="tx1"/>
                          </a:solidFill>
                        </a:rPr>
                        <a:t>array</a:t>
                      </a:r>
                      <a:endParaRPr lang="en-US" sz="2000" b="1">
                        <a:solidFill>
                          <a:schemeClr val="tx1"/>
                        </a:solidFill>
                      </a:endParaRPr>
                    </a:p>
                  </a:txBody>
                  <a:tcPr/>
                </a:tc>
              </a:tr>
              <a:tr h="546735">
                <a:tc>
                  <a:txBody>
                    <a:bodyPr/>
                    <a:p>
                      <a:pPr>
                        <a:buNone/>
                      </a:pPr>
                      <a:r>
                        <a:rPr lang="en-US" sz="2000" b="1">
                          <a:solidFill>
                            <a:schemeClr val="tx1"/>
                          </a:solidFill>
                        </a:rPr>
                        <a:t>str</a:t>
                      </a:r>
                      <a:endParaRPr lang="en-US" sz="2000" b="1">
                        <a:solidFill>
                          <a:schemeClr val="tx1"/>
                        </a:solidFill>
                      </a:endParaRPr>
                    </a:p>
                  </a:txBody>
                  <a:tcPr/>
                </a:tc>
                <a:tc>
                  <a:txBody>
                    <a:bodyPr/>
                    <a:p>
                      <a:pPr>
                        <a:buNone/>
                      </a:pPr>
                      <a:r>
                        <a:rPr lang="en-US" sz="2000" b="1">
                          <a:solidFill>
                            <a:schemeClr val="tx1"/>
                          </a:solidFill>
                        </a:rPr>
                        <a:t>string</a:t>
                      </a:r>
                      <a:endParaRPr lang="en-US" sz="2000" b="1">
                        <a:solidFill>
                          <a:schemeClr val="tx1"/>
                        </a:solidFill>
                      </a:endParaRPr>
                    </a:p>
                  </a:txBody>
                  <a:tcPr/>
                </a:tc>
              </a:tr>
              <a:tr h="547370">
                <a:tc>
                  <a:txBody>
                    <a:bodyPr/>
                    <a:p>
                      <a:pPr>
                        <a:buNone/>
                      </a:pPr>
                      <a:r>
                        <a:rPr lang="en-US" sz="2000" b="1">
                          <a:solidFill>
                            <a:schemeClr val="tx1"/>
                          </a:solidFill>
                        </a:rPr>
                        <a:t>int, float, int</a:t>
                      </a:r>
                      <a:endParaRPr lang="en-US" sz="2000" b="1">
                        <a:solidFill>
                          <a:schemeClr val="tx1"/>
                        </a:solidFill>
                      </a:endParaRPr>
                    </a:p>
                  </a:txBody>
                  <a:tcPr/>
                </a:tc>
                <a:tc>
                  <a:txBody>
                    <a:bodyPr/>
                    <a:p>
                      <a:pPr>
                        <a:buNone/>
                      </a:pPr>
                      <a:r>
                        <a:rPr lang="en-US" sz="2000" b="1">
                          <a:solidFill>
                            <a:schemeClr val="tx1"/>
                          </a:solidFill>
                        </a:rPr>
                        <a:t>number</a:t>
                      </a:r>
                      <a:endParaRPr lang="en-US" sz="2000" b="1">
                        <a:solidFill>
                          <a:schemeClr val="tx1"/>
                        </a:solidFill>
                      </a:endParaRPr>
                    </a:p>
                  </a:txBody>
                  <a:tcPr/>
                </a:tc>
              </a:tr>
              <a:tr h="547370">
                <a:tc>
                  <a:txBody>
                    <a:bodyPr/>
                    <a:p>
                      <a:pPr>
                        <a:buNone/>
                      </a:pPr>
                      <a:r>
                        <a:rPr lang="en-US" sz="2000" b="1">
                          <a:solidFill>
                            <a:schemeClr val="tx1"/>
                          </a:solidFill>
                        </a:rPr>
                        <a:t>True</a:t>
                      </a:r>
                      <a:endParaRPr lang="en-US" sz="2000" b="1">
                        <a:solidFill>
                          <a:schemeClr val="tx1"/>
                        </a:solidFill>
                      </a:endParaRPr>
                    </a:p>
                  </a:txBody>
                  <a:tcPr/>
                </a:tc>
                <a:tc>
                  <a:txBody>
                    <a:bodyPr/>
                    <a:p>
                      <a:pPr>
                        <a:buNone/>
                      </a:pPr>
                      <a:r>
                        <a:rPr lang="en-US" sz="2000" b="1">
                          <a:solidFill>
                            <a:schemeClr val="tx1"/>
                          </a:solidFill>
                        </a:rPr>
                        <a:t>true</a:t>
                      </a:r>
                      <a:endParaRPr lang="en-US" sz="2000" b="1">
                        <a:solidFill>
                          <a:schemeClr val="tx1"/>
                        </a:solidFill>
                      </a:endParaRPr>
                    </a:p>
                  </a:txBody>
                  <a:tcPr/>
                </a:tc>
              </a:tr>
              <a:tr h="546735">
                <a:tc>
                  <a:txBody>
                    <a:bodyPr/>
                    <a:p>
                      <a:pPr>
                        <a:buNone/>
                      </a:pPr>
                      <a:r>
                        <a:rPr lang="en-US" sz="2000" b="1">
                          <a:solidFill>
                            <a:schemeClr val="tx1"/>
                          </a:solidFill>
                        </a:rPr>
                        <a:t>False</a:t>
                      </a:r>
                      <a:endParaRPr lang="en-US" sz="2000" b="1">
                        <a:solidFill>
                          <a:schemeClr val="tx1"/>
                        </a:solidFill>
                      </a:endParaRPr>
                    </a:p>
                  </a:txBody>
                  <a:tcPr/>
                </a:tc>
                <a:tc>
                  <a:txBody>
                    <a:bodyPr/>
                    <a:p>
                      <a:pPr>
                        <a:buNone/>
                      </a:pPr>
                      <a:r>
                        <a:rPr lang="en-US" sz="2000" b="1">
                          <a:solidFill>
                            <a:schemeClr val="tx1"/>
                          </a:solidFill>
                        </a:rPr>
                        <a:t>false</a:t>
                      </a:r>
                      <a:endParaRPr lang="en-US" sz="2000" b="1">
                        <a:solidFill>
                          <a:schemeClr val="tx1"/>
                        </a:solidFill>
                      </a:endParaRPr>
                    </a:p>
                  </a:txBody>
                  <a:tcPr/>
                </a:tc>
              </a:tr>
              <a:tr h="547370">
                <a:tc>
                  <a:txBody>
                    <a:bodyPr/>
                    <a:p>
                      <a:pPr>
                        <a:buNone/>
                      </a:pPr>
                      <a:r>
                        <a:rPr lang="en-US" sz="2000" b="1">
                          <a:solidFill>
                            <a:schemeClr val="tx1"/>
                          </a:solidFill>
                        </a:rPr>
                        <a:t>None</a:t>
                      </a:r>
                      <a:endParaRPr lang="en-US" sz="2000" b="1">
                        <a:solidFill>
                          <a:schemeClr val="tx1"/>
                        </a:solidFill>
                      </a:endParaRPr>
                    </a:p>
                  </a:txBody>
                  <a:tcPr/>
                </a:tc>
                <a:tc>
                  <a:txBody>
                    <a:bodyPr/>
                    <a:p>
                      <a:pPr>
                        <a:buNone/>
                      </a:pPr>
                      <a:r>
                        <a:rPr lang="en-US" sz="2000" b="1">
                          <a:solidFill>
                            <a:schemeClr val="tx1"/>
                          </a:solidFill>
                        </a:rPr>
                        <a:t>null</a:t>
                      </a:r>
                      <a:endParaRPr lang="en-US" sz="2000" b="1">
                        <a:solidFill>
                          <a:schemeClr val="tx1"/>
                        </a:solidFill>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970" y="654685"/>
            <a:ext cx="9393555" cy="676910"/>
          </a:xfrm>
        </p:spPr>
        <p:txBody>
          <a:bodyPr lIns="91440" tIns="45720" rIns="91440" bIns="45720" anchor="t"/>
          <a:lstStyle/>
          <a:p>
            <a:r>
              <a:rPr>
                <a:cs typeface="Calibri" panose="020F0502020204030204"/>
                <a:sym typeface="+mn-ea"/>
              </a:rPr>
              <a:t>Cont.'s </a:t>
            </a:r>
            <a:br>
              <a:rPr lang="en-US">
                <a:cs typeface="Calibri" panose="020F0502020204030204"/>
              </a:rPr>
            </a:br>
            <a:endParaRPr lang="en-US">
              <a:cs typeface="Calibri" panose="020F0502020204030204"/>
            </a:endParaRPr>
          </a:p>
        </p:txBody>
      </p:sp>
      <p:sp>
        <p:nvSpPr>
          <p:cNvPr id="3" name="Text Placeholder 2"/>
          <p:cNvSpPr>
            <a:spLocks noGrp="1"/>
          </p:cNvSpPr>
          <p:nvPr>
            <p:ph type="body" sz="quarter" idx="14"/>
          </p:nvPr>
        </p:nvSpPr>
        <p:spPr>
          <a:xfrm>
            <a:off x="866140" y="1527810"/>
            <a:ext cx="10699750" cy="5121275"/>
          </a:xfrm>
        </p:spPr>
        <p:txBody>
          <a:bodyPr lIns="91440" tIns="45720" rIns="91440" bIns="45720" anchor="t">
            <a:normAutofit fontScale="60000"/>
          </a:bodyPr>
          <a:lstStyle/>
          <a:p>
            <a:r>
              <a:rPr lang="en-US" sz="3335" b="1" dirty="0">
                <a:solidFill>
                  <a:srgbClr val="00B050"/>
                </a:solidFill>
                <a:latin typeface="SimSun" panose="02010600030101010101" pitchFamily="2" charset="-122"/>
                <a:ea typeface="SimSun" panose="02010600030101010101" pitchFamily="2" charset="-122"/>
                <a:cs typeface="+mn-lt"/>
              </a:rPr>
              <a:t>import </a:t>
            </a:r>
            <a:r>
              <a:rPr lang="en-US" sz="3335" b="1" dirty="0">
                <a:solidFill>
                  <a:srgbClr val="0070C0"/>
                </a:solidFill>
                <a:latin typeface="SimSun" panose="02010600030101010101" pitchFamily="2" charset="-122"/>
                <a:ea typeface="SimSun" panose="02010600030101010101" pitchFamily="2" charset="-122"/>
                <a:cs typeface="+mn-lt"/>
              </a:rPr>
              <a:t>json</a:t>
            </a:r>
            <a:endParaRPr lang="en-US" sz="3335" dirty="0">
              <a:solidFill>
                <a:schemeClr val="tx1"/>
              </a:solidFill>
              <a:latin typeface="SimSun" panose="02010600030101010101" pitchFamily="2" charset="-122"/>
              <a:ea typeface="SimSun" panose="02010600030101010101" pitchFamily="2" charset="-122"/>
              <a:cs typeface="+mn-lt"/>
            </a:endParaRPr>
          </a:p>
          <a:p>
            <a:endParaRPr lang="en-US" sz="3335" dirty="0">
              <a:solidFill>
                <a:schemeClr val="tx1"/>
              </a:solidFill>
              <a:latin typeface="SimSun" panose="02010600030101010101" pitchFamily="2" charset="-122"/>
              <a:ea typeface="SimSun" panose="02010600030101010101" pitchFamily="2" charset="-122"/>
              <a:cs typeface="+mn-lt"/>
            </a:endParaRPr>
          </a:p>
          <a:p>
            <a:pPr marL="457200" lvl="1" indent="0">
              <a:buNone/>
            </a:pPr>
            <a:r>
              <a:rPr lang="en-US" sz="3335" dirty="0">
                <a:solidFill>
                  <a:schemeClr val="tx1"/>
                </a:solidFill>
                <a:latin typeface="SimSun" panose="02010600030101010101" pitchFamily="2" charset="-122"/>
                <a:ea typeface="SimSun" panose="02010600030101010101" pitchFamily="2" charset="-122"/>
                <a:cs typeface="+mn-lt"/>
              </a:rPr>
              <a:t>	sampleDict = {</a:t>
            </a:r>
            <a:endParaRPr lang="en-US" sz="3335" dirty="0">
              <a:solidFill>
                <a:schemeClr val="tx1"/>
              </a:solidFill>
              <a:latin typeface="SimSun" panose="02010600030101010101" pitchFamily="2" charset="-122"/>
              <a:ea typeface="SimSun" panose="02010600030101010101" pitchFamily="2" charset="-122"/>
              <a:cs typeface="+mn-lt"/>
            </a:endParaRPr>
          </a:p>
          <a:p>
            <a:pPr marL="457200" lvl="1" indent="0">
              <a:buNone/>
            </a:pPr>
            <a:r>
              <a:rPr lang="en-US" sz="3335" dirty="0">
                <a:solidFill>
                  <a:schemeClr val="tx1"/>
                </a:solidFill>
                <a:latin typeface="SimSun" panose="02010600030101010101" pitchFamily="2" charset="-122"/>
                <a:ea typeface="SimSun" panose="02010600030101010101" pitchFamily="2" charset="-122"/>
                <a:cs typeface="+mn-lt"/>
              </a:rPr>
              <a:t>    </a:t>
            </a:r>
            <a:r>
              <a:rPr lang="en-US" sz="3335" dirty="0">
                <a:solidFill>
                  <a:srgbClr val="FF0000"/>
                </a:solidFill>
                <a:latin typeface="SimSun" panose="02010600030101010101" pitchFamily="2" charset="-122"/>
                <a:ea typeface="SimSun" panose="02010600030101010101" pitchFamily="2" charset="-122"/>
                <a:cs typeface="+mn-lt"/>
              </a:rPr>
              <a:t>"colorList"</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"Red"</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"Green"</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"Blue"</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"carTuple"</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"BMW"</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"Audi"</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"range rover"</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"sampleString"</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"icraft.com",</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"sampleInteger"</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a:t>
            </a:r>
            <a:r>
              <a:rPr lang="en-US" sz="3335" dirty="0">
                <a:solidFill>
                  <a:schemeClr val="tx1"/>
                </a:solidFill>
                <a:latin typeface="SimSun" panose="02010600030101010101" pitchFamily="2" charset="-122"/>
                <a:ea typeface="SimSun" panose="02010600030101010101" pitchFamily="2" charset="-122"/>
                <a:cs typeface="+mn-lt"/>
              </a:rPr>
              <a:t>457</a:t>
            </a:r>
            <a:r>
              <a:rPr lang="en-US" sz="3335" dirty="0">
                <a:solidFill>
                  <a:srgbClr val="FF0000"/>
                </a:solidFill>
                <a:latin typeface="SimSun" panose="02010600030101010101" pitchFamily="2" charset="-122"/>
                <a:ea typeface="SimSun" panose="02010600030101010101" pitchFamily="2" charset="-122"/>
                <a:cs typeface="+mn-lt"/>
              </a:rPr>
              <a:t>,</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"sampleFloat"</a:t>
            </a:r>
            <a:r>
              <a:rPr lang="en-US" sz="3335" dirty="0">
                <a:solidFill>
                  <a:schemeClr val="tx1"/>
                </a:solidFill>
                <a:latin typeface="SimSun" panose="02010600030101010101" pitchFamily="2" charset="-122"/>
                <a:ea typeface="SimSun" panose="02010600030101010101" pitchFamily="2" charset="-122"/>
                <a:cs typeface="+mn-lt"/>
              </a:rPr>
              <a:t>: 225.48</a:t>
            </a:r>
            <a:r>
              <a:rPr lang="en-US" sz="3335" dirty="0">
                <a:solidFill>
                  <a:srgbClr val="FF0000"/>
                </a:solidFill>
                <a:latin typeface="SimSun" panose="02010600030101010101" pitchFamily="2" charset="-122"/>
                <a:ea typeface="SimSun" panose="02010600030101010101" pitchFamily="2" charset="-122"/>
                <a:cs typeface="+mn-lt"/>
              </a:rPr>
              <a:t>,</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"booleantrue"</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a:t>
            </a:r>
            <a:r>
              <a:rPr lang="en-US" sz="3335" dirty="0">
                <a:solidFill>
                  <a:schemeClr val="tx1"/>
                </a:solidFill>
                <a:latin typeface="SimSun" panose="02010600030101010101" pitchFamily="2" charset="-122"/>
                <a:ea typeface="SimSun" panose="02010600030101010101" pitchFamily="2" charset="-122"/>
                <a:cs typeface="+mn-lt"/>
              </a:rPr>
              <a:t>True</a:t>
            </a:r>
            <a:r>
              <a:rPr lang="en-US" sz="3335" dirty="0">
                <a:solidFill>
                  <a:srgbClr val="FF0000"/>
                </a:solidFill>
                <a:latin typeface="SimSun" panose="02010600030101010101" pitchFamily="2" charset="-122"/>
                <a:ea typeface="SimSun" panose="02010600030101010101" pitchFamily="2" charset="-122"/>
                <a:cs typeface="+mn-lt"/>
              </a:rPr>
              <a:t>,</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"booleanfalse"</a:t>
            </a:r>
            <a:r>
              <a:rPr lang="en-US" sz="3335" dirty="0">
                <a:solidFill>
                  <a:schemeClr val="tx1"/>
                </a:solidFill>
                <a:latin typeface="SimSun" panose="02010600030101010101" pitchFamily="2" charset="-122"/>
                <a:ea typeface="SimSun" panose="02010600030101010101" pitchFamily="2" charset="-122"/>
                <a:cs typeface="+mn-lt"/>
              </a:rPr>
              <a:t>: False</a:t>
            </a:r>
            <a:r>
              <a:rPr lang="en-US" sz="3335" dirty="0">
                <a:solidFill>
                  <a:srgbClr val="FF0000"/>
                </a:solidFill>
                <a:latin typeface="SimSun" panose="02010600030101010101" pitchFamily="2" charset="-122"/>
                <a:ea typeface="SimSun" panose="02010600030101010101" pitchFamily="2" charset="-122"/>
                <a:cs typeface="+mn-lt"/>
              </a:rPr>
              <a:t>,</a:t>
            </a:r>
            <a:endParaRPr lang="en-US" sz="3335" dirty="0">
              <a:solidFill>
                <a:srgbClr val="FF0000"/>
              </a:solidFill>
              <a:latin typeface="SimSun" panose="02010600030101010101" pitchFamily="2" charset="-122"/>
              <a:ea typeface="SimSun" panose="02010600030101010101" pitchFamily="2" charset="-122"/>
              <a:cs typeface="+mn-lt"/>
            </a:endParaRPr>
          </a:p>
          <a:p>
            <a:pPr marL="457200" lvl="1" indent="0">
              <a:buNone/>
            </a:pPr>
            <a:r>
              <a:rPr lang="en-US" sz="3335" dirty="0">
                <a:solidFill>
                  <a:srgbClr val="FF0000"/>
                </a:solidFill>
                <a:latin typeface="SimSun" panose="02010600030101010101" pitchFamily="2" charset="-122"/>
                <a:ea typeface="SimSun" panose="02010600030101010101" pitchFamily="2" charset="-122"/>
                <a:cs typeface="+mn-lt"/>
              </a:rPr>
              <a:t>    "nonevalue"</a:t>
            </a:r>
            <a:r>
              <a:rPr lang="en-US" sz="3335" dirty="0">
                <a:solidFill>
                  <a:schemeClr val="tx1"/>
                </a:solidFill>
                <a:latin typeface="SimSun" panose="02010600030101010101" pitchFamily="2" charset="-122"/>
                <a:ea typeface="SimSun" panose="02010600030101010101" pitchFamily="2" charset="-122"/>
                <a:cs typeface="+mn-lt"/>
              </a:rPr>
              <a:t>:</a:t>
            </a:r>
            <a:r>
              <a:rPr lang="en-US" sz="3335" dirty="0">
                <a:solidFill>
                  <a:srgbClr val="FF0000"/>
                </a:solidFill>
                <a:latin typeface="SimSun" panose="02010600030101010101" pitchFamily="2" charset="-122"/>
                <a:ea typeface="SimSun" panose="02010600030101010101" pitchFamily="2" charset="-122"/>
                <a:cs typeface="+mn-lt"/>
              </a:rPr>
              <a:t> </a:t>
            </a:r>
            <a:r>
              <a:rPr lang="en-US" sz="3335" dirty="0">
                <a:solidFill>
                  <a:schemeClr val="tx1"/>
                </a:solidFill>
                <a:latin typeface="SimSun" panose="02010600030101010101" pitchFamily="2" charset="-122"/>
                <a:ea typeface="SimSun" panose="02010600030101010101" pitchFamily="2" charset="-122"/>
                <a:cs typeface="+mn-lt"/>
              </a:rPr>
              <a:t>None }</a:t>
            </a:r>
            <a:endParaRPr lang="en-US" sz="3335" dirty="0">
              <a:solidFill>
                <a:schemeClr val="tx1"/>
              </a:solidFill>
              <a:latin typeface="SimSun" panose="02010600030101010101" pitchFamily="2" charset="-122"/>
              <a:ea typeface="SimSun" panose="02010600030101010101" pitchFamily="2" charset="-122"/>
              <a:cs typeface="+mn-lt"/>
            </a:endParaRPr>
          </a:p>
          <a:p>
            <a:pPr marL="457200" lvl="1" indent="0">
              <a:buNone/>
            </a:pPr>
            <a:endParaRPr lang="en-US" sz="3335" dirty="0">
              <a:solidFill>
                <a:schemeClr val="tx1"/>
              </a:solidFill>
              <a:latin typeface="SimSun" panose="02010600030101010101" pitchFamily="2" charset="-122"/>
              <a:ea typeface="SimSun" panose="02010600030101010101" pitchFamily="2" charset="-122"/>
              <a:cs typeface="+mn-lt"/>
            </a:endParaRPr>
          </a:p>
          <a:p>
            <a:pPr marL="0" indent="0">
              <a:buNone/>
            </a:pPr>
            <a:r>
              <a:rPr lang="en-US" sz="2800" dirty="0">
                <a:solidFill>
                  <a:schemeClr val="tx1"/>
                </a:solidFill>
                <a:latin typeface="SimSun" panose="02010600030101010101" pitchFamily="2" charset="-122"/>
                <a:ea typeface="SimSun" panose="02010600030101010101" pitchFamily="2" charset="-122"/>
                <a:cs typeface="+mn-lt"/>
              </a:rPr>
              <a:t>	 </a:t>
            </a:r>
            <a:r>
              <a:rPr lang="en-US" sz="3335" dirty="0">
                <a:solidFill>
                  <a:schemeClr val="tx1"/>
                </a:solidFill>
                <a:latin typeface="SimSun" panose="02010600030101010101" pitchFamily="2" charset="-122"/>
                <a:ea typeface="SimSun" panose="02010600030101010101" pitchFamily="2" charset="-122"/>
                <a:cs typeface="+mn-lt"/>
              </a:rPr>
              <a:t>resultJSON = json.</a:t>
            </a:r>
            <a:r>
              <a:rPr lang="en-US" sz="3335" dirty="0">
                <a:solidFill>
                  <a:srgbClr val="00B050"/>
                </a:solidFill>
                <a:latin typeface="SimSun" panose="02010600030101010101" pitchFamily="2" charset="-122"/>
                <a:ea typeface="SimSun" panose="02010600030101010101" pitchFamily="2" charset="-122"/>
                <a:cs typeface="+mn-lt"/>
              </a:rPr>
              <a:t>dumps</a:t>
            </a:r>
            <a:r>
              <a:rPr lang="en-US" sz="3335" dirty="0">
                <a:solidFill>
                  <a:schemeClr val="tx1"/>
                </a:solidFill>
                <a:latin typeface="SimSun" panose="02010600030101010101" pitchFamily="2" charset="-122"/>
                <a:ea typeface="SimSun" panose="02010600030101010101" pitchFamily="2" charset="-122"/>
                <a:cs typeface="+mn-lt"/>
              </a:rPr>
              <a:t>(sampleDict)</a:t>
            </a:r>
            <a:endParaRPr lang="en-US" sz="3335" dirty="0">
              <a:solidFill>
                <a:schemeClr val="tx1"/>
              </a:solidFill>
              <a:latin typeface="SimSun" panose="02010600030101010101" pitchFamily="2" charset="-122"/>
              <a:ea typeface="SimSun" panose="02010600030101010101" pitchFamily="2" charset="-122"/>
              <a:cs typeface="+mn-lt"/>
            </a:endParaRPr>
          </a:p>
          <a:p>
            <a:pPr marL="0" indent="0">
              <a:buNone/>
            </a:pPr>
            <a:r>
              <a:rPr lang="en-US" sz="3335" dirty="0">
                <a:solidFill>
                  <a:schemeClr val="tx1"/>
                </a:solidFill>
                <a:latin typeface="SimSun" panose="02010600030101010101" pitchFamily="2" charset="-122"/>
                <a:ea typeface="SimSun" panose="02010600030101010101" pitchFamily="2" charset="-122"/>
                <a:cs typeface="+mn-lt"/>
              </a:rPr>
              <a:t> 	 print(resultJSON)</a:t>
            </a:r>
            <a:endParaRPr lang="en-US" sz="3335" dirty="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878" y="652014"/>
            <a:ext cx="9393848" cy="712765"/>
          </a:xfrm>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3" name="Text Placeholder 2"/>
          <p:cNvSpPr>
            <a:spLocks noGrp="1"/>
          </p:cNvSpPr>
          <p:nvPr>
            <p:ph type="body" sz="quarter" idx="14"/>
          </p:nvPr>
        </p:nvSpPr>
        <p:spPr>
          <a:xfrm>
            <a:off x="1030605" y="1364615"/>
            <a:ext cx="10761980" cy="5285740"/>
          </a:xfrm>
        </p:spPr>
        <p:txBody>
          <a:bodyPr lIns="91440" tIns="45720" rIns="91440" bIns="45720" anchor="t">
            <a:noAutofit/>
          </a:bodyPr>
          <a:lstStyle/>
          <a:p>
            <a:r>
              <a:rPr lang="en-US" sz="2000">
                <a:solidFill>
                  <a:schemeClr val="tx1"/>
                </a:solidFill>
                <a:ea typeface="+mn-lt"/>
                <a:cs typeface="+mn-lt"/>
              </a:rPr>
              <a:t>json.dump() to encode and write JSON data to a file</a:t>
            </a:r>
            <a:endParaRPr lang="en-US" sz="2000">
              <a:solidFill>
                <a:schemeClr val="tx1"/>
              </a:solidFill>
              <a:ea typeface="+mn-lt"/>
              <a:cs typeface="+mn-lt"/>
            </a:endParaRPr>
          </a:p>
          <a:p>
            <a:pPr marL="0" indent="0">
              <a:buNone/>
            </a:pPr>
            <a:endParaRPr lang="en-US" sz="2000">
              <a:solidFill>
                <a:schemeClr val="tx1"/>
              </a:solidFill>
              <a:ea typeface="+mn-lt"/>
              <a:cs typeface="+mn-lt"/>
            </a:endParaRPr>
          </a:p>
          <a:p>
            <a:r>
              <a:rPr lang="en-US" sz="2000">
                <a:solidFill>
                  <a:schemeClr val="tx1"/>
                </a:solidFill>
                <a:ea typeface="+mn-lt"/>
                <a:cs typeface="+mn-lt"/>
              </a:rPr>
              <a:t>To write the JSON response in a file: Most of the time, when you execute a GET request, you receive a response in JSON format, and you can store JSON response in a file for future use or for an underlying system to use.For example, you have data in a list or dictionary or any Python object, and you want to encode and store it in a file in the form of JSON.</a:t>
            </a:r>
            <a:endParaRPr lang="en-US" sz="2000">
              <a:solidFill>
                <a:schemeClr val="tx1"/>
              </a:solidFill>
              <a:ea typeface="+mn-lt"/>
              <a:cs typeface="+mn-lt"/>
            </a:endParaRPr>
          </a:p>
          <a:p>
            <a:endParaRPr lang="en-US" sz="2000">
              <a:solidFill>
                <a:schemeClr val="tx1"/>
              </a:solidFill>
              <a:ea typeface="+mn-lt"/>
              <a:cs typeface="+mn-lt"/>
            </a:endParaRPr>
          </a:p>
          <a:p>
            <a:r>
              <a:rPr lang="en-US" sz="2000">
                <a:solidFill>
                  <a:schemeClr val="tx1"/>
                </a:solidFill>
                <a:ea typeface="+mn-lt"/>
                <a:cs typeface="+mn-lt"/>
                <a:sym typeface="+mn-ea"/>
              </a:rPr>
              <a:t>Example :- convert the Python dictionary into a JSON format and write it into a file.</a:t>
            </a:r>
            <a:endParaRPr lang="en-US" sz="2000">
              <a:solidFill>
                <a:schemeClr val="tx1"/>
              </a:solidFill>
              <a:ea typeface="+mn-lt"/>
              <a:cs typeface="+mn-lt"/>
            </a:endParaRPr>
          </a:p>
          <a:p>
            <a:pPr marL="0" indent="0">
              <a:buNone/>
            </a:pPr>
            <a:r>
              <a:rPr lang="en-US" sz="2000">
                <a:solidFill>
                  <a:srgbClr val="002060"/>
                </a:solidFill>
                <a:ea typeface="+mn-lt"/>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b="1">
                <a:solidFill>
                  <a:srgbClr val="0070C0"/>
                </a:solidFill>
                <a:latin typeface="SimSun" panose="02010600030101010101" pitchFamily="2" charset="-122"/>
                <a:ea typeface="SimSun" panose="02010600030101010101" pitchFamily="2" charset="-122"/>
                <a:cs typeface="+mn-lt"/>
                <a:sym typeface="+mn-ea"/>
              </a:rPr>
              <a:t>json</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developer = {</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a:solidFill>
                  <a:srgbClr val="FF0000"/>
                </a:solidFill>
                <a:latin typeface="SimSun" panose="02010600030101010101" pitchFamily="2" charset="-122"/>
                <a:ea typeface="SimSun" panose="02010600030101010101" pitchFamily="2" charset="-122"/>
                <a:cs typeface="+mn-lt"/>
                <a:sym typeface="+mn-ea"/>
              </a:rPr>
              <a:t> "name"</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 "jane doe"</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sym typeface="+mn-ea"/>
              </a:rPr>
              <a:t>	 "salary"</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9000,</a:t>
            </a:r>
            <a:endParaRPr lang="en-US" sz="2000">
              <a:solidFill>
                <a:srgbClr val="FF0000"/>
              </a:solidFill>
              <a:latin typeface="SimSun" panose="02010600030101010101" pitchFamily="2" charset="-122"/>
              <a:ea typeface="SimSun" panose="02010600030101010101" pitchFamily="2" charset="-122"/>
              <a:cs typeface="+mn-lt"/>
            </a:endParaRPr>
          </a:p>
          <a:p>
            <a:pPr marL="0" indent="0">
              <a:buNone/>
            </a:pPr>
            <a:r>
              <a:rPr lang="en-US" sz="2000">
                <a:solidFill>
                  <a:srgbClr val="FF0000"/>
                </a:solidFill>
                <a:latin typeface="SimSun" panose="02010600030101010101" pitchFamily="2" charset="-122"/>
                <a:ea typeface="SimSun" panose="02010600030101010101" pitchFamily="2" charset="-122"/>
                <a:cs typeface="+mn-lt"/>
                <a:sym typeface="+mn-ea"/>
              </a:rPr>
              <a:t>	 "email"</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 "JaneDoe@pynative.com"</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with </a:t>
            </a:r>
            <a:r>
              <a:rPr lang="en-US" sz="2000">
                <a:solidFill>
                  <a:srgbClr val="00B050"/>
                </a:solidFill>
                <a:latin typeface="SimSun" panose="02010600030101010101" pitchFamily="2" charset="-122"/>
                <a:ea typeface="SimSun" panose="02010600030101010101" pitchFamily="2" charset="-122"/>
                <a:cs typeface="+mn-lt"/>
                <a:sym typeface="+mn-ea"/>
              </a:rPr>
              <a:t>open</a:t>
            </a:r>
            <a:r>
              <a:rPr lang="en-US" sz="2000">
                <a:solidFill>
                  <a:schemeClr val="tx1"/>
                </a:solidFill>
                <a:latin typeface="SimSun" panose="02010600030101010101" pitchFamily="2" charset="-122"/>
                <a:ea typeface="SimSun" panose="02010600030101010101" pitchFamily="2" charset="-122"/>
                <a:cs typeface="+mn-lt"/>
                <a:sym typeface="+mn-ea"/>
              </a:rPr>
              <a:t>("developer.json", "w") as write_file:</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json.</a:t>
            </a:r>
            <a:r>
              <a:rPr lang="en-US" sz="2000">
                <a:solidFill>
                  <a:srgbClr val="00B050"/>
                </a:solidFill>
                <a:latin typeface="SimSun" panose="02010600030101010101" pitchFamily="2" charset="-122"/>
                <a:ea typeface="SimSun" panose="02010600030101010101" pitchFamily="2" charset="-122"/>
                <a:cs typeface="+mn-lt"/>
                <a:sym typeface="+mn-ea"/>
              </a:rPr>
              <a:t>dump</a:t>
            </a:r>
            <a:r>
              <a:rPr lang="en-US" sz="2000">
                <a:solidFill>
                  <a:schemeClr val="tx1"/>
                </a:solidFill>
                <a:latin typeface="SimSun" panose="02010600030101010101" pitchFamily="2" charset="-122"/>
                <a:ea typeface="SimSun" panose="02010600030101010101" pitchFamily="2" charset="-122"/>
                <a:cs typeface="+mn-lt"/>
                <a:sym typeface="+mn-ea"/>
              </a:rPr>
              <a:t>(developer, write_file) # encode dict into JSON</a:t>
            </a:r>
            <a:endParaRPr lang="en-US" sz="2000">
              <a:solidFill>
                <a:schemeClr val="tx1"/>
              </a:solidFill>
              <a:latin typeface="SimSun" panose="02010600030101010101" pitchFamily="2" charset="-122"/>
              <a:ea typeface="SimSun" panose="02010600030101010101" pitchFamily="2" charset="-122"/>
              <a:cs typeface="+mn-lt"/>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print("Done writing JSON data into .json file")</a:t>
            </a:r>
            <a:endParaRPr lang="en-US" sz="2000">
              <a:solidFill>
                <a:schemeClr val="tx1"/>
              </a:solidFill>
              <a:latin typeface="SimSun" panose="02010600030101010101" pitchFamily="2" charset="-122"/>
              <a:ea typeface="SimSun" panose="02010600030101010101" pitchFamily="2" charset="-122"/>
              <a:cs typeface="+mn-lt"/>
            </a:endParaRPr>
          </a:p>
          <a:p>
            <a:endParaRPr lang="en-US" sz="200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Cont.'s </a:t>
            </a:r>
            <a:endParaRPr lang="en-US"/>
          </a:p>
        </p:txBody>
      </p:sp>
      <p:sp>
        <p:nvSpPr>
          <p:cNvPr id="3" name="Text Placeholder 2"/>
          <p:cNvSpPr>
            <a:spLocks noGrp="1"/>
          </p:cNvSpPr>
          <p:nvPr>
            <p:ph type="body" sz="quarter" idx="14"/>
          </p:nvPr>
        </p:nvSpPr>
        <p:spPr>
          <a:xfrm>
            <a:off x="958215" y="1572895"/>
            <a:ext cx="10275570" cy="5182870"/>
          </a:xfrm>
        </p:spPr>
        <p:txBody>
          <a:bodyPr lIns="91440" tIns="45720" rIns="91440" bIns="45720" anchor="t">
            <a:normAutofit fontScale="90000"/>
          </a:bodyPr>
          <a:p>
            <a:r>
              <a:rPr lang="en-US" sz="2220">
                <a:solidFill>
                  <a:schemeClr val="tx1"/>
                </a:solidFill>
                <a:ea typeface="+mn-lt"/>
                <a:cs typeface="+mn-lt"/>
              </a:rPr>
              <a:t>If the user wants to read a JSON file so it must be readable and well organized, The dump() method provides the following arguments to pretty-print JSON data.</a:t>
            </a:r>
            <a:endParaRPr lang="en-US" sz="2220">
              <a:solidFill>
                <a:schemeClr val="tx1"/>
              </a:solidFill>
              <a:ea typeface="+mn-lt"/>
              <a:cs typeface="+mn-lt"/>
            </a:endParaRPr>
          </a:p>
          <a:p>
            <a:pPr marL="0" indent="0">
              <a:buNone/>
            </a:pPr>
            <a:endParaRPr lang="en-US" sz="2220">
              <a:solidFill>
                <a:schemeClr val="tx1"/>
              </a:solidFill>
              <a:ea typeface="+mn-lt"/>
              <a:cs typeface="+mn-lt"/>
            </a:endParaRPr>
          </a:p>
          <a:p>
            <a:pPr>
              <a:buFont typeface="Wingdings" panose="05000000000000000000" charset="0"/>
              <a:buChar char="ü"/>
            </a:pPr>
            <a:r>
              <a:rPr lang="en-US" sz="2220">
                <a:solidFill>
                  <a:schemeClr val="tx1"/>
                </a:solidFill>
                <a:ea typeface="+mn-lt"/>
                <a:cs typeface="+mn-lt"/>
              </a:rPr>
              <a:t>  	The </a:t>
            </a:r>
            <a:r>
              <a:rPr lang="en-US" sz="2220" b="1">
                <a:solidFill>
                  <a:schemeClr val="tx1"/>
                </a:solidFill>
                <a:ea typeface="+mn-lt"/>
                <a:cs typeface="+mn-lt"/>
              </a:rPr>
              <a:t>indent </a:t>
            </a:r>
            <a:r>
              <a:rPr lang="en-US" sz="2220">
                <a:solidFill>
                  <a:schemeClr val="tx1"/>
                </a:solidFill>
                <a:ea typeface="+mn-lt"/>
                <a:cs typeface="+mn-lt"/>
              </a:rPr>
              <a:t>parameter specifies the spaces that are used at the beginning of 	a line.</a:t>
            </a:r>
            <a:endParaRPr lang="en-US" sz="2220">
              <a:solidFill>
                <a:schemeClr val="tx1"/>
              </a:solidFill>
              <a:ea typeface="+mn-lt"/>
              <a:cs typeface="+mn-lt"/>
            </a:endParaRPr>
          </a:p>
          <a:p>
            <a:pPr>
              <a:buFont typeface="Wingdings" panose="05000000000000000000" charset="0"/>
              <a:buChar char="ü"/>
            </a:pPr>
            <a:r>
              <a:rPr lang="en-US" sz="2220">
                <a:solidFill>
                  <a:schemeClr val="tx1"/>
                </a:solidFill>
                <a:ea typeface="+mn-lt"/>
                <a:cs typeface="+mn-lt"/>
              </a:rPr>
              <a:t> 	The </a:t>
            </a:r>
            <a:r>
              <a:rPr lang="en-US" sz="2220" b="1">
                <a:solidFill>
                  <a:schemeClr val="tx1"/>
                </a:solidFill>
                <a:ea typeface="+mn-lt"/>
                <a:cs typeface="+mn-lt"/>
              </a:rPr>
              <a:t>separator </a:t>
            </a:r>
            <a:r>
              <a:rPr lang="en-US" sz="2220">
                <a:solidFill>
                  <a:schemeClr val="tx1"/>
                </a:solidFill>
                <a:ea typeface="+mn-lt"/>
                <a:cs typeface="+mn-lt"/>
              </a:rPr>
              <a:t>argument of a json.dump method you can specify any 	separator between key and value.</a:t>
            </a:r>
            <a:endParaRPr lang="en-US" sz="2220">
              <a:solidFill>
                <a:schemeClr val="tx1"/>
              </a:solidFill>
              <a:ea typeface="+mn-lt"/>
              <a:cs typeface="+mn-lt"/>
            </a:endParaRPr>
          </a:p>
          <a:p>
            <a:pPr>
              <a:buFont typeface="Wingdings" panose="05000000000000000000" charset="0"/>
              <a:buChar char="ü"/>
            </a:pPr>
            <a:r>
              <a:rPr lang="en-US" sz="2220">
                <a:solidFill>
                  <a:schemeClr val="tx1"/>
                </a:solidFill>
                <a:ea typeface="+mn-lt"/>
                <a:cs typeface="+mn-lt"/>
              </a:rPr>
              <a:t> 	The </a:t>
            </a:r>
            <a:r>
              <a:rPr lang="en-US" sz="2220" b="1">
                <a:solidFill>
                  <a:schemeClr val="tx1"/>
                </a:solidFill>
                <a:ea typeface="+mn-lt"/>
                <a:cs typeface="+mn-lt"/>
              </a:rPr>
              <a:t>sort</a:t>
            </a:r>
            <a:r>
              <a:rPr lang="en-US" sz="2220">
                <a:solidFill>
                  <a:schemeClr val="tx1"/>
                </a:solidFill>
                <a:ea typeface="+mn-lt"/>
                <a:cs typeface="+mn-lt"/>
              </a:rPr>
              <a:t>_</a:t>
            </a:r>
            <a:r>
              <a:rPr lang="en-US" sz="2220" b="1">
                <a:solidFill>
                  <a:schemeClr val="tx1"/>
                </a:solidFill>
                <a:ea typeface="+mn-lt"/>
                <a:cs typeface="+mn-lt"/>
              </a:rPr>
              <a:t>keys </a:t>
            </a:r>
            <a:r>
              <a:rPr lang="en-US" sz="2220">
                <a:solidFill>
                  <a:schemeClr val="tx1"/>
                </a:solidFill>
                <a:ea typeface="+mn-lt"/>
                <a:cs typeface="+mn-lt"/>
              </a:rPr>
              <a:t>to sort JSON data by keys.</a:t>
            </a:r>
            <a:endParaRPr lang="en-US" sz="2220">
              <a:solidFill>
                <a:schemeClr val="tx1"/>
              </a:solidFill>
              <a:ea typeface="+mn-lt"/>
              <a:cs typeface="+mn-lt"/>
            </a:endParaRPr>
          </a:p>
          <a:p>
            <a:pPr marL="0" indent="0">
              <a:buFont typeface="Wingdings" panose="05000000000000000000" charset="0"/>
              <a:buNone/>
            </a:pPr>
            <a:r>
              <a:rPr lang="en-US" sz="2220">
                <a:solidFill>
                  <a:schemeClr val="tx1"/>
                </a:solidFill>
                <a:ea typeface="+mn-lt"/>
                <a:cs typeface="+mn-lt"/>
              </a:rPr>
              <a:t>Let’s see how to write pretty-printed JSON data into a file.</a:t>
            </a:r>
            <a:endParaRPr lang="en-US" sz="2220">
              <a:solidFill>
                <a:schemeClr val="tx1"/>
              </a:solidFill>
              <a:ea typeface="+mn-lt"/>
              <a:cs typeface="+mn-lt"/>
            </a:endParaRPr>
          </a:p>
          <a:p>
            <a:pPr marL="457200" lvl="1" indent="0">
              <a:buFont typeface="Wingdings" panose="05000000000000000000" charset="0"/>
              <a:buNone/>
            </a:pPr>
            <a:r>
              <a:rPr lang="en-US" sz="2220">
                <a:solidFill>
                  <a:srgbClr val="00B0F0"/>
                </a:solidFill>
                <a:ea typeface="+mn-lt"/>
                <a:cs typeface="+mn-lt"/>
                <a:sym typeface="+mn-ea"/>
              </a:rPr>
              <a:t>	</a:t>
            </a:r>
            <a:r>
              <a:rPr lang="en-US" sz="2220" b="1">
                <a:solidFill>
                  <a:srgbClr val="00B050"/>
                </a:solidFill>
                <a:latin typeface="SimSun" panose="02010600030101010101" pitchFamily="2" charset="-122"/>
                <a:ea typeface="SimSun" panose="02010600030101010101" pitchFamily="2" charset="-122"/>
                <a:cs typeface="+mn-lt"/>
                <a:sym typeface="+mn-ea"/>
              </a:rPr>
              <a:t>import </a:t>
            </a:r>
            <a:r>
              <a:rPr lang="en-US" sz="2220" b="1">
                <a:solidFill>
                  <a:srgbClr val="0070C0"/>
                </a:solidFill>
                <a:latin typeface="SimSun" panose="02010600030101010101" pitchFamily="2" charset="-122"/>
                <a:ea typeface="SimSun" panose="02010600030101010101" pitchFamily="2" charset="-122"/>
                <a:cs typeface="+mn-lt"/>
                <a:sym typeface="+mn-ea"/>
              </a:rPr>
              <a:t>json</a:t>
            </a:r>
            <a:endParaRPr lang="en-US" sz="2220">
              <a:solidFill>
                <a:schemeClr val="tx1"/>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r>
              <a:rPr lang="en-US" sz="2220">
                <a:solidFill>
                  <a:schemeClr val="tx1"/>
                </a:solidFill>
                <a:latin typeface="SimSun" panose="02010600030101010101" pitchFamily="2" charset="-122"/>
                <a:ea typeface="SimSun" panose="02010600030101010101" pitchFamily="2" charset="-122"/>
                <a:cs typeface="+mn-lt"/>
                <a:sym typeface="+mn-ea"/>
              </a:rPr>
              <a:t>	developer = {</a:t>
            </a:r>
            <a:endParaRPr lang="en-US" sz="2220">
              <a:solidFill>
                <a:schemeClr val="tx1"/>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r>
              <a:rPr lang="en-US" sz="2220">
                <a:solidFill>
                  <a:schemeClr val="tx1"/>
                </a:solidFill>
                <a:latin typeface="SimSun" panose="02010600030101010101" pitchFamily="2" charset="-122"/>
                <a:ea typeface="SimSun" panose="02010600030101010101" pitchFamily="2" charset="-122"/>
                <a:cs typeface="+mn-lt"/>
                <a:sym typeface="+mn-ea"/>
              </a:rPr>
              <a:t>   </a:t>
            </a:r>
            <a:r>
              <a:rPr lang="en-US" sz="2220">
                <a:solidFill>
                  <a:srgbClr val="FF0000"/>
                </a:solidFill>
                <a:latin typeface="SimSun" panose="02010600030101010101" pitchFamily="2" charset="-122"/>
                <a:ea typeface="SimSun" panose="02010600030101010101" pitchFamily="2" charset="-122"/>
                <a:cs typeface="+mn-lt"/>
                <a:sym typeface="+mn-ea"/>
              </a:rPr>
              <a:t> "name"</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 "jane doe"</a:t>
            </a:r>
            <a:r>
              <a:rPr lang="en-US" sz="2220">
                <a:solidFill>
                  <a:schemeClr val="tx1"/>
                </a:solidFill>
                <a:latin typeface="SimSun" panose="02010600030101010101" pitchFamily="2" charset="-122"/>
                <a:ea typeface="SimSun" panose="02010600030101010101" pitchFamily="2" charset="-122"/>
                <a:cs typeface="+mn-lt"/>
                <a:sym typeface="+mn-ea"/>
              </a:rPr>
              <a:t>,</a:t>
            </a:r>
            <a:endParaRPr lang="en-US" sz="2220">
              <a:solidFill>
                <a:srgbClr val="FF0000"/>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r>
              <a:rPr lang="en-US" sz="2220">
                <a:solidFill>
                  <a:srgbClr val="FF0000"/>
                </a:solidFill>
                <a:latin typeface="SimSun" panose="02010600030101010101" pitchFamily="2" charset="-122"/>
                <a:ea typeface="SimSun" panose="02010600030101010101" pitchFamily="2" charset="-122"/>
                <a:cs typeface="+mn-lt"/>
                <a:sym typeface="+mn-ea"/>
              </a:rPr>
              <a:t>    "salary"</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 9000</a:t>
            </a:r>
            <a:r>
              <a:rPr lang="en-US" sz="2220">
                <a:solidFill>
                  <a:schemeClr val="tx1"/>
                </a:solidFill>
                <a:latin typeface="SimSun" panose="02010600030101010101" pitchFamily="2" charset="-122"/>
                <a:ea typeface="SimSun" panose="02010600030101010101" pitchFamily="2" charset="-122"/>
                <a:cs typeface="+mn-lt"/>
                <a:sym typeface="+mn-ea"/>
              </a:rPr>
              <a:t>,</a:t>
            </a:r>
            <a:endParaRPr lang="en-US" sz="2220">
              <a:solidFill>
                <a:srgbClr val="FF0000"/>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r>
              <a:rPr lang="en-US" sz="2220">
                <a:solidFill>
                  <a:srgbClr val="FF0000"/>
                </a:solidFill>
                <a:latin typeface="SimSun" panose="02010600030101010101" pitchFamily="2" charset="-122"/>
                <a:ea typeface="SimSun" panose="02010600030101010101" pitchFamily="2" charset="-122"/>
                <a:cs typeface="+mn-lt"/>
                <a:sym typeface="+mn-ea"/>
              </a:rPr>
              <a:t>    "skills"</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 </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"Raspberry pi"</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 "Machine Learning"</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 "Web Development"</a:t>
            </a:r>
            <a:r>
              <a:rPr lang="en-US" sz="2220">
                <a:solidFill>
                  <a:schemeClr val="tx1"/>
                </a:solidFill>
                <a:latin typeface="SimSun" panose="02010600030101010101" pitchFamily="2" charset="-122"/>
                <a:ea typeface="SimSun" panose="02010600030101010101" pitchFamily="2" charset="-122"/>
                <a:cs typeface="+mn-lt"/>
                <a:sym typeface="+mn-ea"/>
              </a:rPr>
              <a:t>],</a:t>
            </a:r>
            <a:endParaRPr lang="en-US" sz="2220">
              <a:solidFill>
                <a:srgbClr val="FF0000"/>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r>
              <a:rPr lang="en-US" sz="2220">
                <a:solidFill>
                  <a:srgbClr val="FF0000"/>
                </a:solidFill>
                <a:latin typeface="SimSun" panose="02010600030101010101" pitchFamily="2" charset="-122"/>
                <a:ea typeface="SimSun" panose="02010600030101010101" pitchFamily="2" charset="-122"/>
                <a:cs typeface="+mn-lt"/>
                <a:sym typeface="+mn-ea"/>
              </a:rPr>
              <a:t>    "email"</a:t>
            </a:r>
            <a:r>
              <a:rPr lang="en-US" sz="2220">
                <a:solidFill>
                  <a:schemeClr val="tx1"/>
                </a:solidFill>
                <a:latin typeface="SimSun" panose="02010600030101010101" pitchFamily="2" charset="-122"/>
                <a:ea typeface="SimSun" panose="02010600030101010101" pitchFamily="2" charset="-122"/>
                <a:cs typeface="+mn-lt"/>
                <a:sym typeface="+mn-ea"/>
              </a:rPr>
              <a:t>:</a:t>
            </a:r>
            <a:r>
              <a:rPr lang="en-US" sz="2220">
                <a:solidFill>
                  <a:srgbClr val="FF0000"/>
                </a:solidFill>
                <a:latin typeface="SimSun" panose="02010600030101010101" pitchFamily="2" charset="-122"/>
                <a:ea typeface="SimSun" panose="02010600030101010101" pitchFamily="2" charset="-122"/>
                <a:cs typeface="+mn-lt"/>
                <a:sym typeface="+mn-ea"/>
              </a:rPr>
              <a:t> "JaneDoe@pynative.com"</a:t>
            </a:r>
            <a:endParaRPr lang="en-US" sz="2220">
              <a:solidFill>
                <a:srgbClr val="FF0000"/>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r>
              <a:rPr lang="en-US" sz="2220">
                <a:solidFill>
                  <a:schemeClr val="tx1"/>
                </a:solidFill>
                <a:latin typeface="SimSun" panose="02010600030101010101" pitchFamily="2" charset="-122"/>
                <a:ea typeface="SimSun" panose="02010600030101010101" pitchFamily="2" charset="-122"/>
                <a:cs typeface="+mn-lt"/>
                <a:sym typeface="+mn-ea"/>
              </a:rPr>
              <a:t>     }</a:t>
            </a:r>
            <a:endParaRPr lang="en-US" sz="2220">
              <a:solidFill>
                <a:schemeClr val="tx1"/>
              </a:solidFill>
              <a:latin typeface="SimSun" panose="02010600030101010101" pitchFamily="2" charset="-122"/>
              <a:ea typeface="SimSun" panose="02010600030101010101" pitchFamily="2" charset="-122"/>
              <a:cs typeface="+mn-lt"/>
            </a:endParaRPr>
          </a:p>
          <a:p>
            <a:pPr marL="457200" lvl="1" indent="0">
              <a:buFont typeface="Wingdings" panose="05000000000000000000" charset="0"/>
              <a:buNone/>
            </a:pPr>
            <a:endParaRPr lang="en-US" sz="2220">
              <a:solidFill>
                <a:srgbClr val="002060"/>
              </a:solidFill>
              <a:ea typeface="+mn-lt"/>
              <a:cs typeface="+mn-lt"/>
            </a:endParaRPr>
          </a:p>
          <a:p>
            <a:pPr marL="457200" lvl="1" indent="0">
              <a:buFont typeface="Wingdings" panose="05000000000000000000" charset="0"/>
              <a:buNone/>
            </a:pPr>
            <a:endParaRPr lang="en-US" sz="2220">
              <a:solidFill>
                <a:srgbClr val="002060"/>
              </a:solidFill>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a:cs typeface="Calibri" panose="020F0502020204030204"/>
                <a:sym typeface="+mn-ea"/>
              </a:rPr>
              <a:t>Cont.'s </a:t>
            </a:r>
            <a:endParaRPr lang="en-US"/>
          </a:p>
        </p:txBody>
      </p:sp>
      <p:sp>
        <p:nvSpPr>
          <p:cNvPr id="6" name="Text Placeholder 5"/>
          <p:cNvSpPr>
            <a:spLocks noGrp="1"/>
          </p:cNvSpPr>
          <p:nvPr>
            <p:ph type="body" sz="quarter" idx="14"/>
          </p:nvPr>
        </p:nvSpPr>
        <p:spPr>
          <a:xfrm>
            <a:off x="865505" y="1604010"/>
            <a:ext cx="10894060" cy="5056505"/>
          </a:xfrm>
        </p:spPr>
        <p:txBody>
          <a:bodyPr>
            <a:normAutofit/>
          </a:bodyPr>
          <a:p>
            <a:pPr marL="457200" lvl="1" indent="0">
              <a:buFont typeface="Wingdings" panose="05000000000000000000" charset="0"/>
              <a:buNone/>
            </a:pPr>
            <a:r>
              <a:rPr lang="en-US" sz="2400">
                <a:solidFill>
                  <a:srgbClr val="002060"/>
                </a:solidFill>
                <a:ea typeface="+mn-lt"/>
                <a:cs typeface="+mn-lt"/>
                <a:sym typeface="+mn-ea"/>
              </a:rPr>
              <a:t>	</a:t>
            </a:r>
            <a:r>
              <a:rPr lang="en-US" sz="2400" b="1">
                <a:solidFill>
                  <a:srgbClr val="00B050"/>
                </a:solidFill>
                <a:latin typeface="SimSun" panose="02010600030101010101" pitchFamily="2" charset="-122"/>
                <a:ea typeface="SimSun" panose="02010600030101010101" pitchFamily="2" charset="-122"/>
                <a:cs typeface="simsuny)" charset="0"/>
                <a:sym typeface="+mn-ea"/>
              </a:rPr>
              <a:t>with </a:t>
            </a:r>
            <a:r>
              <a:rPr lang="en-US" sz="2400">
                <a:solidFill>
                  <a:srgbClr val="00B050"/>
                </a:solidFill>
                <a:latin typeface="SimSun" panose="02010600030101010101" pitchFamily="2" charset="-122"/>
                <a:ea typeface="SimSun" panose="02010600030101010101" pitchFamily="2" charset="-122"/>
                <a:cs typeface="simsuny)" charset="0"/>
                <a:sym typeface="+mn-ea"/>
              </a:rPr>
              <a:t>open</a:t>
            </a:r>
            <a:r>
              <a:rPr lang="en-US" sz="2400">
                <a:solidFill>
                  <a:schemeClr val="tx1"/>
                </a:solidFill>
                <a:latin typeface="SimSun" panose="02010600030101010101" pitchFamily="2" charset="-122"/>
                <a:ea typeface="SimSun" panose="02010600030101010101" pitchFamily="2" charset="-122"/>
                <a:cs typeface="simsuny)" charset="0"/>
                <a:sym typeface="+mn-ea"/>
              </a:rPr>
              <a:t>(</a:t>
            </a:r>
            <a:r>
              <a:rPr lang="en-US" sz="2400">
                <a:solidFill>
                  <a:srgbClr val="FF0000"/>
                </a:solidFill>
                <a:latin typeface="SimSun" panose="02010600030101010101" pitchFamily="2" charset="-122"/>
                <a:ea typeface="SimSun" panose="02010600030101010101" pitchFamily="2" charset="-122"/>
                <a:cs typeface="simsuny)" charset="0"/>
                <a:sym typeface="+mn-ea"/>
              </a:rPr>
              <a:t>"developerPrettyPrint.json", "w"</a:t>
            </a:r>
            <a:r>
              <a:rPr lang="en-US" sz="2400">
                <a:solidFill>
                  <a:schemeClr val="tx1"/>
                </a:solidFill>
                <a:latin typeface="SimSun" panose="02010600030101010101" pitchFamily="2" charset="-122"/>
                <a:ea typeface="SimSun" panose="02010600030101010101" pitchFamily="2" charset="-122"/>
                <a:cs typeface="simsuny)" charset="0"/>
                <a:sym typeface="+mn-ea"/>
              </a:rPr>
              <a:t>) </a:t>
            </a:r>
            <a:r>
              <a:rPr lang="en-US" sz="2400" b="1">
                <a:solidFill>
                  <a:srgbClr val="00B050"/>
                </a:solidFill>
                <a:latin typeface="SimSun" panose="02010600030101010101" pitchFamily="2" charset="-122"/>
                <a:ea typeface="SimSun" panose="02010600030101010101" pitchFamily="2" charset="-122"/>
                <a:cs typeface="simsuny)" charset="0"/>
                <a:sym typeface="+mn-ea"/>
              </a:rPr>
              <a:t>as </a:t>
            </a:r>
            <a:r>
              <a:rPr lang="en-US" sz="2400">
                <a:solidFill>
                  <a:schemeClr val="tx1"/>
                </a:solidFill>
                <a:latin typeface="SimSun" panose="02010600030101010101" pitchFamily="2" charset="-122"/>
                <a:ea typeface="SimSun" panose="02010600030101010101" pitchFamily="2" charset="-122"/>
                <a:cs typeface="simsuny)" charset="0"/>
                <a:sym typeface="+mn-ea"/>
              </a:rPr>
              <a:t>write_file:</a:t>
            </a:r>
            <a:endParaRPr lang="en-US" sz="2400">
              <a:solidFill>
                <a:schemeClr val="tx1"/>
              </a:solidFill>
              <a:latin typeface="SimSun" panose="02010600030101010101" pitchFamily="2" charset="-122"/>
              <a:ea typeface="SimSun" panose="02010600030101010101" pitchFamily="2" charset="-122"/>
              <a:cs typeface="simsuny)" charset="0"/>
            </a:endParaRPr>
          </a:p>
          <a:p>
            <a:pPr marL="457200" lvl="1" indent="0">
              <a:buFont typeface="Wingdings" panose="05000000000000000000" charset="0"/>
              <a:buNone/>
            </a:pPr>
            <a:r>
              <a:rPr lang="en-US" sz="2400">
                <a:solidFill>
                  <a:schemeClr val="tx1"/>
                </a:solidFill>
                <a:latin typeface="SimSun" panose="02010600030101010101" pitchFamily="2" charset="-122"/>
                <a:ea typeface="SimSun" panose="02010600030101010101" pitchFamily="2" charset="-122"/>
                <a:cs typeface="simsuny)" charset="0"/>
                <a:sym typeface="+mn-ea"/>
              </a:rPr>
              <a:t>    	 json.</a:t>
            </a:r>
            <a:r>
              <a:rPr lang="en-US" sz="2400">
                <a:solidFill>
                  <a:srgbClr val="00B050"/>
                </a:solidFill>
                <a:latin typeface="SimSun" panose="02010600030101010101" pitchFamily="2" charset="-122"/>
                <a:ea typeface="SimSun" panose="02010600030101010101" pitchFamily="2" charset="-122"/>
                <a:cs typeface="simsuny)" charset="0"/>
                <a:sym typeface="+mn-ea"/>
              </a:rPr>
              <a:t>dump</a:t>
            </a:r>
            <a:r>
              <a:rPr lang="en-US" sz="2400">
                <a:solidFill>
                  <a:schemeClr val="tx1"/>
                </a:solidFill>
                <a:latin typeface="SimSun" panose="02010600030101010101" pitchFamily="2" charset="-122"/>
                <a:ea typeface="SimSun" panose="02010600030101010101" pitchFamily="2" charset="-122"/>
                <a:cs typeface="simsuny)" charset="0"/>
                <a:sym typeface="+mn-ea"/>
              </a:rPr>
              <a:t>(developer, write_file, indent=4, separators=(</a:t>
            </a:r>
            <a:r>
              <a:rPr lang="en-US" sz="2400">
                <a:solidFill>
                  <a:srgbClr val="FF0000"/>
                </a:solidFill>
                <a:latin typeface="SimSun" panose="02010600030101010101" pitchFamily="2" charset="-122"/>
                <a:ea typeface="SimSun" panose="02010600030101010101" pitchFamily="2" charset="-122"/>
                <a:cs typeface="simsuny)" charset="0"/>
                <a:sym typeface="+mn-ea"/>
              </a:rPr>
              <a:t>", ", ": "</a:t>
            </a:r>
            <a:r>
              <a:rPr lang="en-US" sz="2400">
                <a:solidFill>
                  <a:schemeClr val="tx1"/>
                </a:solidFill>
                <a:latin typeface="SimSun" panose="02010600030101010101" pitchFamily="2" charset="-122"/>
                <a:ea typeface="SimSun" panose="02010600030101010101" pitchFamily="2" charset="-122"/>
                <a:cs typeface="simsuny)" charset="0"/>
                <a:sym typeface="+mn-ea"/>
              </a:rPr>
              <a:t>),sort_keys=True)</a:t>
            </a:r>
            <a:endParaRPr lang="en-US" sz="2400">
              <a:solidFill>
                <a:schemeClr val="tx1"/>
              </a:solidFill>
              <a:latin typeface="SimSun" panose="02010600030101010101" pitchFamily="2" charset="-122"/>
              <a:ea typeface="SimSun" panose="02010600030101010101" pitchFamily="2" charset="-122"/>
              <a:cs typeface="simsuny)" charset="0"/>
            </a:endParaRPr>
          </a:p>
          <a:p>
            <a:pPr marL="457200" lvl="1" indent="0">
              <a:buFont typeface="Wingdings" panose="05000000000000000000" charset="0"/>
              <a:buNone/>
            </a:pPr>
            <a:r>
              <a:rPr lang="en-US" sz="2400">
                <a:solidFill>
                  <a:schemeClr val="tx1"/>
                </a:solidFill>
                <a:latin typeface="SimSun" panose="02010600030101010101" pitchFamily="2" charset="-122"/>
                <a:ea typeface="SimSun" panose="02010600030101010101" pitchFamily="2" charset="-122"/>
                <a:cs typeface="simsuny)" charset="0"/>
                <a:sym typeface="+mn-ea"/>
              </a:rPr>
              <a:t> </a:t>
            </a:r>
            <a:r>
              <a:rPr lang="en-US" sz="2400">
                <a:solidFill>
                  <a:srgbClr val="00B050"/>
                </a:solidFill>
                <a:latin typeface="SimSun" panose="02010600030101010101" pitchFamily="2" charset="-122"/>
                <a:ea typeface="SimSun" panose="02010600030101010101" pitchFamily="2" charset="-122"/>
                <a:cs typeface="simsuny)" charset="0"/>
                <a:sym typeface="+mn-ea"/>
              </a:rPr>
              <a:t>print</a:t>
            </a:r>
            <a:r>
              <a:rPr lang="en-US" sz="2400">
                <a:solidFill>
                  <a:schemeClr val="tx1"/>
                </a:solidFill>
                <a:latin typeface="SimSun" panose="02010600030101010101" pitchFamily="2" charset="-122"/>
                <a:ea typeface="SimSun" panose="02010600030101010101" pitchFamily="2" charset="-122"/>
                <a:cs typeface="simsuny)" charset="0"/>
                <a:sym typeface="+mn-ea"/>
              </a:rPr>
              <a:t>(</a:t>
            </a:r>
            <a:r>
              <a:rPr lang="en-US" sz="2400">
                <a:solidFill>
                  <a:srgbClr val="FF0000"/>
                </a:solidFill>
                <a:latin typeface="SimSun" panose="02010600030101010101" pitchFamily="2" charset="-122"/>
                <a:ea typeface="SimSun" panose="02010600030101010101" pitchFamily="2" charset="-122"/>
                <a:cs typeface="simsuny)" charset="0"/>
                <a:sym typeface="+mn-ea"/>
              </a:rPr>
              <a:t>"Done writing pretty printed JSON data into a file"</a:t>
            </a:r>
            <a:r>
              <a:rPr lang="en-US" sz="2400">
                <a:solidFill>
                  <a:schemeClr val="tx1"/>
                </a:solidFill>
                <a:latin typeface="SimSun" panose="02010600030101010101" pitchFamily="2" charset="-122"/>
                <a:ea typeface="SimSun" panose="02010600030101010101" pitchFamily="2" charset="-122"/>
                <a:cs typeface="simsuny)" charset="0"/>
                <a:sym typeface="+mn-ea"/>
              </a:rPr>
              <a:t>)</a:t>
            </a:r>
            <a:endParaRPr lang="en-US" sz="2400">
              <a:solidFill>
                <a:schemeClr val="tx1"/>
              </a:solidFill>
              <a:latin typeface="SimSun" panose="02010600030101010101" pitchFamily="2" charset="-122"/>
              <a:ea typeface="SimSun" panose="02010600030101010101" pitchFamily="2" charset="-122"/>
              <a:cs typeface="simsuny)" charset="0"/>
              <a:sym typeface="+mn-ea"/>
            </a:endParaRPr>
          </a:p>
          <a:p>
            <a:pPr marL="457200" lvl="1" indent="0">
              <a:buFont typeface="Wingdings" panose="05000000000000000000" charset="0"/>
              <a:buNone/>
            </a:pPr>
            <a:endParaRPr lang="en-US" sz="2400">
              <a:solidFill>
                <a:schemeClr val="tx1"/>
              </a:solidFill>
              <a:latin typeface="SimSun" panose="02010600030101010101" pitchFamily="2" charset="-122"/>
              <a:ea typeface="SimSun" panose="02010600030101010101" pitchFamily="2" charset="-122"/>
              <a:cs typeface="simsuny)" charset="0"/>
            </a:endParaRPr>
          </a:p>
          <a:p>
            <a:r>
              <a:rPr lang="en-US" sz="2400">
                <a:solidFill>
                  <a:schemeClr val="tx1"/>
                </a:solidFill>
                <a:ea typeface="+mn-lt"/>
                <a:cs typeface="+mn-lt"/>
              </a:rPr>
              <a:t>Output.</a:t>
            </a:r>
            <a:endParaRPr lang="en-US" sz="2400">
              <a:solidFill>
                <a:schemeClr val="tx1"/>
              </a:solidFill>
              <a:ea typeface="+mn-lt"/>
              <a:cs typeface="+mn-lt"/>
            </a:endParaRPr>
          </a:p>
          <a:p>
            <a:pPr marL="0" indent="0">
              <a:buNone/>
            </a:pPr>
            <a:endParaRPr lang="en-US" sz="2400">
              <a:solidFill>
                <a:schemeClr val="tx1"/>
              </a:solidFill>
              <a:latin typeface="SimSun" panose="02010600030101010101" pitchFamily="2" charset="-122"/>
              <a:ea typeface="SimSun" panose="02010600030101010101" pitchFamily="2" charset="-122"/>
              <a:cs typeface="+mn-lt"/>
            </a:endParaRPr>
          </a:p>
          <a:p>
            <a:pPr marL="0" indent="0">
              <a:buNone/>
            </a:pPr>
            <a:r>
              <a:rPr lang="en-US" sz="2400">
                <a:solidFill>
                  <a:schemeClr val="tx1"/>
                </a:solidFill>
                <a:latin typeface="SimSun" panose="02010600030101010101" pitchFamily="2" charset="-122"/>
                <a:ea typeface="SimSun" panose="02010600030101010101" pitchFamily="2" charset="-122"/>
                <a:cs typeface="+mn-lt"/>
              </a:rPr>
              <a:t>	Started writing JSON data into a file</a:t>
            </a:r>
            <a:endParaRPr lang="en-US" sz="2400">
              <a:solidFill>
                <a:schemeClr val="tx1"/>
              </a:solidFill>
              <a:latin typeface="SimSun" panose="02010600030101010101" pitchFamily="2" charset="-122"/>
              <a:ea typeface="SimSun" panose="02010600030101010101" pitchFamily="2" charset="-122"/>
              <a:cs typeface="+mn-lt"/>
            </a:endParaRPr>
          </a:p>
          <a:p>
            <a:pPr marL="0" indent="0">
              <a:buNone/>
            </a:pPr>
            <a:r>
              <a:rPr lang="en-US" sz="2400">
                <a:solidFill>
                  <a:schemeClr val="tx1"/>
                </a:solidFill>
                <a:latin typeface="SimSun" panose="02010600030101010101" pitchFamily="2" charset="-122"/>
                <a:ea typeface="SimSun" panose="02010600030101010101" pitchFamily="2" charset="-122"/>
                <a:cs typeface="+mn-lt"/>
              </a:rPr>
              <a:t>	Done writing JSON data into developerDetail.json file</a:t>
            </a:r>
            <a:endParaRPr lang="en-US" sz="240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ea typeface="+mn-lt"/>
                <a:cs typeface="+mn-lt"/>
                <a:sym typeface="+mn-ea"/>
              </a:rPr>
              <a:t>JSON Data to Python Data </a:t>
            </a:r>
            <a:endParaRPr lang="en-US"/>
          </a:p>
        </p:txBody>
      </p:sp>
      <p:sp>
        <p:nvSpPr>
          <p:cNvPr id="5" name="Text Placeholder 4"/>
          <p:cNvSpPr>
            <a:spLocks noGrp="1"/>
          </p:cNvSpPr>
          <p:nvPr>
            <p:ph type="body" sz="quarter" idx="14"/>
          </p:nvPr>
        </p:nvSpPr>
        <p:spPr>
          <a:xfrm>
            <a:off x="1156970" y="1604010"/>
            <a:ext cx="10275570" cy="5253990"/>
          </a:xfrm>
        </p:spPr>
        <p:txBody>
          <a:bodyPr/>
          <a:p>
            <a:r>
              <a:rPr lang="en-US" sz="2000">
                <a:solidFill>
                  <a:schemeClr val="tx1"/>
                </a:solidFill>
              </a:rPr>
              <a:t>Using the</a:t>
            </a:r>
            <a:r>
              <a:rPr lang="en-US" sz="2000">
                <a:solidFill>
                  <a:schemeClr val="tx1"/>
                </a:solidFill>
                <a:latin typeface="SimSun" panose="02010600030101010101" pitchFamily="2" charset="-122"/>
                <a:ea typeface="SimSun" panose="02010600030101010101" pitchFamily="2" charset="-122"/>
              </a:rPr>
              <a:t> json.load()</a:t>
            </a:r>
            <a:r>
              <a:rPr lang="en-US" sz="2000">
                <a:solidFill>
                  <a:schemeClr val="tx1"/>
                </a:solidFill>
              </a:rPr>
              <a:t> and </a:t>
            </a:r>
            <a:r>
              <a:rPr lang="en-US" sz="2000">
                <a:solidFill>
                  <a:schemeClr val="tx1"/>
                </a:solidFill>
                <a:latin typeface="SimSun" panose="02010600030101010101" pitchFamily="2" charset="-122"/>
                <a:ea typeface="SimSun" panose="02010600030101010101" pitchFamily="2" charset="-122"/>
              </a:rPr>
              <a:t>json.loads() </a:t>
            </a:r>
            <a:r>
              <a:rPr lang="en-US" sz="2000">
                <a:solidFill>
                  <a:schemeClr val="tx1"/>
                </a:solidFill>
              </a:rPr>
              <a:t>method, you can turn JSON encoded/formatted data into Python Types this process is known as JSON decoding. Python built-in module json provides the following two methods to decode JSON data.</a:t>
            </a:r>
            <a:endParaRPr lang="en-US" sz="2000">
              <a:solidFill>
                <a:schemeClr val="tx1"/>
              </a:solidFill>
            </a:endParaRPr>
          </a:p>
          <a:p>
            <a:pPr marL="0" indent="0">
              <a:buNone/>
            </a:pPr>
            <a:endParaRPr lang="en-US" sz="2000">
              <a:solidFill>
                <a:schemeClr val="tx1"/>
              </a:solidFill>
            </a:endParaRPr>
          </a:p>
          <a:p>
            <a:pPr marL="457200" indent="-457200">
              <a:buAutoNum type="arabicPeriod"/>
            </a:pPr>
            <a:r>
              <a:rPr lang="en-US" sz="2000">
                <a:solidFill>
                  <a:schemeClr val="tx1"/>
                </a:solidFill>
              </a:rPr>
              <a:t>To parse JSON from URL or file, use json.load(). </a:t>
            </a:r>
            <a:endParaRPr lang="en-US" sz="2000">
              <a:solidFill>
                <a:schemeClr val="tx1"/>
              </a:solidFill>
            </a:endParaRPr>
          </a:p>
          <a:p>
            <a:pPr marL="457200" indent="-457200">
              <a:buAutoNum type="arabicPeriod"/>
            </a:pPr>
            <a:r>
              <a:rPr lang="en-US" sz="2000">
                <a:solidFill>
                  <a:schemeClr val="tx1"/>
                </a:solidFill>
              </a:rPr>
              <a:t>For parse string with JSON content, use json.loads().</a:t>
            </a:r>
            <a:endParaRPr lang="en-US" sz="2000">
              <a:solidFill>
                <a:schemeClr val="tx1"/>
              </a:solidFill>
            </a:endParaRPr>
          </a:p>
          <a:p>
            <a:endParaRPr lang="en-US" sz="2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lang="en-US"/>
            </a:br>
            <a:endParaRPr lang="en-US"/>
          </a:p>
        </p:txBody>
      </p:sp>
      <p:sp>
        <p:nvSpPr>
          <p:cNvPr id="5" name="Text Placeholder 4"/>
          <p:cNvSpPr>
            <a:spLocks noGrp="1"/>
          </p:cNvSpPr>
          <p:nvPr>
            <p:ph type="body" sz="quarter" idx="14"/>
          </p:nvPr>
        </p:nvSpPr>
        <p:spPr>
          <a:xfrm>
            <a:off x="1156970" y="1458595"/>
            <a:ext cx="10275570" cy="4850765"/>
          </a:xfrm>
        </p:spPr>
        <p:txBody>
          <a:bodyPr>
            <a:normAutofit/>
          </a:bodyPr>
          <a:p>
            <a:pPr marL="0" indent="0">
              <a:buNone/>
            </a:pPr>
            <a:r>
              <a:rPr lang="en-US" sz="2000">
                <a:solidFill>
                  <a:schemeClr val="tx1"/>
                </a:solidFill>
                <a:effectLst/>
              </a:rPr>
              <a:t>Please refer to the following conversion table, which is used by the json.load() and json.loads() method for the translations in decoding.</a:t>
            </a:r>
            <a:endParaRPr lang="en-US" sz="2000">
              <a:solidFill>
                <a:schemeClr val="tx1"/>
              </a:solidFill>
              <a:effectLst/>
            </a:endParaRPr>
          </a:p>
          <a:p>
            <a:pPr marL="0" indent="0">
              <a:buNone/>
            </a:pPr>
            <a:endParaRPr lang="en-US" sz="2000">
              <a:solidFill>
                <a:schemeClr val="tx1"/>
              </a:solidFill>
              <a:effectLst/>
            </a:endParaRPr>
          </a:p>
        </p:txBody>
      </p:sp>
      <p:graphicFrame>
        <p:nvGraphicFramePr>
          <p:cNvPr id="7" name="Table 6"/>
          <p:cNvGraphicFramePr/>
          <p:nvPr/>
        </p:nvGraphicFramePr>
        <p:xfrm>
          <a:off x="1246505" y="2362200"/>
          <a:ext cx="10260330" cy="4291965"/>
        </p:xfrm>
        <a:graphic>
          <a:graphicData uri="http://schemas.openxmlformats.org/drawingml/2006/table">
            <a:tbl>
              <a:tblPr firstRow="1" bandRow="1">
                <a:tableStyleId>{5C22544A-7EE6-4342-B048-85BDC9FD1C3A}</a:tableStyleId>
              </a:tblPr>
              <a:tblGrid>
                <a:gridCol w="5130165"/>
                <a:gridCol w="5130165"/>
              </a:tblGrid>
              <a:tr h="476885">
                <a:tc>
                  <a:txBody>
                    <a:bodyPr/>
                    <a:p>
                      <a:pPr>
                        <a:buNone/>
                      </a:pPr>
                      <a:r>
                        <a:rPr lang="en-US" sz="2000" b="1">
                          <a:solidFill>
                            <a:schemeClr val="tx1"/>
                          </a:solidFill>
                        </a:rPr>
                        <a:t>JSON</a:t>
                      </a:r>
                      <a:endParaRPr lang="en-US" sz="2000" b="1">
                        <a:solidFill>
                          <a:schemeClr val="tx1"/>
                        </a:solidFill>
                      </a:endParaRPr>
                    </a:p>
                  </a:txBody>
                  <a:tcPr/>
                </a:tc>
                <a:tc>
                  <a:txBody>
                    <a:bodyPr/>
                    <a:p>
                      <a:pPr>
                        <a:buNone/>
                      </a:pPr>
                      <a:r>
                        <a:rPr lang="en-US" sz="2000" b="1">
                          <a:solidFill>
                            <a:schemeClr val="tx1"/>
                          </a:solidFill>
                        </a:rPr>
                        <a:t>Python</a:t>
                      </a:r>
                      <a:endParaRPr lang="en-US" sz="2000" b="1">
                        <a:solidFill>
                          <a:schemeClr val="tx1"/>
                        </a:solidFill>
                      </a:endParaRPr>
                    </a:p>
                  </a:txBody>
                  <a:tcPr/>
                </a:tc>
              </a:tr>
              <a:tr h="476885">
                <a:tc>
                  <a:txBody>
                    <a:bodyPr/>
                    <a:p>
                      <a:pPr>
                        <a:buNone/>
                      </a:pPr>
                      <a:r>
                        <a:rPr lang="en-US" sz="2000" b="1">
                          <a:solidFill>
                            <a:schemeClr val="tx1"/>
                          </a:solidFill>
                        </a:rPr>
                        <a:t>object</a:t>
                      </a:r>
                      <a:endParaRPr lang="en-US" sz="2000" b="1">
                        <a:solidFill>
                          <a:schemeClr val="tx1"/>
                        </a:solidFill>
                      </a:endParaRPr>
                    </a:p>
                  </a:txBody>
                  <a:tcPr/>
                </a:tc>
                <a:tc>
                  <a:txBody>
                    <a:bodyPr/>
                    <a:p>
                      <a:pPr>
                        <a:buNone/>
                      </a:pPr>
                      <a:r>
                        <a:rPr lang="en-US" sz="2000" b="1">
                          <a:solidFill>
                            <a:schemeClr val="tx1"/>
                          </a:solidFill>
                        </a:rPr>
                        <a:t>dict</a:t>
                      </a:r>
                      <a:endParaRPr lang="en-US" sz="2000" b="1">
                        <a:solidFill>
                          <a:schemeClr val="tx1"/>
                        </a:solidFill>
                      </a:endParaRPr>
                    </a:p>
                  </a:txBody>
                  <a:tcPr/>
                </a:tc>
              </a:tr>
              <a:tr h="476885">
                <a:tc>
                  <a:txBody>
                    <a:bodyPr/>
                    <a:p>
                      <a:pPr>
                        <a:buNone/>
                      </a:pPr>
                      <a:r>
                        <a:rPr lang="en-US" sz="2000" b="1">
                          <a:solidFill>
                            <a:schemeClr val="tx1"/>
                          </a:solidFill>
                        </a:rPr>
                        <a:t>array</a:t>
                      </a:r>
                      <a:endParaRPr lang="en-US" sz="2000" b="1">
                        <a:solidFill>
                          <a:schemeClr val="tx1"/>
                        </a:solidFill>
                      </a:endParaRPr>
                    </a:p>
                  </a:txBody>
                  <a:tcPr/>
                </a:tc>
                <a:tc>
                  <a:txBody>
                    <a:bodyPr/>
                    <a:p>
                      <a:pPr>
                        <a:buNone/>
                      </a:pPr>
                      <a:r>
                        <a:rPr lang="en-US" sz="2000" b="1">
                          <a:solidFill>
                            <a:schemeClr val="tx1"/>
                          </a:solidFill>
                        </a:rPr>
                        <a:t>list</a:t>
                      </a:r>
                      <a:endParaRPr lang="en-US" sz="2000" b="1">
                        <a:solidFill>
                          <a:schemeClr val="tx1"/>
                        </a:solidFill>
                      </a:endParaRPr>
                    </a:p>
                  </a:txBody>
                  <a:tcPr/>
                </a:tc>
              </a:tr>
              <a:tr h="476885">
                <a:tc>
                  <a:txBody>
                    <a:bodyPr/>
                    <a:p>
                      <a:pPr>
                        <a:buNone/>
                      </a:pPr>
                      <a:r>
                        <a:rPr lang="en-US" sz="2000" b="1">
                          <a:solidFill>
                            <a:schemeClr val="tx1"/>
                          </a:solidFill>
                        </a:rPr>
                        <a:t>string</a:t>
                      </a:r>
                      <a:endParaRPr lang="en-US" sz="2000" b="1">
                        <a:solidFill>
                          <a:schemeClr val="tx1"/>
                        </a:solidFill>
                      </a:endParaRPr>
                    </a:p>
                  </a:txBody>
                  <a:tcPr/>
                </a:tc>
                <a:tc>
                  <a:txBody>
                    <a:bodyPr/>
                    <a:p>
                      <a:pPr>
                        <a:buNone/>
                      </a:pPr>
                      <a:r>
                        <a:rPr lang="en-US" sz="2000" b="1">
                          <a:solidFill>
                            <a:schemeClr val="tx1"/>
                          </a:solidFill>
                        </a:rPr>
                        <a:t>str</a:t>
                      </a:r>
                      <a:endParaRPr lang="en-US" sz="2000" b="1">
                        <a:solidFill>
                          <a:schemeClr val="tx1"/>
                        </a:solidFill>
                      </a:endParaRPr>
                    </a:p>
                  </a:txBody>
                  <a:tcPr/>
                </a:tc>
              </a:tr>
              <a:tr h="476885">
                <a:tc>
                  <a:txBody>
                    <a:bodyPr/>
                    <a:p>
                      <a:pPr>
                        <a:buNone/>
                      </a:pPr>
                      <a:r>
                        <a:rPr lang="en-US" sz="2000" b="1">
                          <a:solidFill>
                            <a:schemeClr val="tx1"/>
                          </a:solidFill>
                        </a:rPr>
                        <a:t>number (int)</a:t>
                      </a:r>
                      <a:endParaRPr lang="en-US" sz="2000" b="1">
                        <a:solidFill>
                          <a:schemeClr val="tx1"/>
                        </a:solidFill>
                      </a:endParaRPr>
                    </a:p>
                  </a:txBody>
                  <a:tcPr/>
                </a:tc>
                <a:tc>
                  <a:txBody>
                    <a:bodyPr/>
                    <a:p>
                      <a:pPr>
                        <a:buNone/>
                      </a:pPr>
                      <a:r>
                        <a:rPr lang="en-US" sz="2000" b="1">
                          <a:solidFill>
                            <a:schemeClr val="tx1"/>
                          </a:solidFill>
                        </a:rPr>
                        <a:t>int</a:t>
                      </a:r>
                      <a:endParaRPr lang="en-US" sz="2000" b="1">
                        <a:solidFill>
                          <a:schemeClr val="tx1"/>
                        </a:solidFill>
                      </a:endParaRPr>
                    </a:p>
                  </a:txBody>
                  <a:tcPr/>
                </a:tc>
              </a:tr>
              <a:tr h="476885">
                <a:tc>
                  <a:txBody>
                    <a:bodyPr/>
                    <a:p>
                      <a:pPr>
                        <a:buNone/>
                      </a:pPr>
                      <a:r>
                        <a:rPr lang="en-US" sz="2000" b="1">
                          <a:solidFill>
                            <a:schemeClr val="tx1"/>
                          </a:solidFill>
                        </a:rPr>
                        <a:t>number (real)</a:t>
                      </a:r>
                      <a:endParaRPr lang="en-US" sz="2000" b="1">
                        <a:solidFill>
                          <a:schemeClr val="tx1"/>
                        </a:solidFill>
                      </a:endParaRPr>
                    </a:p>
                  </a:txBody>
                  <a:tcPr/>
                </a:tc>
                <a:tc>
                  <a:txBody>
                    <a:bodyPr/>
                    <a:p>
                      <a:pPr>
                        <a:buNone/>
                      </a:pPr>
                      <a:r>
                        <a:rPr lang="en-US" sz="2000" b="1">
                          <a:solidFill>
                            <a:schemeClr val="tx1"/>
                          </a:solidFill>
                        </a:rPr>
                        <a:t>float</a:t>
                      </a:r>
                      <a:endParaRPr lang="en-US" sz="2000" b="1">
                        <a:solidFill>
                          <a:schemeClr val="tx1"/>
                        </a:solidFill>
                      </a:endParaRPr>
                    </a:p>
                  </a:txBody>
                  <a:tcPr/>
                </a:tc>
              </a:tr>
              <a:tr h="476885">
                <a:tc>
                  <a:txBody>
                    <a:bodyPr/>
                    <a:p>
                      <a:pPr>
                        <a:buNone/>
                      </a:pPr>
                      <a:r>
                        <a:rPr lang="en-US" sz="2000" b="1">
                          <a:solidFill>
                            <a:schemeClr val="tx1"/>
                          </a:solidFill>
                        </a:rPr>
                        <a:t>true</a:t>
                      </a:r>
                      <a:endParaRPr lang="en-US" sz="2000" b="1">
                        <a:solidFill>
                          <a:schemeClr val="tx1"/>
                        </a:solidFill>
                      </a:endParaRPr>
                    </a:p>
                  </a:txBody>
                  <a:tcPr/>
                </a:tc>
                <a:tc>
                  <a:txBody>
                    <a:bodyPr/>
                    <a:p>
                      <a:pPr>
                        <a:buNone/>
                      </a:pPr>
                      <a:r>
                        <a:rPr lang="en-US" sz="2000" b="1">
                          <a:solidFill>
                            <a:schemeClr val="tx1"/>
                          </a:solidFill>
                        </a:rPr>
                        <a:t>True</a:t>
                      </a:r>
                      <a:endParaRPr lang="en-US" sz="2000" b="1">
                        <a:solidFill>
                          <a:schemeClr val="tx1"/>
                        </a:solidFill>
                      </a:endParaRPr>
                    </a:p>
                  </a:txBody>
                  <a:tcPr/>
                </a:tc>
              </a:tr>
              <a:tr h="476885">
                <a:tc>
                  <a:txBody>
                    <a:bodyPr/>
                    <a:p>
                      <a:pPr>
                        <a:buNone/>
                      </a:pPr>
                      <a:r>
                        <a:rPr lang="en-US" sz="2000" b="1">
                          <a:solidFill>
                            <a:schemeClr val="tx1"/>
                          </a:solidFill>
                        </a:rPr>
                        <a:t>false</a:t>
                      </a:r>
                      <a:endParaRPr lang="en-US" sz="2000" b="1">
                        <a:solidFill>
                          <a:schemeClr val="tx1"/>
                        </a:solidFill>
                      </a:endParaRPr>
                    </a:p>
                  </a:txBody>
                  <a:tcPr/>
                </a:tc>
                <a:tc>
                  <a:txBody>
                    <a:bodyPr/>
                    <a:p>
                      <a:pPr>
                        <a:buNone/>
                      </a:pPr>
                      <a:r>
                        <a:rPr lang="en-US" sz="2000" b="1">
                          <a:solidFill>
                            <a:schemeClr val="tx1"/>
                          </a:solidFill>
                        </a:rPr>
                        <a:t>False</a:t>
                      </a:r>
                      <a:endParaRPr lang="en-US" sz="2000" b="1">
                        <a:solidFill>
                          <a:schemeClr val="tx1"/>
                        </a:solidFill>
                      </a:endParaRPr>
                    </a:p>
                  </a:txBody>
                  <a:tcPr/>
                </a:tc>
              </a:tr>
              <a:tr h="476885">
                <a:tc>
                  <a:txBody>
                    <a:bodyPr/>
                    <a:p>
                      <a:pPr>
                        <a:buNone/>
                      </a:pPr>
                      <a:r>
                        <a:rPr lang="en-US" sz="2000" b="1">
                          <a:solidFill>
                            <a:schemeClr val="tx1"/>
                          </a:solidFill>
                        </a:rPr>
                        <a:t>null</a:t>
                      </a:r>
                      <a:endParaRPr lang="en-US" sz="2000" b="1">
                        <a:solidFill>
                          <a:schemeClr val="tx1"/>
                        </a:solidFill>
                      </a:endParaRPr>
                    </a:p>
                  </a:txBody>
                  <a:tcPr/>
                </a:tc>
                <a:tc>
                  <a:txBody>
                    <a:bodyPr/>
                    <a:p>
                      <a:pPr>
                        <a:buNone/>
                      </a:pPr>
                      <a:r>
                        <a:rPr lang="en-US" sz="2000" b="1">
                          <a:solidFill>
                            <a:schemeClr val="tx1"/>
                          </a:solidFill>
                        </a:rPr>
                        <a:t>None</a:t>
                      </a:r>
                      <a:endParaRPr lang="en-US" sz="2000" b="1">
                        <a:solidFill>
                          <a:schemeClr val="tx1"/>
                        </a:solidFill>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sym typeface="+mn-ea"/>
              </a:rPr>
            </a:br>
            <a:br>
              <a:rPr lang="en-US"/>
            </a:br>
            <a:endParaRPr lang="en-US"/>
          </a:p>
        </p:txBody>
      </p:sp>
      <p:sp>
        <p:nvSpPr>
          <p:cNvPr id="5" name="Text Placeholder 4"/>
          <p:cNvSpPr>
            <a:spLocks noGrp="1"/>
          </p:cNvSpPr>
          <p:nvPr>
            <p:ph type="body" sz="quarter" idx="14"/>
          </p:nvPr>
        </p:nvSpPr>
        <p:spPr/>
        <p:txBody>
          <a:bodyPr>
            <a:normAutofit fontScale="90000" lnSpcReduction="20000"/>
          </a:bodyPr>
          <a:p>
            <a:r>
              <a:rPr lang="en-US">
                <a:solidFill>
                  <a:schemeClr val="tx1"/>
                </a:solidFill>
              </a:rPr>
              <a:t>Synatx of json.load()</a:t>
            </a:r>
            <a:endParaRPr lang="en-US">
              <a:solidFill>
                <a:schemeClr val="tx1"/>
              </a:solidFill>
            </a:endParaRPr>
          </a:p>
          <a:p>
            <a:r>
              <a:rPr lang="en-US">
                <a:solidFill>
                  <a:schemeClr val="tx1"/>
                </a:solidFill>
              </a:rPr>
              <a:t>json.load() to read JSON data from a file and convert it into a dictionary.</a:t>
            </a:r>
            <a:endParaRPr lang="en-US">
              <a:solidFill>
                <a:schemeClr val="tx1"/>
              </a:solidFill>
            </a:endParaRPr>
          </a:p>
          <a:p>
            <a:pPr marL="0" indent="0">
              <a:buNone/>
            </a:pPr>
            <a:endParaRPr lang="en-US">
              <a:solidFill>
                <a:schemeClr val="tx1"/>
              </a:solidFill>
            </a:endParaRPr>
          </a:p>
          <a:p>
            <a:r>
              <a:rPr lang="en-US">
                <a:solidFill>
                  <a:schemeClr val="tx1"/>
                </a:solidFill>
              </a:rPr>
              <a:t>Example</a:t>
            </a:r>
            <a:endParaRPr lang="en-US">
              <a:solidFill>
                <a:schemeClr val="tx1"/>
              </a:solidFill>
            </a:endParaRPr>
          </a:p>
          <a:p>
            <a:endParaRPr lang="en-US"/>
          </a:p>
          <a:p>
            <a:pPr marL="0" indent="0">
              <a:buNone/>
            </a:pPr>
            <a:r>
              <a:rPr lang="en-US"/>
              <a:t>   	</a:t>
            </a:r>
            <a:r>
              <a:rPr lang="en-US" sz="2200">
                <a:solidFill>
                  <a:schemeClr val="tx1"/>
                </a:solidFill>
                <a:latin typeface="SimSun" panose="02010600030101010101" pitchFamily="2" charset="-122"/>
                <a:ea typeface="SimSun" panose="02010600030101010101" pitchFamily="2" charset="-122"/>
              </a:rPr>
              <a:t>&gt;&gt;&gt; </a:t>
            </a:r>
            <a:r>
              <a:rPr lang="en-US" sz="2200" b="1">
                <a:solidFill>
                  <a:srgbClr val="00B050"/>
                </a:solidFill>
                <a:latin typeface="SimSun" panose="02010600030101010101" pitchFamily="2" charset="-122"/>
                <a:ea typeface="SimSun" panose="02010600030101010101" pitchFamily="2" charset="-122"/>
              </a:rPr>
              <a:t>import </a:t>
            </a:r>
            <a:r>
              <a:rPr lang="en-US" sz="2200" b="1">
                <a:solidFill>
                  <a:srgbClr val="0070C0"/>
                </a:solidFill>
                <a:latin typeface="SimSun" panose="02010600030101010101" pitchFamily="2" charset="-122"/>
                <a:ea typeface="SimSun" panose="02010600030101010101" pitchFamily="2" charset="-122"/>
              </a:rPr>
              <a:t>json</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a:solidFill>
                  <a:srgbClr val="00B050"/>
                </a:solidFill>
                <a:latin typeface="SimSun" panose="02010600030101010101" pitchFamily="2" charset="-122"/>
                <a:ea typeface="SimSun" panose="02010600030101010101" pitchFamily="2" charset="-122"/>
              </a:rPr>
              <a:t>print</a:t>
            </a:r>
            <a:r>
              <a:rPr lang="en-US" sz="2200">
                <a:solidFill>
                  <a:schemeClr val="tx1"/>
                </a:solidFill>
                <a:latin typeface="SimSun" panose="02010600030101010101" pitchFamily="2" charset="-122"/>
                <a:ea typeface="SimSun" panose="02010600030101010101" pitchFamily="2" charset="-122"/>
              </a:rPr>
              <a:t>(</a:t>
            </a:r>
            <a:r>
              <a:rPr lang="en-US" sz="2200">
                <a:solidFill>
                  <a:srgbClr val="FF0000"/>
                </a:solidFill>
                <a:latin typeface="SimSun" panose="02010600030101010101" pitchFamily="2" charset="-122"/>
                <a:ea typeface="SimSun" panose="02010600030101010101" pitchFamily="2" charset="-122"/>
              </a:rPr>
              <a:t>"Started Reading JSON file"</a:t>
            </a:r>
            <a:r>
              <a:rPr lang="en-US" sz="2200">
                <a:solidFill>
                  <a:schemeClr val="tx1"/>
                </a:solidFill>
                <a:latin typeface="SimSun" panose="02010600030101010101" pitchFamily="2" charset="-122"/>
                <a:ea typeface="SimSun" panose="02010600030101010101" pitchFamily="2" charset="-122"/>
              </a:rPr>
              <a:t>)</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b="1">
                <a:solidFill>
                  <a:srgbClr val="00B050"/>
                </a:solidFill>
                <a:latin typeface="SimSun" panose="02010600030101010101" pitchFamily="2" charset="-122"/>
                <a:ea typeface="SimSun" panose="02010600030101010101" pitchFamily="2" charset="-122"/>
              </a:rPr>
              <a:t>with </a:t>
            </a:r>
            <a:r>
              <a:rPr lang="en-US" sz="2200">
                <a:solidFill>
                  <a:srgbClr val="00B050"/>
                </a:solidFill>
                <a:latin typeface="SimSun" panose="02010600030101010101" pitchFamily="2" charset="-122"/>
                <a:ea typeface="SimSun" panose="02010600030101010101" pitchFamily="2" charset="-122"/>
              </a:rPr>
              <a:t>open</a:t>
            </a:r>
            <a:r>
              <a:rPr lang="en-US" sz="2200">
                <a:solidFill>
                  <a:schemeClr val="tx1"/>
                </a:solidFill>
                <a:latin typeface="SimSun" panose="02010600030101010101" pitchFamily="2" charset="-122"/>
                <a:ea typeface="SimSun" panose="02010600030101010101" pitchFamily="2" charset="-122"/>
              </a:rPr>
              <a:t>(</a:t>
            </a:r>
            <a:r>
              <a:rPr lang="en-US" sz="2200">
                <a:solidFill>
                  <a:srgbClr val="FF0000"/>
                </a:solidFill>
                <a:latin typeface="SimSun" panose="02010600030101010101" pitchFamily="2" charset="-122"/>
                <a:ea typeface="SimSun" panose="02010600030101010101" pitchFamily="2" charset="-122"/>
              </a:rPr>
              <a:t>"developer.json"</a:t>
            </a:r>
            <a:r>
              <a:rPr lang="en-US" sz="2200">
                <a:solidFill>
                  <a:schemeClr val="tx1"/>
                </a:solidFill>
                <a:latin typeface="SimSun" panose="02010600030101010101" pitchFamily="2" charset="-122"/>
                <a:ea typeface="SimSun" panose="02010600030101010101" pitchFamily="2" charset="-122"/>
              </a:rPr>
              <a:t>,</a:t>
            </a:r>
            <a:r>
              <a:rPr lang="en-US" sz="2200">
                <a:solidFill>
                  <a:srgbClr val="FF0000"/>
                </a:solidFill>
                <a:latin typeface="SimSun" panose="02010600030101010101" pitchFamily="2" charset="-122"/>
                <a:ea typeface="SimSun" panose="02010600030101010101" pitchFamily="2" charset="-122"/>
              </a:rPr>
              <a:t> "r"</a:t>
            </a:r>
            <a:r>
              <a:rPr lang="en-US" sz="2200">
                <a:solidFill>
                  <a:schemeClr val="tx1"/>
                </a:solidFill>
                <a:latin typeface="SimSun" panose="02010600030101010101" pitchFamily="2" charset="-122"/>
                <a:ea typeface="SimSun" panose="02010600030101010101" pitchFamily="2" charset="-122"/>
              </a:rPr>
              <a:t>) </a:t>
            </a:r>
            <a:r>
              <a:rPr lang="en-US" sz="2200" b="1">
                <a:solidFill>
                  <a:srgbClr val="00B050"/>
                </a:solidFill>
                <a:latin typeface="SimSun" panose="02010600030101010101" pitchFamily="2" charset="-122"/>
                <a:ea typeface="SimSun" panose="02010600030101010101" pitchFamily="2" charset="-122"/>
              </a:rPr>
              <a:t>as </a:t>
            </a:r>
            <a:r>
              <a:rPr lang="en-US" sz="2200">
                <a:solidFill>
                  <a:schemeClr val="tx1"/>
                </a:solidFill>
                <a:latin typeface="SimSun" panose="02010600030101010101" pitchFamily="2" charset="-122"/>
                <a:ea typeface="SimSun" panose="02010600030101010101" pitchFamily="2" charset="-122"/>
              </a:rPr>
              <a:t>read_file:</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a:solidFill>
                  <a:srgbClr val="00B050"/>
                </a:solidFill>
                <a:latin typeface="SimSun" panose="02010600030101010101" pitchFamily="2" charset="-122"/>
                <a:ea typeface="SimSun" panose="02010600030101010101" pitchFamily="2" charset="-122"/>
              </a:rPr>
              <a:t>print</a:t>
            </a:r>
            <a:r>
              <a:rPr lang="en-US" sz="2200">
                <a:solidFill>
                  <a:schemeClr val="tx1"/>
                </a:solidFill>
                <a:latin typeface="SimSun" panose="02010600030101010101" pitchFamily="2" charset="-122"/>
                <a:ea typeface="SimSun" panose="02010600030101010101" pitchFamily="2" charset="-122"/>
              </a:rPr>
              <a:t>(</a:t>
            </a:r>
            <a:r>
              <a:rPr lang="en-US" sz="2200">
                <a:solidFill>
                  <a:srgbClr val="FF0000"/>
                </a:solidFill>
                <a:latin typeface="SimSun" panose="02010600030101010101" pitchFamily="2" charset="-122"/>
                <a:ea typeface="SimSun" panose="02010600030101010101" pitchFamily="2" charset="-122"/>
              </a:rPr>
              <a:t>"Converting JSON encoded data into Python dictionary"</a:t>
            </a:r>
            <a:r>
              <a:rPr lang="en-US" sz="2200">
                <a:solidFill>
                  <a:schemeClr val="tx1"/>
                </a:solidFill>
                <a:latin typeface="SimSun" panose="02010600030101010101" pitchFamily="2" charset="-122"/>
                <a:ea typeface="SimSun" panose="02010600030101010101" pitchFamily="2" charset="-122"/>
              </a:rPr>
              <a:t>)</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developer = json.</a:t>
            </a:r>
            <a:r>
              <a:rPr lang="en-US" sz="2200">
                <a:solidFill>
                  <a:srgbClr val="00B050"/>
                </a:solidFill>
                <a:latin typeface="SimSun" panose="02010600030101010101" pitchFamily="2" charset="-122"/>
                <a:ea typeface="SimSun" panose="02010600030101010101" pitchFamily="2" charset="-122"/>
              </a:rPr>
              <a:t>load</a:t>
            </a:r>
            <a:r>
              <a:rPr lang="en-US" sz="2200">
                <a:solidFill>
                  <a:schemeClr val="tx1"/>
                </a:solidFill>
                <a:latin typeface="SimSun" panose="02010600030101010101" pitchFamily="2" charset="-122"/>
                <a:ea typeface="SimSun" panose="02010600030101010101" pitchFamily="2" charset="-122"/>
              </a:rPr>
              <a:t>(read_file)</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a:solidFill>
                  <a:srgbClr val="00B050"/>
                </a:solidFill>
                <a:latin typeface="SimSun" panose="02010600030101010101" pitchFamily="2" charset="-122"/>
                <a:ea typeface="SimSun" panose="02010600030101010101" pitchFamily="2" charset="-122"/>
              </a:rPr>
              <a:t>print</a:t>
            </a:r>
            <a:r>
              <a:rPr lang="en-US" sz="2200">
                <a:solidFill>
                  <a:schemeClr val="tx1"/>
                </a:solidFill>
                <a:latin typeface="SimSun" panose="02010600030101010101" pitchFamily="2" charset="-122"/>
                <a:ea typeface="SimSun" panose="02010600030101010101" pitchFamily="2" charset="-122"/>
              </a:rPr>
              <a:t>(</a:t>
            </a:r>
            <a:r>
              <a:rPr lang="en-US" sz="2200">
                <a:solidFill>
                  <a:srgbClr val="FF0000"/>
                </a:solidFill>
                <a:latin typeface="SimSun" panose="02010600030101010101" pitchFamily="2" charset="-122"/>
                <a:ea typeface="SimSun" panose="02010600030101010101" pitchFamily="2" charset="-122"/>
              </a:rPr>
              <a:t>"Decoded JSON Data From File"</a:t>
            </a:r>
            <a:r>
              <a:rPr lang="en-US" sz="2200">
                <a:solidFill>
                  <a:schemeClr val="tx1"/>
                </a:solidFill>
                <a:latin typeface="SimSun" panose="02010600030101010101" pitchFamily="2" charset="-122"/>
                <a:ea typeface="SimSun" panose="02010600030101010101" pitchFamily="2" charset="-122"/>
              </a:rPr>
              <a:t>)</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b="1">
                <a:solidFill>
                  <a:srgbClr val="00B050"/>
                </a:solidFill>
                <a:latin typeface="SimSun" panose="02010600030101010101" pitchFamily="2" charset="-122"/>
                <a:ea typeface="SimSun" panose="02010600030101010101" pitchFamily="2" charset="-122"/>
              </a:rPr>
              <a:t>for </a:t>
            </a:r>
            <a:r>
              <a:rPr lang="en-US" sz="2200">
                <a:solidFill>
                  <a:schemeClr val="tx1"/>
                </a:solidFill>
                <a:latin typeface="SimSun" panose="02010600030101010101" pitchFamily="2" charset="-122"/>
                <a:ea typeface="SimSun" panose="02010600030101010101" pitchFamily="2" charset="-122"/>
              </a:rPr>
              <a:t>key, value </a:t>
            </a:r>
            <a:r>
              <a:rPr lang="en-US" sz="2200" b="1">
                <a:solidFill>
                  <a:srgbClr val="00B050"/>
                </a:solidFill>
                <a:latin typeface="SimSun" panose="02010600030101010101" pitchFamily="2" charset="-122"/>
                <a:ea typeface="SimSun" panose="02010600030101010101" pitchFamily="2" charset="-122"/>
              </a:rPr>
              <a:t>in </a:t>
            </a:r>
            <a:r>
              <a:rPr lang="en-US" sz="2200">
                <a:solidFill>
                  <a:schemeClr val="tx1"/>
                </a:solidFill>
                <a:latin typeface="SimSun" panose="02010600030101010101" pitchFamily="2" charset="-122"/>
                <a:ea typeface="SimSun" panose="02010600030101010101" pitchFamily="2" charset="-122"/>
              </a:rPr>
              <a:t>developer.items():</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a:solidFill>
                  <a:srgbClr val="00B050"/>
                </a:solidFill>
                <a:latin typeface="SimSun" panose="02010600030101010101" pitchFamily="2" charset="-122"/>
                <a:ea typeface="SimSun" panose="02010600030101010101" pitchFamily="2" charset="-122"/>
              </a:rPr>
              <a:t>print</a:t>
            </a:r>
            <a:r>
              <a:rPr lang="en-US" sz="2200">
                <a:solidFill>
                  <a:schemeClr val="tx1"/>
                </a:solidFill>
                <a:latin typeface="SimSun" panose="02010600030101010101" pitchFamily="2" charset="-122"/>
                <a:ea typeface="SimSun" panose="02010600030101010101" pitchFamily="2" charset="-122"/>
              </a:rPr>
              <a:t>(key, </a:t>
            </a:r>
            <a:r>
              <a:rPr lang="en-US" sz="2200">
                <a:solidFill>
                  <a:srgbClr val="FF0000"/>
                </a:solidFill>
                <a:latin typeface="SimSun" panose="02010600030101010101" pitchFamily="2" charset="-122"/>
                <a:ea typeface="SimSun" panose="02010600030101010101" pitchFamily="2" charset="-122"/>
              </a:rPr>
              <a:t>":"</a:t>
            </a:r>
            <a:r>
              <a:rPr lang="en-US" sz="2200">
                <a:solidFill>
                  <a:schemeClr val="tx1"/>
                </a:solidFill>
                <a:latin typeface="SimSun" panose="02010600030101010101" pitchFamily="2" charset="-122"/>
                <a:ea typeface="SimSun" panose="02010600030101010101" pitchFamily="2" charset="-122"/>
              </a:rPr>
              <a:t>, value)</a:t>
            </a:r>
            <a:endParaRPr lang="en-US" sz="2200">
              <a:solidFill>
                <a:schemeClr val="tx1"/>
              </a:solidFill>
              <a:latin typeface="SimSun" panose="02010600030101010101" pitchFamily="2" charset="-122"/>
              <a:ea typeface="SimSun" panose="02010600030101010101" pitchFamily="2" charset="-122"/>
            </a:endParaRPr>
          </a:p>
          <a:p>
            <a:pPr marL="0" indent="0">
              <a:buNone/>
            </a:pPr>
            <a:r>
              <a:rPr lang="en-US" sz="2200">
                <a:solidFill>
                  <a:schemeClr val="tx1"/>
                </a:solidFill>
                <a:latin typeface="SimSun" panose="02010600030101010101" pitchFamily="2" charset="-122"/>
                <a:ea typeface="SimSun" panose="02010600030101010101" pitchFamily="2" charset="-122"/>
              </a:rPr>
              <a:t>	&gt;&gt;&gt; </a:t>
            </a:r>
            <a:r>
              <a:rPr lang="en-US" sz="2200">
                <a:solidFill>
                  <a:srgbClr val="00B050"/>
                </a:solidFill>
                <a:latin typeface="SimSun" panose="02010600030101010101" pitchFamily="2" charset="-122"/>
                <a:ea typeface="SimSun" panose="02010600030101010101" pitchFamily="2" charset="-122"/>
              </a:rPr>
              <a:t>print</a:t>
            </a:r>
            <a:r>
              <a:rPr lang="en-US" sz="2200">
                <a:solidFill>
                  <a:schemeClr val="tx1"/>
                </a:solidFill>
                <a:latin typeface="SimSun" panose="02010600030101010101" pitchFamily="2" charset="-122"/>
                <a:ea typeface="SimSun" panose="02010600030101010101" pitchFamily="2" charset="-122"/>
              </a:rPr>
              <a:t>(</a:t>
            </a:r>
            <a:r>
              <a:rPr lang="en-US" sz="2200">
                <a:solidFill>
                  <a:srgbClr val="FF0000"/>
                </a:solidFill>
                <a:latin typeface="SimSun" panose="02010600030101010101" pitchFamily="2" charset="-122"/>
                <a:ea typeface="SimSun" panose="02010600030101010101" pitchFamily="2" charset="-122"/>
              </a:rPr>
              <a:t>"Done reading json file"</a:t>
            </a:r>
            <a:r>
              <a:rPr lang="en-US" sz="2200">
                <a:solidFill>
                  <a:schemeClr val="tx1"/>
                </a:solidFill>
                <a:latin typeface="SimSun" panose="02010600030101010101" pitchFamily="2" charset="-122"/>
                <a:ea typeface="SimSun" panose="02010600030101010101" pitchFamily="2" charset="-122"/>
              </a:rPr>
              <a:t>)</a:t>
            </a:r>
            <a:endParaRPr lang="en-US" sz="2200">
              <a:solidFill>
                <a:schemeClr val="tx1"/>
              </a:solidFill>
              <a:latin typeface="SimSun" panose="02010600030101010101" pitchFamily="2" charset="-122"/>
              <a:ea typeface="SimSun" panose="02010600030101010101" pitchFamily="2" charset="-122"/>
            </a:endParaRPr>
          </a:p>
          <a:p>
            <a:pPr marL="0" indent="0">
              <a:buNone/>
            </a:pPr>
            <a:endParaRPr lang="en-US">
              <a:latin typeface="SimSun" panose="02010600030101010101" pitchFamily="2" charset="-122"/>
              <a:ea typeface="SimSun" panose="02010600030101010101" pitchFamily="2" charset="-122"/>
            </a:endParaRPr>
          </a:p>
          <a:p>
            <a:r>
              <a:rPr lang="en-US">
                <a:solidFill>
                  <a:schemeClr val="tx1"/>
                </a:solidFill>
              </a:rPr>
              <a:t>For this example, I am reading the “developer.json” file present on my hard drive. This file contains the following JSON data.</a:t>
            </a:r>
            <a:endParaRPr lang="en-US">
              <a:solidFill>
                <a:schemeClr val="tx1"/>
              </a:solidFill>
            </a:endParaRPr>
          </a:p>
          <a:p>
            <a:pPr marL="0" indent="0">
              <a:buNone/>
            </a:pPr>
            <a:endParaRPr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sym typeface="+mn-ea"/>
              </a:rPr>
            </a:br>
            <a:br>
              <a:rPr lang="en-US"/>
            </a:br>
            <a:endParaRPr lang="en-US"/>
          </a:p>
        </p:txBody>
      </p:sp>
      <p:sp>
        <p:nvSpPr>
          <p:cNvPr id="5" name="Text Placeholder 4"/>
          <p:cNvSpPr>
            <a:spLocks noGrp="1"/>
          </p:cNvSpPr>
          <p:nvPr>
            <p:ph type="body" sz="quarter" idx="14"/>
          </p:nvPr>
        </p:nvSpPr>
        <p:spPr/>
        <p:txBody>
          <a:bodyPr>
            <a:normAutofit lnSpcReduction="20000"/>
          </a:bodyPr>
          <a:p>
            <a:r>
              <a:rPr sz="2800" b="1">
                <a:solidFill>
                  <a:schemeClr val="tx1"/>
                </a:solidFill>
                <a:sym typeface="+mn-ea"/>
              </a:rPr>
              <a:t>developer.json</a:t>
            </a:r>
            <a:r>
              <a:rPr lang="en-US" sz="2800" b="1">
                <a:solidFill>
                  <a:schemeClr val="tx1"/>
                </a:solidFill>
                <a:sym typeface="+mn-ea"/>
              </a:rPr>
              <a:t> file is</a:t>
            </a:r>
            <a:endParaRPr lang="en-US" sz="2800" b="1">
              <a:solidFill>
                <a:schemeClr val="tx1"/>
              </a:solidFill>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"name": "jane doe",</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"salary": 9000,</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"skills": [</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"Raspberry pi",</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"Machine Learning",</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"Web Development"</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"email": "JaneDoe@pynative.com",</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"projects": [</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"Python Data Mining",</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"Python Data Science"</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a:t>
            </a:r>
            <a:endParaRPr>
              <a:solidFill>
                <a:schemeClr val="tx1"/>
              </a:solidFill>
              <a:latin typeface="SimSun" panose="02010600030101010101" pitchFamily="2" charset="-122"/>
              <a:ea typeface="SimSun" panose="02010600030101010101" pitchFamily="2" charset="-122"/>
              <a:sym typeface="+mn-ea"/>
            </a:endParaRPr>
          </a:p>
          <a:p>
            <a:pPr marL="0" indent="0">
              <a:buNone/>
            </a:pPr>
            <a:r>
              <a:rPr>
                <a:solidFill>
                  <a:schemeClr val="tx1"/>
                </a:solidFill>
                <a:latin typeface="SimSun" panose="02010600030101010101" pitchFamily="2" charset="-122"/>
                <a:ea typeface="SimSun" panose="02010600030101010101" pitchFamily="2" charset="-122"/>
                <a:sym typeface="+mn-ea"/>
              </a:rPr>
              <a:t>} </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sym typeface="+mn-ea"/>
              </a:rPr>
            </a:br>
            <a:br>
              <a:rPr>
                <a:sym typeface="+mn-ea"/>
              </a:rPr>
            </a:br>
            <a:br>
              <a:rPr lang="en-US"/>
            </a:br>
            <a:endParaRPr lang="en-US"/>
          </a:p>
        </p:txBody>
      </p:sp>
      <p:sp>
        <p:nvSpPr>
          <p:cNvPr id="5" name="Text Placeholder 4"/>
          <p:cNvSpPr>
            <a:spLocks noGrp="1"/>
          </p:cNvSpPr>
          <p:nvPr>
            <p:ph type="body" sz="quarter" idx="14"/>
          </p:nvPr>
        </p:nvSpPr>
        <p:spPr/>
        <p:txBody>
          <a:bodyPr/>
          <a:p>
            <a:r>
              <a:rPr lang="en-US" sz="2800" b="1">
                <a:solidFill>
                  <a:schemeClr val="tx1"/>
                </a:solidFill>
              </a:rPr>
              <a:t>Output:</a:t>
            </a:r>
            <a:endParaRPr lang="en-US" sz="2800" b="1">
              <a:solidFill>
                <a:schemeClr val="tx1"/>
              </a:solidFill>
            </a:endParaRPr>
          </a:p>
          <a:p>
            <a:pPr marL="0" indent="0">
              <a:buNone/>
            </a:pPr>
            <a:r>
              <a:rPr lang="en-US">
                <a:solidFill>
                  <a:schemeClr val="tx1"/>
                </a:solidFill>
                <a:latin typeface="SimSun" panose="02010600030101010101" pitchFamily="2" charset="-122"/>
                <a:ea typeface="SimSun" panose="02010600030101010101" pitchFamily="2" charset="-122"/>
              </a:rPr>
              <a:t>Started Reading JSON file</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Converting JSON encoded data into Python dictionary</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Decoded JSON Data From File</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name : jane doe</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salary : 9000</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skills : ['Raspberry pi', 'Machine Learning', 'Web Development']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email : JaneDoe@pynative.com</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projects : ['Python Data Mining', 'Python Data Science']</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Done reading json file</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669280" y="2550160"/>
            <a:ext cx="5483860" cy="1979295"/>
          </a:xfrm>
        </p:spPr>
        <p:txBody>
          <a:bodyPr lIns="91440" tIns="45720" rIns="91440" bIns="45720" anchor="t">
            <a:normAutofit/>
          </a:bodyPr>
          <a:lstStyle/>
          <a:p>
            <a:r>
              <a:rPr lang="en-US" sz="2800" b="1" dirty="0">
                <a:ea typeface="+mn-lt"/>
                <a:cs typeface="+mn-lt"/>
              </a:rPr>
              <a:t>What is JSON Data</a:t>
            </a:r>
            <a:endParaRPr lang="en-US" sz="2800" b="1" dirty="0">
              <a:ea typeface="+mn-lt"/>
              <a:cs typeface="+mn-lt"/>
            </a:endParaRPr>
          </a:p>
          <a:p>
            <a:r>
              <a:rPr lang="en-US" sz="2800" b="1" dirty="0">
                <a:ea typeface="+mn-lt"/>
                <a:cs typeface="+mn-lt"/>
              </a:rPr>
              <a:t>Python json Module</a:t>
            </a:r>
            <a:endParaRPr lang="en-US" sz="2800" b="1" dirty="0">
              <a:ea typeface="+mn-lt"/>
              <a:cs typeface="+mn-lt"/>
            </a:endParaRPr>
          </a:p>
          <a:p>
            <a:r>
              <a:rPr lang="en-US" sz="2800" b="1" dirty="0">
                <a:ea typeface="+mn-lt"/>
                <a:cs typeface="+mn-lt"/>
                <a:sym typeface="+mn-ea"/>
              </a:rPr>
              <a:t>Python Data to JSON Data </a:t>
            </a:r>
            <a:endParaRPr lang="en-US" sz="2800" b="1" dirty="0">
              <a:ea typeface="+mn-lt"/>
              <a:cs typeface="+mn-lt"/>
            </a:endParaRPr>
          </a:p>
          <a:p>
            <a:r>
              <a:rPr lang="en-US" sz="2800" b="1" dirty="0">
                <a:ea typeface="+mn-lt"/>
                <a:cs typeface="+mn-lt"/>
                <a:sym typeface="+mn-ea"/>
              </a:rPr>
              <a:t>JSON Data to Python Data </a:t>
            </a:r>
            <a:endParaRPr lang="en-US" sz="2800" dirty="0">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sym typeface="+mn-ea"/>
              </a:rPr>
            </a:br>
            <a:br>
              <a:rPr>
                <a:sym typeface="+mn-ea"/>
              </a:rPr>
            </a:br>
            <a:br>
              <a:rPr>
                <a:sym typeface="+mn-ea"/>
              </a:rPr>
            </a:br>
            <a:br>
              <a:rPr lang="en-US"/>
            </a:br>
            <a:endParaRPr lang="en-US"/>
          </a:p>
        </p:txBody>
      </p:sp>
      <p:sp>
        <p:nvSpPr>
          <p:cNvPr id="5" name="Text Placeholder 4"/>
          <p:cNvSpPr>
            <a:spLocks noGrp="1"/>
          </p:cNvSpPr>
          <p:nvPr>
            <p:ph type="body" sz="quarter" idx="14"/>
          </p:nvPr>
        </p:nvSpPr>
        <p:spPr/>
        <p:txBody>
          <a:bodyPr>
            <a:normAutofit/>
          </a:bodyPr>
          <a:p>
            <a:r>
              <a:rPr lang="en-US" sz="2800" b="1">
                <a:solidFill>
                  <a:schemeClr val="tx1"/>
                </a:solidFill>
                <a:latin typeface="SimSun-ExtB" panose="02010609060101010101" charset="-122"/>
                <a:ea typeface="SimSun-ExtB" panose="02010609060101010101" charset="-122"/>
              </a:rPr>
              <a:t>json.loads()</a:t>
            </a:r>
            <a:r>
              <a:rPr lang="en-US" sz="2800" b="1">
                <a:solidFill>
                  <a:schemeClr val="tx1"/>
                </a:solidFill>
              </a:rPr>
              <a:t> to convert JSON string </a:t>
            </a:r>
            <a:r>
              <a:rPr lang="en-US">
                <a:solidFill>
                  <a:schemeClr val="tx1"/>
                </a:solidFill>
              </a:rPr>
              <a:t>to a dictionary</a:t>
            </a:r>
            <a:endParaRPr lang="en-US">
              <a:solidFill>
                <a:schemeClr val="tx1"/>
              </a:solidFill>
            </a:endParaRPr>
          </a:p>
          <a:p>
            <a:pPr marL="0" indent="0">
              <a:buNone/>
            </a:pPr>
            <a:endParaRPr lang="en-US">
              <a:solidFill>
                <a:schemeClr val="tx1"/>
              </a:solidFill>
            </a:endParaRPr>
          </a:p>
          <a:p>
            <a:r>
              <a:rPr lang="en-US">
                <a:solidFill>
                  <a:schemeClr val="tx1"/>
                </a:solidFill>
              </a:rPr>
              <a:t>Sometimes we receive JSON response in string format. So to use it in our application, we need to convert JSON string into a Python dictionary. Using the </a:t>
            </a:r>
            <a:r>
              <a:rPr lang="en-US">
                <a:solidFill>
                  <a:schemeClr val="tx1"/>
                </a:solidFill>
                <a:latin typeface="SimSun-ExtB" panose="02010609060101010101" charset="-122"/>
                <a:ea typeface="SimSun-ExtB" panose="02010609060101010101" charset="-122"/>
              </a:rPr>
              <a:t>json.loads()</a:t>
            </a:r>
            <a:r>
              <a:rPr lang="en-US">
                <a:solidFill>
                  <a:schemeClr val="tx1"/>
                </a:solidFill>
              </a:rPr>
              <a:t> method,</a:t>
            </a:r>
            <a:endParaRPr lang="en-US">
              <a:solidFill>
                <a:schemeClr val="tx1"/>
              </a:solidFill>
            </a:endParaRPr>
          </a:p>
          <a:p>
            <a:endParaRPr lang="en-US"/>
          </a:p>
          <a:p>
            <a:pPr marL="0" indent="0">
              <a:buNone/>
            </a:pPr>
            <a:endParaRPr 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sym typeface="+mn-ea"/>
              </a:rPr>
              <a:t>Example</a:t>
            </a:r>
            <a:endParaRPr lang="en-US"/>
          </a:p>
        </p:txBody>
      </p:sp>
      <p:sp>
        <p:nvSpPr>
          <p:cNvPr id="5" name="Text Placeholder 4"/>
          <p:cNvSpPr>
            <a:spLocks noGrp="1"/>
          </p:cNvSpPr>
          <p:nvPr>
            <p:ph type="body" sz="quarter" idx="14"/>
          </p:nvPr>
        </p:nvSpPr>
        <p:spPr>
          <a:xfrm>
            <a:off x="1156970" y="1604010"/>
            <a:ext cx="10275570" cy="4996180"/>
          </a:xfrm>
        </p:spPr>
        <p:txBody>
          <a:bodyPr>
            <a:normAutofit fontScale="70000"/>
          </a:bodyPr>
          <a:p>
            <a:pPr marL="0" indent="0">
              <a:buNone/>
            </a:pPr>
            <a:r>
              <a:rPr lang="en-US" sz="2900" b="1">
                <a:solidFill>
                  <a:srgbClr val="00B050"/>
                </a:solidFill>
                <a:latin typeface="SimSun" panose="02010600030101010101" pitchFamily="2" charset="-122"/>
                <a:ea typeface="SimSun" panose="02010600030101010101" pitchFamily="2" charset="-122"/>
                <a:sym typeface="+mn-ea"/>
              </a:rPr>
              <a:t>import </a:t>
            </a:r>
            <a:r>
              <a:rPr lang="en-US" sz="2900" b="1">
                <a:solidFill>
                  <a:srgbClr val="0070C0"/>
                </a:solidFill>
                <a:latin typeface="SimSun" panose="02010600030101010101" pitchFamily="2" charset="-122"/>
                <a:ea typeface="SimSun" panose="02010600030101010101" pitchFamily="2" charset="-122"/>
                <a:sym typeface="+mn-ea"/>
              </a:rPr>
              <a:t>json</a:t>
            </a:r>
            <a:endParaRPr lang="en-US" sz="2900">
              <a:solidFill>
                <a:schemeClr val="tx1"/>
              </a:solidFill>
              <a:latin typeface="SimSun" panose="02010600030101010101" pitchFamily="2" charset="-122"/>
              <a:ea typeface="SimSun" panose="02010600030101010101" pitchFamily="2" charset="-122"/>
              <a:sym typeface="+mn-ea"/>
            </a:endParaRPr>
          </a:p>
          <a:p>
            <a:pPr marL="0" indent="0">
              <a:buNone/>
            </a:pPr>
            <a:r>
              <a:rPr lang="en-US" sz="2900">
                <a:solidFill>
                  <a:schemeClr val="tx1"/>
                </a:solidFill>
                <a:latin typeface="SimSun" panose="02010600030101010101" pitchFamily="2" charset="-122"/>
                <a:ea typeface="SimSun" panose="02010600030101010101" pitchFamily="2" charset="-122"/>
                <a:sym typeface="+mn-ea"/>
              </a:rPr>
              <a:t>developerJsonString = </a:t>
            </a:r>
            <a:r>
              <a:rPr lang="en-US" sz="2900">
                <a:solidFill>
                  <a:srgbClr val="FF0000"/>
                </a:solidFill>
                <a:latin typeface="SimSun" panose="02010600030101010101" pitchFamily="2" charset="-122"/>
                <a:ea typeface="SimSun" panose="02010600030101010101" pitchFamily="2" charset="-122"/>
                <a:sym typeface="+mn-ea"/>
              </a:rPr>
              <a:t>"""{</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"name": "jane doe",</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"salary": 9000,</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"skills": [</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"Raspberry pi",</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"Machine Learning",</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"Web Development"</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"email": "JaneDoe@pynative.com",</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"projects": [</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"Python Data Mining",</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"Python Data Science"</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    ]</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a:t>
            </a:r>
            <a:endParaRPr lang="en-US" sz="2900">
              <a:solidFill>
                <a:srgbClr val="FF0000"/>
              </a:solidFill>
              <a:latin typeface="SimSun" panose="02010600030101010101" pitchFamily="2" charset="-122"/>
              <a:ea typeface="SimSun" panose="02010600030101010101" pitchFamily="2" charset="-122"/>
            </a:endParaRPr>
          </a:p>
          <a:p>
            <a:pPr marL="0" indent="0">
              <a:buNone/>
            </a:pPr>
            <a:r>
              <a:rPr lang="en-US" sz="2900">
                <a:solidFill>
                  <a:srgbClr val="FF0000"/>
                </a:solidFill>
                <a:latin typeface="SimSun" panose="02010600030101010101" pitchFamily="2" charset="-122"/>
                <a:ea typeface="SimSun" panose="02010600030101010101" pitchFamily="2" charset="-122"/>
                <a:sym typeface="+mn-ea"/>
              </a:rPr>
              <a:t>"""</a:t>
            </a:r>
            <a:endParaRPr lang="en-US" sz="2900">
              <a:solidFill>
                <a:srgbClr val="FF0000"/>
              </a:solidFill>
              <a:latin typeface="SimSun" panose="02010600030101010101" pitchFamily="2" charset="-122"/>
              <a:ea typeface="SimSun" panose="02010600030101010101" pitchFamily="2" charset="-122"/>
            </a:endParaRPr>
          </a:p>
          <a:p>
            <a:endParaRPr lang="en-US" sz="2900">
              <a:solidFill>
                <a:srgbClr val="FF0000"/>
              </a:solidFill>
              <a:latin typeface="SimSun" panose="02010600030101010101" pitchFamily="2" charset="-122"/>
              <a:ea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a:cs typeface="Calibri" panose="020F0502020204030204"/>
                <a:sym typeface="+mn-ea"/>
              </a:rPr>
              <a:t>Cont.'s </a:t>
            </a:r>
            <a:br>
              <a:rPr>
                <a:sym typeface="+mn-ea"/>
              </a:rPr>
            </a:br>
            <a:br>
              <a:rPr>
                <a:sym typeface="+mn-ea"/>
              </a:rPr>
            </a:br>
            <a:br>
              <a:rPr>
                <a:sym typeface="+mn-ea"/>
              </a:rPr>
            </a:br>
            <a:br>
              <a:rPr lang="en-US"/>
            </a:br>
            <a:endParaRPr lang="en-US"/>
          </a:p>
        </p:txBody>
      </p:sp>
      <p:sp>
        <p:nvSpPr>
          <p:cNvPr id="5" name="Text Placeholder 4"/>
          <p:cNvSpPr>
            <a:spLocks noGrp="1"/>
          </p:cNvSpPr>
          <p:nvPr>
            <p:ph type="body" sz="quarter" idx="14"/>
          </p:nvPr>
        </p:nvSpPr>
        <p:spPr/>
        <p:txBody>
          <a:bodyPr>
            <a:normAutofit lnSpcReduction="10000"/>
          </a:bodyPr>
          <a:p>
            <a:pPr marL="0" indent="0">
              <a:buNone/>
            </a:pPr>
            <a:r>
              <a:rPr lang="en-US">
                <a:solidFill>
                  <a:srgbClr val="00B0F0"/>
                </a:solidFill>
              </a:rPr>
              <a:t>	</a:t>
            </a:r>
            <a:r>
              <a:rPr lang="en-US">
                <a:solidFill>
                  <a:schemeClr val="tx1"/>
                </a:solidFill>
                <a:latin typeface="SimSun" panose="02010600030101010101" pitchFamily="2" charset="-122"/>
                <a:ea typeface="SimSun" panose="02010600030101010101" pitchFamily="2" charset="-122"/>
              </a:rPr>
              <a:t>&gt;&gt;&gt;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"Started converting JSON string document to Python dictionary"</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&gt;&gt;&gt; developerDict = json.loads(developerJsonString)</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&gt;&gt;&gt;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"Printing key and value"</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&gt;&gt;&gt;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(developerDict[</a:t>
            </a:r>
            <a:r>
              <a:rPr lang="en-US">
                <a:solidFill>
                  <a:srgbClr val="FF0000"/>
                </a:solidFill>
                <a:latin typeface="SimSun" panose="02010600030101010101" pitchFamily="2" charset="-122"/>
                <a:ea typeface="SimSun" panose="02010600030101010101" pitchFamily="2" charset="-122"/>
              </a:rPr>
              <a:t>"name"</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&gt;&gt;&gt;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(developerDict[</a:t>
            </a:r>
            <a:r>
              <a:rPr lang="en-US">
                <a:solidFill>
                  <a:srgbClr val="FF0000"/>
                </a:solidFill>
                <a:latin typeface="SimSun" panose="02010600030101010101" pitchFamily="2" charset="-122"/>
                <a:ea typeface="SimSun" panose="02010600030101010101" pitchFamily="2" charset="-122"/>
              </a:rPr>
              <a:t>"email"</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&gt;&gt;&gt;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"Done converting JSON string document to a dictionary"</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Output</a:t>
            </a:r>
            <a:endParaRPr lang="en-US"/>
          </a:p>
        </p:txBody>
      </p:sp>
      <p:sp>
        <p:nvSpPr>
          <p:cNvPr id="5" name="Text Placeholder 4"/>
          <p:cNvSpPr>
            <a:spLocks noGrp="1"/>
          </p:cNvSpPr>
          <p:nvPr>
            <p:ph type="body" sz="quarter" idx="14"/>
          </p:nvPr>
        </p:nvSpPr>
        <p:spPr/>
        <p:txBody>
          <a:bodyPr/>
          <a:p>
            <a:pPr marL="0" indent="0">
              <a:buNone/>
            </a:pPr>
            <a:r>
              <a:rPr lang="en-US">
                <a:solidFill>
                  <a:schemeClr val="tx1"/>
                </a:solidFill>
              </a:rPr>
              <a:t>Started converting JSON string document to Python dictionary</a:t>
            </a:r>
            <a:endParaRPr lang="en-US">
              <a:solidFill>
                <a:schemeClr val="tx1"/>
              </a:solidFill>
            </a:endParaRPr>
          </a:p>
          <a:p>
            <a:pPr marL="0" indent="0">
              <a:buNone/>
            </a:pPr>
            <a:endParaRPr lang="en-US">
              <a:solidFill>
                <a:schemeClr val="tx1"/>
              </a:solidFill>
            </a:endParaRPr>
          </a:p>
          <a:p>
            <a:pPr marL="0" indent="0">
              <a:buNone/>
            </a:pPr>
            <a:r>
              <a:rPr lang="en-US">
                <a:solidFill>
                  <a:schemeClr val="tx1"/>
                </a:solidFill>
                <a:latin typeface="SimSun" panose="02010600030101010101" pitchFamily="2" charset="-122"/>
                <a:ea typeface="SimSun" panose="02010600030101010101" pitchFamily="2" charset="-122"/>
              </a:rPr>
              <a:t>Printing key and value</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Efrem Jon</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JaneDoe@pynative.com</a:t>
            </a:r>
            <a:endParaRPr lang="en-US">
              <a:solidFill>
                <a:schemeClr val="tx1"/>
              </a:solidFill>
              <a:latin typeface="SimSun" panose="02010600030101010101" pitchFamily="2" charset="-122"/>
              <a:ea typeface="SimSun" panose="02010600030101010101" pitchFamily="2" charset="-122"/>
            </a:endParaRPr>
          </a:p>
          <a:p>
            <a:pPr marL="0" indent="0">
              <a:buNone/>
            </a:pP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Done converting JSON string document to a dictionary</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082566" y="1481959"/>
            <a:ext cx="10363200" cy="4876799"/>
          </a:xfrm>
        </p:spPr>
        <p:txBody>
          <a:bodyPr lIns="91440" tIns="45720" rIns="91440" bIns="45720" anchor="t">
            <a:normAutofit/>
          </a:bodyPr>
          <a:lstStyle/>
          <a:p>
            <a:r>
              <a:rPr lang="en-US" dirty="0">
                <a:ea typeface="+mn-lt"/>
                <a:cs typeface="+mn-lt"/>
                <a:hlinkClick r:id="rId1"/>
              </a:rPr>
              <a:t>https://pynative.com/python/json/</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https://realpython.com/python-json/</a:t>
            </a:r>
            <a:endParaRPr lang="en-US" dirty="0">
              <a:ea typeface="+mn-lt"/>
              <a:cs typeface="+mn-lt"/>
              <a:hlinkClick r:id="rId1"/>
            </a:endParaRPr>
          </a:p>
          <a:p>
            <a:endParaRPr lang="en-US" dirty="0">
              <a:ea typeface="+mn-lt"/>
              <a:cs typeface="+mn-lt"/>
              <a:hlinkClick r:id="rId1"/>
            </a:endParaRPr>
          </a:p>
          <a:p>
            <a:r>
              <a:rPr lang="en-US" dirty="0">
                <a:ea typeface="+mn-lt"/>
                <a:cs typeface="+mn-lt"/>
                <a:hlinkClick r:id="rId1"/>
              </a:rPr>
              <a:t>https://www.w3schools.com/python/python_json.asp</a:t>
            </a:r>
            <a:endParaRPr lang="en-US" dirty="0">
              <a:ea typeface="+mn-lt"/>
              <a:cs typeface="+mn-lt"/>
              <a:hlinkClick r:id="rId1"/>
            </a:endParaRPr>
          </a:p>
          <a:p>
            <a:pPr marL="0" indent="0">
              <a:buNone/>
            </a:pPr>
            <a:endParaRPr lang="en-US" dirty="0">
              <a:ea typeface="+mn-lt"/>
              <a:cs typeface="+mn-lt"/>
              <a:hlinkClick r:id="rId1"/>
            </a:endParaRPr>
          </a:p>
          <a:p>
            <a:endParaRPr lang="en-US" dirty="0">
              <a:ea typeface="+mn-lt"/>
              <a:cs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628650"/>
            <a:ext cx="8321696" cy="719930"/>
          </a:xfrm>
        </p:spPr>
        <p:txBody>
          <a:bodyPr lIns="91440" tIns="45720" rIns="91440" bIns="45720" anchor="t"/>
          <a:lstStyle/>
          <a:p>
            <a:r>
              <a:rPr>
                <a:ea typeface="+mn-lt"/>
                <a:cs typeface="+mn-lt"/>
                <a:sym typeface="+mn-ea"/>
              </a:rPr>
              <a:t>What is JSON Data</a:t>
            </a:r>
            <a:endParaRPr lang="en-US" dirty="0"/>
          </a:p>
        </p:txBody>
      </p:sp>
      <p:sp>
        <p:nvSpPr>
          <p:cNvPr id="3" name="Text Placeholder 2"/>
          <p:cNvSpPr>
            <a:spLocks noGrp="1"/>
          </p:cNvSpPr>
          <p:nvPr>
            <p:ph type="body" sz="quarter" idx="14"/>
          </p:nvPr>
        </p:nvSpPr>
        <p:spPr>
          <a:xfrm>
            <a:off x="1162685" y="1445895"/>
            <a:ext cx="10657205" cy="5333365"/>
          </a:xfrm>
        </p:spPr>
        <p:txBody>
          <a:bodyPr lIns="91440" tIns="45720" rIns="91440" bIns="45720" anchor="t">
            <a:noAutofit/>
          </a:bodyPr>
          <a:lstStyle/>
          <a:p>
            <a:r>
              <a:rPr lang="en-US" sz="2000" dirty="0">
                <a:solidFill>
                  <a:schemeClr val="tx1"/>
                </a:solidFill>
                <a:ea typeface="+mn-lt"/>
                <a:cs typeface="+mn-lt"/>
              </a:rPr>
              <a:t>JSON (JavaScript Object Notation) is a data-interchange format and is most commonly used for client-server communication.</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r>
              <a:rPr lang="en-US" sz="2000" dirty="0">
                <a:solidFill>
                  <a:schemeClr val="tx1"/>
                </a:solidFill>
                <a:ea typeface="+mn-lt"/>
                <a:cs typeface="+mn-lt"/>
              </a:rPr>
              <a:t>Example:</a:t>
            </a:r>
            <a:endParaRPr lang="en-US" sz="2000" dirty="0">
              <a:solidFill>
                <a:schemeClr val="tx1"/>
              </a:solidFill>
              <a:ea typeface="+mn-lt"/>
              <a:cs typeface="+mn-lt"/>
            </a:endParaRPr>
          </a:p>
          <a:p>
            <a:pPr marL="0" indent="0">
              <a:buNone/>
            </a:pPr>
            <a:r>
              <a:rPr lang="en-US" sz="2000" dirty="0">
                <a:solidFill>
                  <a:schemeClr val="tx1"/>
                </a:solidFill>
                <a:ea typeface="+mn-lt"/>
                <a:cs typeface="+mn-lt"/>
              </a:rPr>
              <a:t>	{</a:t>
            </a:r>
            <a:r>
              <a:rPr lang="en-US" sz="2000" dirty="0">
                <a:solidFill>
                  <a:srgbClr val="FF0000"/>
                </a:solidFill>
                <a:latin typeface="SimSun" panose="02010600030101010101" pitchFamily="2" charset="-122"/>
                <a:ea typeface="SimSun" panose="02010600030101010101" pitchFamily="2" charset="-122"/>
                <a:cs typeface="+mn-lt"/>
              </a:rPr>
              <a:t>"name": "jane doe", </a:t>
            </a:r>
            <a:endParaRPr lang="en-US" sz="2000" dirty="0">
              <a:solidFill>
                <a:srgbClr val="FF0000"/>
              </a:solidFill>
              <a:latin typeface="SimSun" panose="02010600030101010101" pitchFamily="2" charset="-122"/>
              <a:ea typeface="SimSun" panose="02010600030101010101" pitchFamily="2" charset="-122"/>
              <a:cs typeface="+mn-lt"/>
            </a:endParaRPr>
          </a:p>
          <a:p>
            <a:pPr marL="0" indent="0">
              <a:buNone/>
            </a:pPr>
            <a:r>
              <a:rPr lang="en-US" sz="2000" dirty="0">
                <a:solidFill>
                  <a:srgbClr val="FF0000"/>
                </a:solidFill>
                <a:latin typeface="SimSun" panose="02010600030101010101" pitchFamily="2" charset="-122"/>
                <a:ea typeface="SimSun" panose="02010600030101010101" pitchFamily="2" charset="-122"/>
                <a:cs typeface="+mn-lt"/>
              </a:rPr>
              <a:t>	  "salary": </a:t>
            </a:r>
            <a:r>
              <a:rPr lang="en-US" sz="2000" dirty="0">
                <a:solidFill>
                  <a:schemeClr val="tx1"/>
                </a:solidFill>
                <a:latin typeface="SimSun" panose="02010600030101010101" pitchFamily="2" charset="-122"/>
                <a:ea typeface="SimSun" panose="02010600030101010101" pitchFamily="2" charset="-122"/>
                <a:cs typeface="+mn-lt"/>
              </a:rPr>
              <a:t>9000</a:t>
            </a:r>
            <a:r>
              <a:rPr lang="en-US" sz="2000" dirty="0">
                <a:solidFill>
                  <a:srgbClr val="FF0000"/>
                </a:solidFill>
                <a:latin typeface="SimSun" panose="02010600030101010101" pitchFamily="2" charset="-122"/>
                <a:ea typeface="SimSun" panose="02010600030101010101" pitchFamily="2" charset="-122"/>
                <a:cs typeface="+mn-lt"/>
              </a:rPr>
              <a:t>, </a:t>
            </a:r>
            <a:endParaRPr lang="en-US" sz="2000" dirty="0">
              <a:solidFill>
                <a:srgbClr val="FF0000"/>
              </a:solidFill>
              <a:latin typeface="SimSun" panose="02010600030101010101" pitchFamily="2" charset="-122"/>
              <a:ea typeface="SimSun" panose="02010600030101010101" pitchFamily="2" charset="-122"/>
              <a:cs typeface="+mn-lt"/>
            </a:endParaRPr>
          </a:p>
          <a:p>
            <a:pPr marL="0" indent="0">
              <a:buNone/>
            </a:pPr>
            <a:r>
              <a:rPr lang="en-US" sz="2000" dirty="0">
                <a:solidFill>
                  <a:srgbClr val="FF0000"/>
                </a:solidFill>
                <a:latin typeface="SimSun" panose="02010600030101010101" pitchFamily="2" charset="-122"/>
                <a:ea typeface="SimSun" panose="02010600030101010101" pitchFamily="2" charset="-122"/>
                <a:cs typeface="+mn-lt"/>
              </a:rPr>
              <a:t>	   "email": "JaneDoe@pynative.com"</a:t>
            </a:r>
            <a:r>
              <a:rPr lang="en-US" sz="2000" dirty="0">
                <a:solidFill>
                  <a:schemeClr val="tx1"/>
                </a:solidFill>
                <a:latin typeface="SimSun" panose="02010600030101010101" pitchFamily="2" charset="-122"/>
                <a:ea typeface="SimSun" panose="02010600030101010101" pitchFamily="2" charset="-122"/>
                <a:cs typeface="+mn-lt"/>
              </a:rPr>
              <a:t> }</a:t>
            </a:r>
            <a:endParaRPr lang="en-US" sz="2000" dirty="0">
              <a:solidFill>
                <a:schemeClr val="tx1"/>
              </a:solidFill>
              <a:latin typeface="SimSun" panose="02010600030101010101" pitchFamily="2" charset="-122"/>
              <a:ea typeface="SimSun" panose="02010600030101010101" pitchFamily="2" charset="-122"/>
              <a:cs typeface="+mn-lt"/>
            </a:endParaRPr>
          </a:p>
          <a:p>
            <a:pPr marL="0" indent="0">
              <a:buNone/>
            </a:pPr>
            <a:endParaRPr lang="en-US" sz="2000" dirty="0">
              <a:solidFill>
                <a:schemeClr val="tx1"/>
              </a:solidFill>
              <a:ea typeface="+mn-lt"/>
              <a:cs typeface="+mn-lt"/>
            </a:endParaRPr>
          </a:p>
          <a:p>
            <a:pPr>
              <a:buFont typeface="Wingdings" panose="05000000000000000000" charset="0"/>
              <a:buChar char="§"/>
            </a:pPr>
            <a:r>
              <a:rPr lang="en-US" sz="2000" dirty="0">
                <a:solidFill>
                  <a:schemeClr val="tx1"/>
                </a:solidFill>
                <a:ea typeface="+mn-lt"/>
                <a:cs typeface="+mn-lt"/>
              </a:rPr>
              <a:t>JSON is the primary format in which data is passed back and forth to APIs, and most API servers will send their responses in JSON format.</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r>
              <a:rPr lang="en-US" sz="2000" dirty="0">
                <a:solidFill>
                  <a:schemeClr val="tx1"/>
                </a:solidFill>
                <a:ea typeface="+mn-lt"/>
                <a:cs typeface="+mn-lt"/>
              </a:rPr>
              <a:t>Whenever the client needs information, it calls the server using a URI, and the server returns data to the client in the form of JSON. Also, when the client application wants to store the data on the server. It can POST that data in the form of JSON.</a:t>
            </a: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a:p>
            <a:pPr marL="0" indent="0">
              <a:buNone/>
            </a:pPr>
            <a:endParaRPr lang="en-US" sz="2000" dirty="0">
              <a:solidFill>
                <a:schemeClr val="tx1"/>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3" name="Text Placeholder 2"/>
          <p:cNvSpPr>
            <a:spLocks noGrp="1"/>
          </p:cNvSpPr>
          <p:nvPr>
            <p:ph type="body" sz="quarter" idx="14"/>
          </p:nvPr>
        </p:nvSpPr>
        <p:spPr>
          <a:xfrm>
            <a:off x="1156921" y="1567431"/>
            <a:ext cx="10275570" cy="4705350"/>
          </a:xfrm>
        </p:spPr>
        <p:txBody>
          <a:bodyPr lIns="91440" tIns="45720" rIns="91440" bIns="45720" anchor="t">
            <a:normAutofit/>
          </a:bodyPr>
          <a:lstStyle/>
          <a:p>
            <a:pPr marL="457200" indent="-457200"/>
            <a:r>
              <a:rPr lang="en-US" sz="2000" dirty="0">
                <a:solidFill>
                  <a:schemeClr val="tx1"/>
                </a:solidFill>
                <a:ea typeface="+mn-lt"/>
                <a:cs typeface="+mn-lt"/>
                <a:sym typeface="+mn-ea"/>
              </a:rPr>
              <a:t>A JSON is an unordered collection of key and value pairs.</a:t>
            </a:r>
            <a:endParaRPr lang="en-US" sz="2000" dirty="0">
              <a:solidFill>
                <a:schemeClr val="tx1"/>
              </a:solidFill>
              <a:ea typeface="+mn-lt"/>
              <a:cs typeface="+mn-lt"/>
            </a:endParaRPr>
          </a:p>
          <a:p>
            <a:pPr>
              <a:buFont typeface="Wingdings" panose="05000000000000000000" charset="0"/>
              <a:buChar char="ü"/>
            </a:pPr>
            <a:r>
              <a:rPr lang="en-US" sz="2000" dirty="0">
                <a:solidFill>
                  <a:schemeClr val="tx1"/>
                </a:solidFill>
                <a:ea typeface="+mn-lt"/>
                <a:cs typeface="+mn-lt"/>
                <a:sym typeface="+mn-ea"/>
              </a:rPr>
              <a:t>	Keys are unique Strings that cannot be null.</a:t>
            </a:r>
            <a:endParaRPr lang="en-US" sz="2000" dirty="0">
              <a:solidFill>
                <a:schemeClr val="tx1"/>
              </a:solidFill>
              <a:ea typeface="+mn-lt"/>
              <a:cs typeface="+mn-lt"/>
            </a:endParaRPr>
          </a:p>
          <a:p>
            <a:pPr>
              <a:buFont typeface="Wingdings" panose="05000000000000000000" charset="0"/>
              <a:buChar char="ü"/>
            </a:pPr>
            <a:r>
              <a:rPr lang="en-US" sz="2000" dirty="0">
                <a:solidFill>
                  <a:schemeClr val="tx1"/>
                </a:solidFill>
                <a:ea typeface="+mn-lt"/>
                <a:cs typeface="+mn-lt"/>
                <a:sym typeface="+mn-ea"/>
              </a:rPr>
              <a:t>	Values can be anything from a String, Boolean, Number, list, or even null.</a:t>
            </a:r>
            <a:endParaRPr lang="en-US" sz="2000" dirty="0">
              <a:solidFill>
                <a:schemeClr val="tx1"/>
              </a:solidFill>
              <a:ea typeface="+mn-lt"/>
              <a:cs typeface="+mn-lt"/>
            </a:endParaRPr>
          </a:p>
          <a:p>
            <a:pPr>
              <a:buFont typeface="Wingdings" panose="05000000000000000000" charset="0"/>
              <a:buChar char="ü"/>
            </a:pPr>
            <a:r>
              <a:rPr lang="en-US" sz="2000" dirty="0">
                <a:solidFill>
                  <a:schemeClr val="tx1"/>
                </a:solidFill>
                <a:ea typeface="+mn-lt"/>
                <a:cs typeface="+mn-lt"/>
                <a:sym typeface="+mn-ea"/>
              </a:rPr>
              <a:t>	A JSONO can be represented by a String enclosed within curly braces with keys and values separated by a colon, and pairs separated by a comma</a:t>
            </a:r>
            <a:endParaRPr lang="en-US" sz="2000" dirty="0">
              <a:solidFill>
                <a:schemeClr val="tx1"/>
              </a:solidFill>
              <a:ea typeface="+mn-lt"/>
              <a:cs typeface="+mn-lt"/>
              <a:sym typeface="+mn-ea"/>
            </a:endParaRPr>
          </a:p>
          <a:p>
            <a:pPr marL="0" indent="0">
              <a:buFont typeface="Wingdings" panose="05000000000000000000" charset="0"/>
              <a:buNone/>
            </a:pPr>
            <a:endParaRPr lang="en-US" sz="2000" dirty="0">
              <a:solidFill>
                <a:schemeClr val="tx1"/>
              </a:solidFill>
              <a:ea typeface="+mn-lt"/>
              <a:cs typeface="+mn-lt"/>
              <a:sym typeface="+mn-ea"/>
            </a:endParaRPr>
          </a:p>
          <a:p>
            <a:pPr>
              <a:buFont typeface="Wingdings" panose="05000000000000000000" charset="0"/>
              <a:buChar char="§"/>
            </a:pPr>
            <a:r>
              <a:rPr lang="en-US" sz="2000" dirty="0">
                <a:solidFill>
                  <a:schemeClr val="tx1"/>
                </a:solidFill>
                <a:ea typeface="+mn-lt"/>
                <a:cs typeface="+mn-lt"/>
              </a:rPr>
              <a:t>JSON is most commonly used for client-server communication because:</a:t>
            </a:r>
            <a:endParaRPr lang="en-US" sz="2000" dirty="0">
              <a:solidFill>
                <a:schemeClr val="tx1"/>
              </a:solidFill>
              <a:ea typeface="+mn-lt"/>
              <a:cs typeface="+mn-lt"/>
            </a:endParaRPr>
          </a:p>
          <a:p>
            <a:pPr marL="0" indent="0">
              <a:buFont typeface="Wingdings" panose="05000000000000000000" charset="0"/>
              <a:buNone/>
            </a:pPr>
            <a:endParaRPr lang="en-US" sz="2000" dirty="0">
              <a:solidFill>
                <a:schemeClr val="tx1"/>
              </a:solidFill>
              <a:ea typeface="+mn-lt"/>
              <a:cs typeface="+mn-lt"/>
            </a:endParaRPr>
          </a:p>
          <a:p>
            <a:pPr>
              <a:buFont typeface="Wingdings" panose="05000000000000000000" charset="0"/>
              <a:buChar char="ü"/>
            </a:pPr>
            <a:r>
              <a:rPr lang="en-US" sz="2000" dirty="0">
                <a:solidFill>
                  <a:schemeClr val="tx1"/>
                </a:solidFill>
                <a:ea typeface="+mn-lt"/>
                <a:cs typeface="+mn-lt"/>
              </a:rPr>
              <a:t> 	It is human readable.</a:t>
            </a:r>
            <a:endParaRPr lang="en-US" sz="2000" dirty="0">
              <a:solidFill>
                <a:schemeClr val="tx1"/>
              </a:solidFill>
              <a:ea typeface="+mn-lt"/>
              <a:cs typeface="+mn-lt"/>
            </a:endParaRPr>
          </a:p>
          <a:p>
            <a:pPr>
              <a:buFont typeface="Wingdings" panose="05000000000000000000" charset="0"/>
              <a:buChar char="ü"/>
            </a:pPr>
            <a:r>
              <a:rPr lang="en-US" sz="2000" dirty="0">
                <a:solidFill>
                  <a:schemeClr val="tx1"/>
                </a:solidFill>
                <a:ea typeface="+mn-lt"/>
                <a:cs typeface="+mn-lt"/>
              </a:rPr>
              <a:t> 	It's both easy to read/write and</a:t>
            </a:r>
            <a:endParaRPr lang="en-US" sz="2000" dirty="0">
              <a:solidFill>
                <a:schemeClr val="tx1"/>
              </a:solidFill>
              <a:ea typeface="+mn-lt"/>
              <a:cs typeface="+mn-lt"/>
            </a:endParaRPr>
          </a:p>
          <a:p>
            <a:pPr>
              <a:buFont typeface="Wingdings" panose="05000000000000000000" charset="0"/>
              <a:buChar char="ü"/>
            </a:pPr>
            <a:r>
              <a:rPr lang="en-US" sz="2000" dirty="0">
                <a:solidFill>
                  <a:schemeClr val="tx1"/>
                </a:solidFill>
                <a:ea typeface="+mn-lt"/>
                <a:cs typeface="+mn-lt"/>
              </a:rPr>
              <a:t> 	JSON is language-independent.</a:t>
            </a:r>
            <a:endParaRPr lang="en-US" sz="2000" dirty="0">
              <a:solidFill>
                <a:schemeClr val="tx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ea typeface="+mn-lt"/>
                <a:cs typeface="+mn-lt"/>
                <a:sym typeface="+mn-ea"/>
              </a:rPr>
              <a:t>Python json Module</a:t>
            </a:r>
            <a:endParaRPr lang="en-US">
              <a:cs typeface="Calibri" panose="020F0502020204030204"/>
            </a:endParaRPr>
          </a:p>
        </p:txBody>
      </p:sp>
      <p:sp>
        <p:nvSpPr>
          <p:cNvPr id="3" name="Text Placeholder 2"/>
          <p:cNvSpPr>
            <a:spLocks noGrp="1"/>
          </p:cNvSpPr>
          <p:nvPr>
            <p:ph type="body" sz="quarter" idx="14"/>
          </p:nvPr>
        </p:nvSpPr>
        <p:spPr>
          <a:xfrm>
            <a:off x="1156921" y="1519050"/>
            <a:ext cx="10275570" cy="4705350"/>
          </a:xfrm>
        </p:spPr>
        <p:txBody>
          <a:bodyPr lIns="91440" tIns="45720" rIns="91440" bIns="45720" anchor="t">
            <a:normAutofit/>
          </a:bodyPr>
          <a:lstStyle/>
          <a:p>
            <a:r>
              <a:rPr lang="en-US" sz="2000" dirty="0">
                <a:solidFill>
                  <a:schemeClr val="tx1"/>
                </a:solidFill>
                <a:ea typeface="+mn-lt"/>
                <a:cs typeface="+mn-lt"/>
              </a:rPr>
              <a:t>Python comes with a built-in module called json for working with JSON data. it </a:t>
            </a:r>
            <a:r>
              <a:rPr lang="en-US" sz="2000" dirty="0">
                <a:solidFill>
                  <a:schemeClr val="tx1"/>
                </a:solidFill>
                <a:ea typeface="+mn-lt"/>
                <a:cs typeface="+mn-lt"/>
                <a:sym typeface="+mn-ea"/>
              </a:rPr>
              <a:t>is part of the standard library, so we don’t have to install anything to use it. </a:t>
            </a:r>
            <a:endParaRPr lang="en-US" sz="2000" dirty="0">
              <a:solidFill>
                <a:schemeClr val="tx1"/>
              </a:solidFill>
              <a:ea typeface="+mn-lt"/>
              <a:cs typeface="+mn-lt"/>
              <a:sym typeface="+mn-ea"/>
            </a:endParaRPr>
          </a:p>
          <a:p>
            <a:endParaRPr lang="en-US" sz="2000" dirty="0">
              <a:solidFill>
                <a:schemeClr val="tx1"/>
              </a:solidFill>
              <a:ea typeface="+mn-lt"/>
              <a:cs typeface="+mn-lt"/>
              <a:sym typeface="+mn-ea"/>
            </a:endParaRPr>
          </a:p>
          <a:p>
            <a:r>
              <a:rPr lang="en-US" sz="2000" dirty="0">
                <a:solidFill>
                  <a:schemeClr val="tx1"/>
                </a:solidFill>
                <a:ea typeface="+mn-lt"/>
                <a:cs typeface="+mn-lt"/>
                <a:sym typeface="+mn-ea"/>
              </a:rPr>
              <a:t>The json library has two main functions:</a:t>
            </a:r>
            <a:endParaRPr lang="en-US" sz="2000" dirty="0">
              <a:solidFill>
                <a:schemeClr val="tx1"/>
              </a:solidFill>
              <a:ea typeface="+mn-lt"/>
              <a:cs typeface="+mn-lt"/>
              <a:sym typeface="+mn-ea"/>
            </a:endParaRPr>
          </a:p>
          <a:p>
            <a:endParaRPr lang="en-US" sz="2000" dirty="0">
              <a:solidFill>
                <a:schemeClr val="tx1"/>
              </a:solidFill>
              <a:ea typeface="+mn-lt"/>
              <a:cs typeface="+mn-lt"/>
              <a:sym typeface="+mn-ea"/>
            </a:endParaRPr>
          </a:p>
          <a:p>
            <a:pPr marL="514350" indent="-514350">
              <a:buFont typeface="Wingdings" panose="05000000000000000000" charset="0"/>
              <a:buAutoNum type="arabicPeriod"/>
            </a:pPr>
            <a:r>
              <a:rPr lang="en-US" sz="2000" dirty="0">
                <a:solidFill>
                  <a:schemeClr val="tx1"/>
                </a:solidFill>
                <a:latin typeface="SimSun" panose="02010600030101010101" pitchFamily="2" charset="-122"/>
                <a:ea typeface="SimSun" panose="02010600030101010101" pitchFamily="2" charset="-122"/>
                <a:cs typeface="+mn-lt"/>
                <a:sym typeface="+mn-ea"/>
              </a:rPr>
              <a:t>json.dumps() </a:t>
            </a:r>
            <a:r>
              <a:rPr lang="en-US" sz="2000" dirty="0">
                <a:solidFill>
                  <a:schemeClr val="tx1"/>
                </a:solidFill>
                <a:ea typeface="+mn-lt"/>
                <a:cs typeface="+mn-lt"/>
                <a:sym typeface="+mn-ea"/>
              </a:rPr>
              <a:t>— Takes in a Python object, and converts (dumps) it to a string.</a:t>
            </a:r>
            <a:endParaRPr lang="en-US" sz="2000" dirty="0">
              <a:solidFill>
                <a:schemeClr val="tx1"/>
              </a:solidFill>
              <a:ea typeface="+mn-lt"/>
              <a:cs typeface="+mn-lt"/>
              <a:sym typeface="+mn-ea"/>
            </a:endParaRPr>
          </a:p>
          <a:p>
            <a:pPr marL="514350" indent="-514350">
              <a:buAutoNum type="arabicPeriod"/>
            </a:pPr>
            <a:r>
              <a:rPr lang="en-US" sz="2000" dirty="0">
                <a:solidFill>
                  <a:schemeClr val="tx1"/>
                </a:solidFill>
                <a:latin typeface="SimSun" panose="02010600030101010101" pitchFamily="2" charset="-122"/>
                <a:ea typeface="SimSun" panose="02010600030101010101" pitchFamily="2" charset="-122"/>
                <a:cs typeface="+mn-lt"/>
                <a:sym typeface="+mn-ea"/>
              </a:rPr>
              <a:t>json.loads()</a:t>
            </a:r>
            <a:r>
              <a:rPr lang="en-US" sz="2000" dirty="0">
                <a:solidFill>
                  <a:schemeClr val="tx1"/>
                </a:solidFill>
                <a:ea typeface="+mn-lt"/>
                <a:cs typeface="+mn-lt"/>
                <a:sym typeface="+mn-ea"/>
              </a:rPr>
              <a:t> — Takes a JSON string, and converts (loads) it to a Python object.</a:t>
            </a:r>
            <a:endParaRPr lang="en-US" sz="2000" dirty="0">
              <a:solidFill>
                <a:schemeClr val="tx1"/>
              </a:solidFill>
              <a:ea typeface="+mn-lt"/>
              <a:cs typeface="+mn-lt"/>
              <a:sym typeface="+mn-ea"/>
            </a:endParaRPr>
          </a:p>
          <a:p>
            <a:pPr marL="0" indent="0">
              <a:buNone/>
            </a:pPr>
            <a:endParaRPr lang="en-US" sz="2000" dirty="0">
              <a:solidFill>
                <a:schemeClr val="tx1"/>
              </a:solidFill>
              <a:ea typeface="+mn-lt"/>
              <a:cs typeface="+mn-l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40" y="668020"/>
            <a:ext cx="9393555" cy="679450"/>
          </a:xfrm>
        </p:spPr>
        <p:txBody>
          <a:bodyPr lIns="91440" tIns="45720" rIns="91440" bIns="45720" anchor="t"/>
          <a:lstStyle/>
          <a:p>
            <a:r>
              <a:rPr>
                <a:ea typeface="+mn-lt"/>
                <a:cs typeface="+mn-lt"/>
                <a:sym typeface="+mn-ea"/>
              </a:rPr>
              <a:t>Python Data to JSON Data</a:t>
            </a:r>
            <a:br>
              <a:rPr>
                <a:ea typeface="+mn-lt"/>
                <a:cs typeface="+mn-lt"/>
                <a:sym typeface="+mn-ea"/>
              </a:rPr>
            </a:br>
            <a:endParaRPr lang="en-US">
              <a:cs typeface="Calibri" panose="020F0502020204030204"/>
            </a:endParaRPr>
          </a:p>
        </p:txBody>
      </p:sp>
      <p:sp>
        <p:nvSpPr>
          <p:cNvPr id="3" name="Text Placeholder 2"/>
          <p:cNvSpPr>
            <a:spLocks noGrp="1"/>
          </p:cNvSpPr>
          <p:nvPr>
            <p:ph type="body" sz="quarter" idx="14"/>
          </p:nvPr>
        </p:nvSpPr>
        <p:spPr>
          <a:xfrm>
            <a:off x="1165225" y="1583055"/>
            <a:ext cx="11256645" cy="5199380"/>
          </a:xfrm>
        </p:spPr>
        <p:txBody>
          <a:bodyPr lIns="91440" tIns="45720" rIns="91440" bIns="45720" anchor="t"/>
          <a:lstStyle/>
          <a:p>
            <a:r>
              <a:rPr lang="en-US" sz="2000">
                <a:solidFill>
                  <a:schemeClr val="tx1"/>
                </a:solidFill>
                <a:ea typeface="+mn-lt"/>
                <a:cs typeface="+mn-lt"/>
              </a:rPr>
              <a:t>The process of encoding JSON Data  is usually called serialization. This term refers to the transformation of data into a series of bytes (hence serial) to be stored or transmitted across a network. </a:t>
            </a:r>
            <a:endParaRPr lang="en-US" sz="2000">
              <a:solidFill>
                <a:schemeClr val="tx1"/>
              </a:solidFill>
              <a:ea typeface="+mn-lt"/>
              <a:cs typeface="+mn-lt"/>
            </a:endParaRPr>
          </a:p>
          <a:p>
            <a:pPr marL="0" indent="0">
              <a:buNone/>
            </a:pPr>
            <a:endParaRPr lang="en-US" sz="2000">
              <a:solidFill>
                <a:schemeClr val="tx1"/>
              </a:solidFill>
              <a:ea typeface="+mn-lt"/>
              <a:cs typeface="+mn-lt"/>
            </a:endParaRPr>
          </a:p>
          <a:p>
            <a:r>
              <a:rPr lang="en-US" sz="2000">
                <a:solidFill>
                  <a:schemeClr val="tx1"/>
                </a:solidFill>
                <a:ea typeface="+mn-lt"/>
                <a:cs typeface="+mn-lt"/>
              </a:rPr>
              <a:t>The json module provides the following two methods to encode Python objects into JSON format.</a:t>
            </a:r>
            <a:endParaRPr lang="en-US" sz="2000">
              <a:solidFill>
                <a:schemeClr val="tx1"/>
              </a:solidFill>
              <a:ea typeface="+mn-lt"/>
              <a:cs typeface="+mn-lt"/>
            </a:endParaRPr>
          </a:p>
          <a:p>
            <a:endParaRPr lang="en-US" sz="2000">
              <a:solidFill>
                <a:schemeClr val="tx1"/>
              </a:solidFill>
              <a:ea typeface="+mn-lt"/>
              <a:cs typeface="+mn-lt"/>
            </a:endParaRPr>
          </a:p>
          <a:p>
            <a:pPr marL="457200" indent="-457200">
              <a:buFont typeface="+mj-lt"/>
              <a:buAutoNum type="arabicPeriod"/>
            </a:pPr>
            <a:r>
              <a:rPr lang="en-US" sz="2000">
                <a:solidFill>
                  <a:schemeClr val="tx1"/>
                </a:solidFill>
                <a:ea typeface="+mn-lt"/>
                <a:cs typeface="+mn-lt"/>
              </a:rPr>
              <a:t>The </a:t>
            </a:r>
            <a:r>
              <a:rPr lang="en-US" sz="2000">
                <a:solidFill>
                  <a:schemeClr val="tx1"/>
                </a:solidFill>
                <a:latin typeface="SimSun" panose="02010600030101010101" pitchFamily="2" charset="-122"/>
                <a:ea typeface="SimSun" panose="02010600030101010101" pitchFamily="2" charset="-122"/>
                <a:cs typeface="+mn-lt"/>
              </a:rPr>
              <a:t>json.dump() </a:t>
            </a:r>
            <a:r>
              <a:rPr lang="en-US" sz="2000">
                <a:solidFill>
                  <a:schemeClr val="tx1"/>
                </a:solidFill>
                <a:ea typeface="+mn-lt"/>
                <a:cs typeface="+mn-lt"/>
              </a:rPr>
              <a:t>method (without “s” in “dump”) used to write Python serialized  object as JSON formatted data into a file.</a:t>
            </a:r>
            <a:endParaRPr lang="en-US" sz="2000">
              <a:solidFill>
                <a:schemeClr val="tx1"/>
              </a:solidFill>
              <a:ea typeface="+mn-lt"/>
              <a:cs typeface="+mn-lt"/>
            </a:endParaRPr>
          </a:p>
          <a:p>
            <a:pPr marL="457200" indent="-457200">
              <a:buAutoNum type="arabicPeriod"/>
            </a:pPr>
            <a:r>
              <a:rPr lang="en-US" sz="2000">
                <a:solidFill>
                  <a:schemeClr val="tx1"/>
                </a:solidFill>
                <a:ea typeface="+mn-lt"/>
                <a:cs typeface="+mn-lt"/>
              </a:rPr>
              <a:t>The </a:t>
            </a:r>
            <a:r>
              <a:rPr lang="en-US" sz="2000">
                <a:solidFill>
                  <a:schemeClr val="tx1"/>
                </a:solidFill>
                <a:latin typeface="SimSun" panose="02010600030101010101" pitchFamily="2" charset="-122"/>
                <a:ea typeface="SimSun" panose="02010600030101010101" pitchFamily="2" charset="-122"/>
                <a:cs typeface="+mn-lt"/>
              </a:rPr>
              <a:t>json.dumps()</a:t>
            </a:r>
            <a:r>
              <a:rPr lang="en-US" sz="2000">
                <a:solidFill>
                  <a:schemeClr val="tx1"/>
                </a:solidFill>
                <a:ea typeface="+mn-lt"/>
                <a:cs typeface="+mn-lt"/>
              </a:rPr>
              <a:t> method encodes any Python object into JSON formatted String.</a:t>
            </a:r>
            <a:endParaRPr lang="en-US" sz="2000">
              <a:solidFill>
                <a:schemeClr val="tx1"/>
              </a:solidFill>
              <a:ea typeface="+mn-lt"/>
              <a:cs typeface="+mn-lt"/>
            </a:endParaRPr>
          </a:p>
          <a:p>
            <a:pPr marL="0" indent="0">
              <a:buNone/>
            </a:pPr>
            <a:endParaRPr lang="en-US" sz="2000">
              <a:solidFill>
                <a:schemeClr val="tx1"/>
              </a:solidFill>
              <a:ea typeface="+mn-lt"/>
              <a:cs typeface="+mn-lt"/>
            </a:endParaRPr>
          </a:p>
          <a:p>
            <a:r>
              <a:rPr lang="en-US" sz="2000">
                <a:solidFill>
                  <a:schemeClr val="tx1"/>
                </a:solidFill>
                <a:ea typeface="+mn-lt"/>
                <a:cs typeface="+mn-lt"/>
              </a:rPr>
              <a:t>The</a:t>
            </a:r>
            <a:r>
              <a:rPr lang="en-US" sz="2000">
                <a:solidFill>
                  <a:schemeClr val="tx1"/>
                </a:solidFill>
                <a:latin typeface="SimSun" panose="02010600030101010101" pitchFamily="2" charset="-122"/>
                <a:ea typeface="SimSun" panose="02010600030101010101" pitchFamily="2" charset="-122"/>
                <a:cs typeface="+mn-lt"/>
              </a:rPr>
              <a:t> json.dump() </a:t>
            </a:r>
            <a:r>
              <a:rPr lang="en-US" sz="2000">
                <a:solidFill>
                  <a:schemeClr val="tx1"/>
                </a:solidFill>
                <a:latin typeface="Calibri (Body)" charset="0"/>
                <a:ea typeface="SimSun" panose="02010600030101010101" pitchFamily="2" charset="-122"/>
                <a:cs typeface="Calibri (Body)" charset="0"/>
              </a:rPr>
              <a:t>and  </a:t>
            </a:r>
            <a:r>
              <a:rPr lang="en-US" sz="2000">
                <a:solidFill>
                  <a:schemeClr val="tx1"/>
                </a:solidFill>
                <a:latin typeface="SimSun" panose="02010600030101010101" pitchFamily="2" charset="-122"/>
                <a:ea typeface="SimSun" panose="02010600030101010101" pitchFamily="2" charset="-122"/>
                <a:cs typeface="+mn-lt"/>
              </a:rPr>
              <a:t>json.dumps() </a:t>
            </a:r>
            <a:r>
              <a:rPr lang="en-US" sz="2000">
                <a:solidFill>
                  <a:schemeClr val="tx1"/>
                </a:solidFill>
                <a:ea typeface="+mn-lt"/>
                <a:cs typeface="+mn-lt"/>
              </a:rPr>
              <a:t> is used for following operations</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a:buFont typeface="Wingdings" panose="05000000000000000000" charset="0"/>
              <a:buChar char="ü"/>
            </a:pPr>
            <a:r>
              <a:rPr lang="en-US" sz="2000">
                <a:solidFill>
                  <a:schemeClr val="tx1"/>
                </a:solidFill>
                <a:ea typeface="+mn-lt"/>
                <a:cs typeface="+mn-lt"/>
              </a:rPr>
              <a:t>  Encode Python serialized objects as JSON formatted data.</a:t>
            </a:r>
            <a:endParaRPr lang="en-US" sz="2000">
              <a:solidFill>
                <a:schemeClr val="tx1"/>
              </a:solidFill>
              <a:ea typeface="+mn-lt"/>
              <a:cs typeface="+mn-lt"/>
            </a:endParaRPr>
          </a:p>
          <a:p>
            <a:pPr>
              <a:buFont typeface="Wingdings" panose="05000000000000000000" charset="0"/>
              <a:buChar char="ü"/>
            </a:pPr>
            <a:r>
              <a:rPr lang="en-US" sz="2000">
                <a:solidFill>
                  <a:schemeClr val="tx1"/>
                </a:solidFill>
                <a:ea typeface="+mn-lt"/>
                <a:cs typeface="+mn-lt"/>
              </a:rPr>
              <a:t>  and write Python objects into a JSON file</a:t>
            </a:r>
            <a:endParaRPr lang="en-US" sz="2000">
              <a:solidFill>
                <a:schemeClr val="tx1"/>
              </a:solidFill>
              <a:ea typeface="+mn-lt"/>
              <a:cs typeface="+mn-lt"/>
            </a:endParaRPr>
          </a:p>
          <a:p>
            <a:pPr>
              <a:buFont typeface="Wingdings" panose="05000000000000000000" charset="0"/>
              <a:buChar char="ü"/>
            </a:pPr>
            <a:r>
              <a:rPr lang="en-US" sz="2000">
                <a:solidFill>
                  <a:schemeClr val="tx1"/>
                </a:solidFill>
                <a:ea typeface="+mn-lt"/>
                <a:cs typeface="+mn-lt"/>
              </a:rPr>
              <a:t>  PrettyPrinted JSON data</a:t>
            </a:r>
            <a:endParaRPr lang="en-US" sz="2000">
              <a:solidFill>
                <a:schemeClr val="tx1"/>
              </a:solidFill>
              <a:ea typeface="+mn-lt"/>
              <a:cs typeface="+mn-lt"/>
            </a:endParaRPr>
          </a:p>
          <a:p>
            <a:pPr marL="0" indent="0">
              <a:buFont typeface="Wingdings" panose="05000000000000000000" charset="0"/>
              <a:buNone/>
            </a:pPr>
            <a:endParaRPr lang="en-US" sz="2000">
              <a:solidFill>
                <a:schemeClr val="tx1"/>
              </a:solidFill>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055" y="614045"/>
            <a:ext cx="9393555" cy="633730"/>
          </a:xfrm>
        </p:spPr>
        <p:txBody>
          <a:bodyPr lIns="91440" tIns="45720" rIns="91440" bIns="45720" anchor="t"/>
          <a:lstStyle/>
          <a:p>
            <a:r>
              <a:rPr lang="en-US">
                <a:cs typeface="Calibri" panose="020F0502020204030204"/>
              </a:rPr>
              <a:t>Cont.'s </a:t>
            </a:r>
            <a:endParaRPr lang="en-US"/>
          </a:p>
        </p:txBody>
      </p:sp>
      <p:sp>
        <p:nvSpPr>
          <p:cNvPr id="6" name="Text Placeholder 5"/>
          <p:cNvSpPr>
            <a:spLocks noGrp="1"/>
          </p:cNvSpPr>
          <p:nvPr>
            <p:ph type="body" sz="quarter" idx="14"/>
          </p:nvPr>
        </p:nvSpPr>
        <p:spPr>
          <a:xfrm>
            <a:off x="874395" y="1570990"/>
            <a:ext cx="11085830" cy="5199380"/>
          </a:xfrm>
        </p:spPr>
        <p:txBody>
          <a:bodyPr lIns="91440" tIns="45720" rIns="91440" bIns="45720" anchor="t">
            <a:normAutofit lnSpcReduction="10000"/>
          </a:bodyPr>
          <a:p>
            <a:pPr marL="0" indent="0">
              <a:buNone/>
            </a:pPr>
            <a:r>
              <a:rPr lang="en-US" sz="2000" b="1">
                <a:solidFill>
                  <a:schemeClr val="tx1"/>
                </a:solidFill>
                <a:ea typeface="+mn-lt"/>
                <a:cs typeface="+mn-lt"/>
              </a:rPr>
              <a:t>Syntax of json.dump().</a:t>
            </a:r>
            <a:endParaRPr lang="en-US" sz="2000" b="1">
              <a:solidFill>
                <a:schemeClr val="tx1"/>
              </a:solidFill>
              <a:ea typeface="+mn-lt"/>
              <a:cs typeface="+mn-lt"/>
            </a:endParaRPr>
          </a:p>
          <a:p>
            <a:pPr marL="0" indent="0">
              <a:buNone/>
            </a:pPr>
            <a:r>
              <a:rPr lang="en-US" sz="2000">
                <a:solidFill>
                  <a:schemeClr val="tx1"/>
                </a:solidFill>
                <a:ea typeface="+mn-lt"/>
                <a:cs typeface="+mn-lt"/>
              </a:rPr>
              <a:t>     	</a:t>
            </a:r>
            <a:r>
              <a:rPr lang="en-US" sz="2000">
                <a:solidFill>
                  <a:schemeClr val="tx1"/>
                </a:solidFill>
                <a:latin typeface="SimSun" panose="02010600030101010101" pitchFamily="2" charset="-122"/>
                <a:ea typeface="SimSun" panose="02010600030101010101" pitchFamily="2" charset="-122"/>
                <a:cs typeface="+mn-lt"/>
              </a:rPr>
              <a:t>&gt;&gt;&gt; data=json.</a:t>
            </a:r>
            <a:r>
              <a:rPr lang="en-US" sz="2000">
                <a:solidFill>
                  <a:srgbClr val="00B050"/>
                </a:solidFill>
                <a:latin typeface="SimSun" panose="02010600030101010101" pitchFamily="2" charset="-122"/>
                <a:ea typeface="SimSun" panose="02010600030101010101" pitchFamily="2" charset="-122"/>
                <a:cs typeface="+mn-lt"/>
              </a:rPr>
              <a:t>dump</a:t>
            </a:r>
            <a:r>
              <a:rPr lang="en-US" sz="2000">
                <a:solidFill>
                  <a:srgbClr val="00B0F0"/>
                </a:solidFill>
                <a:latin typeface="SimSun" panose="02010600030101010101" pitchFamily="2" charset="-122"/>
                <a:ea typeface="SimSun" panose="02010600030101010101" pitchFamily="2" charset="-122"/>
                <a:cs typeface="+mn-lt"/>
              </a:rPr>
              <a:t>(</a:t>
            </a:r>
            <a:r>
              <a:rPr lang="en-US" sz="2000">
                <a:solidFill>
                  <a:srgbClr val="FF0000"/>
                </a:solidFill>
                <a:latin typeface="SimSun" panose="02010600030101010101" pitchFamily="2" charset="-122"/>
                <a:ea typeface="SimSun" panose="02010600030101010101" pitchFamily="2" charset="-122"/>
                <a:cs typeface="+mn-lt"/>
              </a:rPr>
              <a:t>“Python_Objctes”</a:t>
            </a:r>
            <a:r>
              <a:rPr lang="en-US" sz="2000">
                <a:solidFill>
                  <a:srgbClr val="00B0F0"/>
                </a:solidFill>
                <a:latin typeface="SimSun" panose="02010600030101010101" pitchFamily="2" charset="-122"/>
                <a:ea typeface="SimSun" panose="02010600030101010101" pitchFamily="2" charset="-122"/>
                <a:cs typeface="+mn-lt"/>
              </a:rPr>
              <a:t>)</a:t>
            </a:r>
            <a:endParaRPr lang="en-US" sz="2000">
              <a:solidFill>
                <a:schemeClr val="tx1"/>
              </a:solidFill>
              <a:latin typeface="SimSun" panose="02010600030101010101" pitchFamily="2" charset="-122"/>
              <a:ea typeface="SimSun" panose="02010600030101010101" pitchFamily="2" charset="-122"/>
              <a:cs typeface="+mn-lt"/>
            </a:endParaRPr>
          </a:p>
          <a:p>
            <a:r>
              <a:rPr lang="en-US" sz="2000">
                <a:solidFill>
                  <a:schemeClr val="tx1"/>
                </a:solidFill>
                <a:ea typeface="+mn-lt"/>
                <a:cs typeface="+mn-lt"/>
              </a:rPr>
              <a:t>Use: It is used to write a Python object into a file as a JSON formatted data.</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marL="0" indent="0">
              <a:buNone/>
            </a:pPr>
            <a:r>
              <a:rPr lang="en-US" sz="2000" b="1">
                <a:solidFill>
                  <a:schemeClr val="tx1"/>
                </a:solidFill>
                <a:ea typeface="+mn-lt"/>
                <a:cs typeface="+mn-lt"/>
              </a:rPr>
              <a:t>Syntax of json.dumps()</a:t>
            </a:r>
            <a:endParaRPr lang="en-US" sz="2000" b="1">
              <a:solidFill>
                <a:schemeClr val="tx1"/>
              </a:solidFill>
              <a:ea typeface="+mn-lt"/>
              <a:cs typeface="+mn-lt"/>
            </a:endParaRPr>
          </a:p>
          <a:p>
            <a:pPr marL="0" indent="0">
              <a:buNone/>
            </a:pPr>
            <a:r>
              <a:rPr lang="en-US" sz="2000">
                <a:solidFill>
                  <a:schemeClr val="tx1"/>
                </a:solidFill>
                <a:ea typeface="+mn-lt"/>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&gt;&gt;&gt; data=json.</a:t>
            </a:r>
            <a:r>
              <a:rPr lang="en-US" sz="2000">
                <a:solidFill>
                  <a:srgbClr val="00B050"/>
                </a:solidFill>
                <a:latin typeface="SimSun" panose="02010600030101010101" pitchFamily="2" charset="-122"/>
                <a:ea typeface="SimSun" panose="02010600030101010101" pitchFamily="2" charset="-122"/>
                <a:cs typeface="+mn-lt"/>
                <a:sym typeface="+mn-ea"/>
              </a:rPr>
              <a:t>dumps</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“Python_Objctes”</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endParaRPr>
          </a:p>
          <a:p>
            <a:r>
              <a:rPr lang="en-US" sz="2000">
                <a:solidFill>
                  <a:schemeClr val="tx1"/>
                </a:solidFill>
                <a:ea typeface="+mn-lt"/>
                <a:cs typeface="+mn-lt"/>
              </a:rPr>
              <a:t>Use: It is used to write a Python object into a JSON String.</a:t>
            </a:r>
            <a:endParaRPr lang="en-US" sz="2000">
              <a:solidFill>
                <a:schemeClr val="tx1"/>
              </a:solidFill>
              <a:ea typeface="+mn-lt"/>
              <a:cs typeface="+mn-lt"/>
            </a:endParaRPr>
          </a:p>
          <a:p>
            <a:pPr marL="0" indent="0">
              <a:buNone/>
            </a:pPr>
            <a:endParaRPr lang="en-US" sz="2000">
              <a:solidFill>
                <a:schemeClr val="tx1"/>
              </a:solidFill>
              <a:ea typeface="+mn-lt"/>
              <a:cs typeface="+mn-lt"/>
            </a:endParaRPr>
          </a:p>
          <a:p>
            <a:r>
              <a:rPr lang="en-US" sz="2000">
                <a:solidFill>
                  <a:schemeClr val="tx1"/>
                </a:solidFill>
                <a:ea typeface="+mn-lt"/>
                <a:cs typeface="+mn-lt"/>
              </a:rPr>
              <a:t>Important  Parameters While using dump() and dumps() method:</a:t>
            </a:r>
            <a:endParaRPr lang="en-US" sz="2000">
              <a:solidFill>
                <a:schemeClr val="tx1"/>
              </a:solidFill>
              <a:ea typeface="+mn-lt"/>
              <a:cs typeface="+mn-lt"/>
            </a:endParaRPr>
          </a:p>
          <a:p>
            <a:pPr marL="0" indent="0">
              <a:buNone/>
            </a:pPr>
            <a:endParaRPr lang="en-US" sz="2000">
              <a:solidFill>
                <a:schemeClr val="tx1"/>
              </a:solidFill>
              <a:ea typeface="+mn-lt"/>
              <a:cs typeface="+mn-lt"/>
            </a:endParaRPr>
          </a:p>
          <a:p>
            <a:pPr>
              <a:buSzPct val="80000"/>
              <a:buFont typeface="Wingdings" panose="05000000000000000000" charset="0"/>
              <a:buChar char="ü"/>
            </a:pPr>
            <a:r>
              <a:rPr lang="en-US" sz="2000">
                <a:solidFill>
                  <a:schemeClr val="tx1"/>
                </a:solidFill>
                <a:ea typeface="+mn-lt"/>
                <a:cs typeface="+mn-lt"/>
              </a:rPr>
              <a:t>  	</a:t>
            </a:r>
            <a:r>
              <a:rPr lang="en-US" sz="2000" b="1">
                <a:solidFill>
                  <a:schemeClr val="tx1"/>
                </a:solidFill>
                <a:ea typeface="+mn-lt"/>
                <a:cs typeface="+mn-lt"/>
              </a:rPr>
              <a:t>python_object</a:t>
            </a:r>
            <a:r>
              <a:rPr lang="en-US" sz="2000">
                <a:solidFill>
                  <a:schemeClr val="tx1"/>
                </a:solidFill>
                <a:ea typeface="+mn-lt"/>
                <a:cs typeface="+mn-lt"/>
              </a:rPr>
              <a:t> :- is nothing but a Python serializable object which you want to convert into a JSON 	format.</a:t>
            </a:r>
            <a:endParaRPr lang="en-US" sz="2000">
              <a:solidFill>
                <a:schemeClr val="tx1"/>
              </a:solidFill>
              <a:ea typeface="+mn-lt"/>
              <a:cs typeface="+mn-lt"/>
            </a:endParaRPr>
          </a:p>
          <a:p>
            <a:pPr>
              <a:buFont typeface="Wingdings" panose="05000000000000000000" charset="0"/>
              <a:buChar char="ü"/>
            </a:pPr>
            <a:r>
              <a:rPr lang="en-US" sz="2000">
                <a:solidFill>
                  <a:schemeClr val="tx1"/>
                </a:solidFill>
                <a:ea typeface="+mn-lt"/>
                <a:cs typeface="+mn-lt"/>
              </a:rPr>
              <a:t> 	</a:t>
            </a:r>
            <a:r>
              <a:rPr lang="en-US" sz="2000" b="1">
                <a:solidFill>
                  <a:schemeClr val="tx1"/>
                </a:solidFill>
                <a:ea typeface="+mn-lt"/>
                <a:cs typeface="+mn-lt"/>
                <a:sym typeface="+mn-ea"/>
              </a:rPr>
              <a:t>skipkeys </a:t>
            </a:r>
            <a:r>
              <a:rPr lang="en-US" sz="2000">
                <a:solidFill>
                  <a:schemeClr val="tx1"/>
                </a:solidFill>
                <a:ea typeface="+mn-lt"/>
                <a:cs typeface="+mn-lt"/>
                <a:sym typeface="+mn-ea"/>
              </a:rPr>
              <a:t>:-</a:t>
            </a:r>
            <a:r>
              <a:rPr lang="en-US" sz="2000">
                <a:solidFill>
                  <a:schemeClr val="tx1"/>
                </a:solidFill>
                <a:ea typeface="+mn-lt"/>
                <a:cs typeface="+mn-lt"/>
              </a:rPr>
              <a:t>  If  skipkeys is true (default: False), then dict keys that are not of a basic type, (str, int, 	float, bool, None)   will be skipped instead of raising a TypeError. </a:t>
            </a:r>
            <a:endParaRPr lang="en-US" sz="2000">
              <a:solidFill>
                <a:schemeClr val="tx1"/>
              </a:solidFill>
              <a:ea typeface="+mn-lt"/>
              <a:cs typeface="+mn-lt"/>
            </a:endParaRPr>
          </a:p>
          <a:p>
            <a:pPr>
              <a:buFont typeface="Wingdings" panose="05000000000000000000" charset="0"/>
              <a:buChar char="ü"/>
            </a:pPr>
            <a:r>
              <a:rPr lang="en-US" sz="2000">
                <a:solidFill>
                  <a:schemeClr val="tx1"/>
                </a:solidFill>
                <a:ea typeface="+mn-lt"/>
                <a:cs typeface="+mn-lt"/>
              </a:rPr>
              <a:t> 	</a:t>
            </a:r>
            <a:r>
              <a:rPr lang="en-US" sz="2000" b="1">
                <a:solidFill>
                  <a:schemeClr val="tx1"/>
                </a:solidFill>
                <a:ea typeface="+mn-lt"/>
                <a:cs typeface="+mn-lt"/>
                <a:sym typeface="+mn-ea"/>
              </a:rPr>
              <a:t>indent </a:t>
            </a:r>
            <a:r>
              <a:rPr lang="en-US" sz="2000">
                <a:solidFill>
                  <a:schemeClr val="tx1"/>
                </a:solidFill>
                <a:ea typeface="+mn-lt"/>
                <a:cs typeface="+mn-lt"/>
                <a:sym typeface="+mn-ea"/>
              </a:rPr>
              <a:t>:- </a:t>
            </a:r>
            <a:r>
              <a:rPr lang="en-US" sz="2000">
                <a:solidFill>
                  <a:schemeClr val="tx1"/>
                </a:solidFill>
                <a:ea typeface="+mn-lt"/>
                <a:cs typeface="+mn-lt"/>
              </a:rPr>
              <a:t> An indent argument is used to pretty-print JSON to make it more readable.</a:t>
            </a:r>
            <a:endParaRPr lang="en-US" sz="2000">
              <a:solidFill>
                <a:schemeClr val="tx1"/>
              </a:solidFill>
              <a:ea typeface="+mn-lt"/>
              <a:cs typeface="+mn-lt"/>
            </a:endParaRPr>
          </a:p>
          <a:p>
            <a:pPr>
              <a:buFont typeface="Wingdings" panose="05000000000000000000" charset="0"/>
              <a:buChar char="ü"/>
            </a:pPr>
            <a:r>
              <a:rPr lang="en-US" sz="2000">
                <a:solidFill>
                  <a:schemeClr val="tx1"/>
                </a:solidFill>
                <a:ea typeface="+mn-lt"/>
                <a:cs typeface="+mn-lt"/>
                <a:sym typeface="+mn-ea"/>
              </a:rPr>
              <a:t> 	</a:t>
            </a:r>
            <a:r>
              <a:rPr lang="en-US" sz="2000" b="1">
                <a:solidFill>
                  <a:schemeClr val="tx1"/>
                </a:solidFill>
                <a:ea typeface="+mn-lt"/>
                <a:cs typeface="+mn-lt"/>
                <a:sym typeface="+mn-ea"/>
              </a:rPr>
              <a:t>sort_keys</a:t>
            </a:r>
            <a:r>
              <a:rPr lang="en-US" sz="2000">
                <a:solidFill>
                  <a:schemeClr val="tx1"/>
                </a:solidFill>
                <a:ea typeface="+mn-lt"/>
                <a:cs typeface="+mn-lt"/>
                <a:sym typeface="+mn-ea"/>
              </a:rPr>
              <a:t> :- </a:t>
            </a:r>
            <a:r>
              <a:rPr lang="en-US" sz="2000">
                <a:solidFill>
                  <a:schemeClr val="tx1"/>
                </a:solidFill>
                <a:ea typeface="+mn-lt"/>
                <a:cs typeface="+mn-lt"/>
              </a:rPr>
              <a:t> If sort_keys is true (default: False), then the output of dictionaries will be sorted by key.</a:t>
            </a:r>
            <a:endParaRPr lang="en-US" sz="2000">
              <a:solidFill>
                <a:schemeClr val="tx1"/>
              </a:solidFill>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endParaRPr lang="en-US"/>
          </a:p>
        </p:txBody>
      </p:sp>
      <p:sp>
        <p:nvSpPr>
          <p:cNvPr id="3" name="Text Placeholder 2"/>
          <p:cNvSpPr>
            <a:spLocks noGrp="1"/>
          </p:cNvSpPr>
          <p:nvPr>
            <p:ph type="body" sz="quarter" idx="14"/>
          </p:nvPr>
        </p:nvSpPr>
        <p:spPr>
          <a:xfrm>
            <a:off x="1156921" y="1611600"/>
            <a:ext cx="10626331" cy="4705350"/>
          </a:xfrm>
        </p:spPr>
        <p:txBody>
          <a:bodyPr lIns="91440" tIns="45720" rIns="91440" bIns="45720" anchor="t">
            <a:normAutofit/>
          </a:bodyPr>
          <a:lstStyle/>
          <a:p>
            <a:r>
              <a:rPr lang="en-US" sz="2000" b="1" u="sng">
                <a:solidFill>
                  <a:schemeClr val="tx1"/>
                </a:solidFill>
                <a:ea typeface="+mn-lt"/>
                <a:cs typeface="+mn-lt"/>
                <a:sym typeface="+mn-ea"/>
              </a:rPr>
              <a:t>There are multiple scenarios</a:t>
            </a:r>
            <a:r>
              <a:rPr lang="en-US" sz="2000" b="1">
                <a:solidFill>
                  <a:schemeClr val="tx1"/>
                </a:solidFill>
                <a:ea typeface="+mn-lt"/>
                <a:cs typeface="+mn-lt"/>
                <a:sym typeface="+mn-ea"/>
              </a:rPr>
              <a:t>:- </a:t>
            </a:r>
            <a:r>
              <a:rPr lang="en-US" sz="2000">
                <a:solidFill>
                  <a:schemeClr val="tx1"/>
                </a:solidFill>
                <a:ea typeface="+mn-lt"/>
                <a:cs typeface="+mn-lt"/>
                <a:sym typeface="+mn-ea"/>
              </a:rPr>
              <a:t>where you need to use serialized JSON data in your program.</a:t>
            </a:r>
            <a:endParaRPr lang="en-US" sz="2000">
              <a:solidFill>
                <a:schemeClr val="tx1"/>
              </a:solidFill>
              <a:ea typeface="+mn-lt"/>
              <a:cs typeface="+mn-lt"/>
              <a:sym typeface="+mn-ea"/>
            </a:endParaRPr>
          </a:p>
          <a:p>
            <a:pPr marL="0" indent="0">
              <a:buNone/>
            </a:pPr>
            <a:endParaRPr lang="en-US" sz="2000">
              <a:solidFill>
                <a:schemeClr val="tx1"/>
              </a:solidFill>
              <a:ea typeface="+mn-lt"/>
              <a:cs typeface="+mn-lt"/>
              <a:sym typeface="+mn-ea"/>
            </a:endParaRPr>
          </a:p>
          <a:p>
            <a:pPr marL="800100" lvl="1" indent="-342900">
              <a:buFont typeface="Wingdings" panose="05000000000000000000" charset="0"/>
              <a:buChar char="v"/>
            </a:pPr>
            <a:r>
              <a:rPr lang="en-US" sz="2000">
                <a:solidFill>
                  <a:schemeClr val="tx1"/>
                </a:solidFill>
                <a:ea typeface="+mn-lt"/>
                <a:cs typeface="+mn-lt"/>
                <a:sym typeface="+mn-ea"/>
              </a:rPr>
              <a:t>For example, you receive an HTTP request to send developer detail. you fetched developer data from the database table and store it in a Python dictionary or any Python object, Now you need to send that data back to the requested application so you need to convert the Python dictionary object into a JSON formatted string to send as a response in JSON string. To do this you need to use json.dumps().</a:t>
            </a:r>
            <a:endParaRPr lang="en-US" sz="2000">
              <a:solidFill>
                <a:schemeClr val="tx1"/>
              </a:solidFill>
              <a:ea typeface="+mn-lt"/>
              <a:cs typeface="+mn-lt"/>
              <a:sym typeface="+mn-ea"/>
            </a:endParaRPr>
          </a:p>
          <a:p>
            <a:endParaRPr lang="en-US" sz="2800">
              <a:solidFill>
                <a:schemeClr val="tx1"/>
              </a:solidFill>
              <a:ea typeface="+mn-lt"/>
              <a:cs typeface="+mn-lt"/>
              <a:sym typeface="+mn-ea"/>
            </a:endParaRPr>
          </a:p>
          <a:p>
            <a:r>
              <a:rPr lang="en-US" sz="2000">
                <a:solidFill>
                  <a:schemeClr val="tx1"/>
                </a:solidFill>
                <a:ea typeface="+mn-lt"/>
                <a:cs typeface="+mn-lt"/>
                <a:sym typeface="+mn-ea"/>
              </a:rPr>
              <a:t>The</a:t>
            </a:r>
            <a:r>
              <a:rPr lang="en-US" sz="2000">
                <a:solidFill>
                  <a:schemeClr val="tx1"/>
                </a:solidFill>
                <a:latin typeface="SimSun" panose="02010600030101010101" pitchFamily="2" charset="-122"/>
                <a:ea typeface="SimSun" panose="02010600030101010101" pitchFamily="2" charset="-122"/>
                <a:cs typeface="+mn-lt"/>
                <a:sym typeface="+mn-ea"/>
              </a:rPr>
              <a:t> json.dumps() </a:t>
            </a:r>
            <a:r>
              <a:rPr lang="en-US" sz="2000">
                <a:solidFill>
                  <a:schemeClr val="tx1"/>
                </a:solidFill>
                <a:ea typeface="+mn-lt"/>
                <a:cs typeface="+mn-lt"/>
                <a:sym typeface="+mn-ea"/>
              </a:rPr>
              <a:t>returns the JSON string representation of the Python dict. </a:t>
            </a:r>
            <a:endParaRPr lang="en-US" sz="2000">
              <a:solidFill>
                <a:schemeClr val="tx1"/>
              </a:solidFill>
              <a:ea typeface="+mn-lt"/>
              <a:cs typeface="+mn-lt"/>
              <a:sym typeface="+mn-ea"/>
            </a:endParaRPr>
          </a:p>
          <a:p>
            <a:pPr marL="0" indent="0">
              <a:buNone/>
            </a:pPr>
            <a:r>
              <a:rPr lang="en-US" sz="2000">
                <a:solidFill>
                  <a:schemeClr val="tx1"/>
                </a:solidFill>
                <a:ea typeface="+mn-lt"/>
                <a:cs typeface="+mn-lt"/>
                <a:sym typeface="+mn-ea"/>
              </a:rPr>
              <a:t> </a:t>
            </a:r>
            <a:endParaRPr lang="en-US" sz="2000">
              <a:solidFill>
                <a:schemeClr val="tx1"/>
              </a:solidFill>
              <a:ea typeface="+mn-lt"/>
              <a:cs typeface="+mn-l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32" y="586087"/>
            <a:ext cx="9393848" cy="712765"/>
          </a:xfrm>
        </p:spPr>
        <p:txBody>
          <a:bodyPr lIns="91440" tIns="45720" rIns="91440" bIns="45720" anchor="t"/>
          <a:lstStyle/>
          <a:p>
            <a:r>
              <a:rPr>
                <a:cs typeface="Calibri" panose="020F0502020204030204"/>
                <a:sym typeface="+mn-ea"/>
              </a:rPr>
              <a:t>Cont.'s </a:t>
            </a:r>
            <a:endParaRPr lang="en-US">
              <a:cs typeface="Calibri" panose="020F0502020204030204"/>
            </a:endParaRPr>
          </a:p>
        </p:txBody>
      </p:sp>
      <p:sp>
        <p:nvSpPr>
          <p:cNvPr id="3" name="Text Placeholder 2"/>
          <p:cNvSpPr>
            <a:spLocks noGrp="1"/>
          </p:cNvSpPr>
          <p:nvPr>
            <p:ph type="body" sz="quarter" idx="14"/>
          </p:nvPr>
        </p:nvSpPr>
        <p:spPr>
          <a:xfrm>
            <a:off x="824865" y="1451610"/>
            <a:ext cx="10275570" cy="5253990"/>
          </a:xfrm>
        </p:spPr>
        <p:txBody>
          <a:bodyPr lIns="91440" tIns="45720" rIns="91440" bIns="45720" anchor="t">
            <a:normAutofit/>
          </a:bodyPr>
          <a:lstStyle/>
          <a:p>
            <a:r>
              <a:rPr lang="en-US" sz="2000">
                <a:solidFill>
                  <a:schemeClr val="tx1"/>
                </a:solidFill>
                <a:ea typeface="+mn-lt"/>
                <a:cs typeface="+mn-lt"/>
                <a:sym typeface="+mn-ea"/>
              </a:rPr>
              <a:t>Example.  </a:t>
            </a:r>
            <a:endParaRPr lang="en-US" sz="2000">
              <a:solidFill>
                <a:schemeClr val="tx1"/>
              </a:solidFill>
              <a:ea typeface="+mn-lt"/>
              <a:cs typeface="+mn-lt"/>
              <a:sym typeface="+mn-ea"/>
            </a:endParaRPr>
          </a:p>
          <a:p>
            <a:pPr marL="0" indent="0">
              <a:buNone/>
            </a:pPr>
            <a:r>
              <a:rPr lang="en-US" sz="2000">
                <a:solidFill>
                  <a:schemeClr val="tx1"/>
                </a:solidFill>
                <a:ea typeface="+mn-lt"/>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&gt;&gt;&gt;  </a:t>
            </a:r>
            <a:r>
              <a:rPr lang="en-US" sz="2000" b="1">
                <a:solidFill>
                  <a:srgbClr val="00B050"/>
                </a:solidFill>
                <a:latin typeface="SimSun" panose="02010600030101010101" pitchFamily="2" charset="-122"/>
                <a:ea typeface="SimSun" panose="02010600030101010101" pitchFamily="2" charset="-122"/>
                <a:cs typeface="+mn-lt"/>
                <a:sym typeface="+mn-ea"/>
              </a:rPr>
              <a:t>import </a:t>
            </a:r>
            <a:r>
              <a:rPr lang="en-US" sz="2000" b="1">
                <a:solidFill>
                  <a:srgbClr val="0070C0"/>
                </a:solidFill>
                <a:latin typeface="SimSun" panose="02010600030101010101" pitchFamily="2" charset="-122"/>
                <a:ea typeface="SimSun" panose="02010600030101010101" pitchFamily="2" charset="-122"/>
                <a:cs typeface="+mn-lt"/>
                <a:sym typeface="+mn-ea"/>
              </a:rPr>
              <a:t>json</a:t>
            </a:r>
            <a:endParaRPr lang="en-US" sz="2000">
              <a:solidFill>
                <a:srgbClr val="00B0F0"/>
              </a:solidFill>
              <a:latin typeface="SimSun" panose="02010600030101010101" pitchFamily="2" charset="-122"/>
              <a:ea typeface="SimSun" panose="02010600030101010101" pitchFamily="2" charset="-122"/>
              <a:cs typeface="+mn-lt"/>
              <a:sym typeface="+mn-ea"/>
            </a:endParaRPr>
          </a:p>
          <a:p>
            <a:pPr marL="0" indent="0">
              <a:buNone/>
            </a:pPr>
            <a:r>
              <a:rPr lang="en-US" sz="2000">
                <a:solidFill>
                  <a:srgbClr val="00B0F0"/>
                </a:solidFill>
                <a:latin typeface="SimSun" panose="02010600030101010101" pitchFamily="2" charset="-122"/>
                <a:ea typeface="SimSun" panose="02010600030101010101" pitchFamily="2" charset="-122"/>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&gt;&gt;&gt;</a:t>
            </a:r>
            <a:r>
              <a:rPr lang="en-US" sz="2000">
                <a:solidFill>
                  <a:srgbClr val="00B0F0"/>
                </a:solidFill>
                <a:latin typeface="SimSun" panose="02010600030101010101" pitchFamily="2" charset="-122"/>
                <a:ea typeface="SimSun" panose="02010600030101010101" pitchFamily="2" charset="-122"/>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 </a:t>
            </a:r>
            <a:r>
              <a:rPr lang="en-US" sz="2000" b="1">
                <a:solidFill>
                  <a:srgbClr val="00B050"/>
                </a:solidFill>
                <a:latin typeface="SimSun" panose="02010600030101010101" pitchFamily="2" charset="-122"/>
                <a:ea typeface="SimSun" panose="02010600030101010101" pitchFamily="2" charset="-122"/>
                <a:cs typeface="+mn-lt"/>
                <a:sym typeface="+mn-ea"/>
              </a:rPr>
              <a:t>def </a:t>
            </a:r>
            <a:r>
              <a:rPr lang="en-US" sz="2000">
                <a:solidFill>
                  <a:schemeClr val="tx1"/>
                </a:solidFill>
                <a:latin typeface="SimSun" panose="02010600030101010101" pitchFamily="2" charset="-122"/>
                <a:ea typeface="SimSun" panose="02010600030101010101" pitchFamily="2" charset="-122"/>
                <a:cs typeface="+mn-lt"/>
                <a:sym typeface="+mn-ea"/>
              </a:rPr>
              <a:t>ConvertPythonTOJsonData(</a:t>
            </a:r>
            <a:r>
              <a:rPr lang="en-US" sz="2000">
                <a:solidFill>
                  <a:srgbClr val="FF0000"/>
                </a:solidFill>
                <a:latin typeface="SimSun" panose="02010600030101010101" pitchFamily="2" charset="-122"/>
                <a:ea typeface="SimSun" panose="02010600030101010101" pitchFamily="2" charset="-122"/>
                <a:cs typeface="+mn-lt"/>
                <a:sym typeface="+mn-ea"/>
              </a:rPr>
              <a:t>‘Python_Object’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&gt;&gt;&gt;  JSON_Data = json.</a:t>
            </a:r>
            <a:r>
              <a:rPr lang="en-US" sz="2000">
                <a:solidFill>
                  <a:srgbClr val="00B050"/>
                </a:solidFill>
                <a:latin typeface="SimSun" panose="02010600030101010101" pitchFamily="2" charset="-122"/>
                <a:ea typeface="SimSun" panose="02010600030101010101" pitchFamily="2" charset="-122"/>
                <a:cs typeface="+mn-lt"/>
                <a:sym typeface="+mn-ea"/>
              </a:rPr>
              <a:t>dumps</a:t>
            </a:r>
            <a:r>
              <a:rPr lang="en-US" sz="2000">
                <a:solidFill>
                  <a:schemeClr val="tx1"/>
                </a:solidFill>
                <a:latin typeface="SimSun" panose="02010600030101010101" pitchFamily="2" charset="-122"/>
                <a:ea typeface="SimSun" panose="02010600030101010101" pitchFamily="2" charset="-122"/>
                <a:cs typeface="+mn-lt"/>
                <a:sym typeface="+mn-ea"/>
              </a:rPr>
              <a:t>(</a:t>
            </a:r>
            <a:r>
              <a:rPr lang="en-US" sz="2000">
                <a:solidFill>
                  <a:srgbClr val="FF0000"/>
                </a:solidFill>
                <a:latin typeface="SimSun" panose="02010600030101010101" pitchFamily="2" charset="-122"/>
                <a:ea typeface="SimSun" panose="02010600030101010101" pitchFamily="2" charset="-122"/>
                <a:cs typeface="+mn-lt"/>
                <a:sym typeface="+mn-ea"/>
              </a:rPr>
              <a:t>‘Python_Object’</a:t>
            </a:r>
            <a:r>
              <a:rPr lang="en-US" sz="2000">
                <a:solidFill>
                  <a:schemeClr val="tx1"/>
                </a:solidFill>
                <a:latin typeface="SimSun" panose="02010600030101010101" pitchFamily="2" charset="-122"/>
                <a:ea typeface="SimSun" panose="02010600030101010101" pitchFamily="2" charset="-122"/>
                <a:cs typeface="+mn-lt"/>
                <a:sym typeface="+mn-ea"/>
              </a:rPr>
              <a:t>)</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a:solidFill>
                  <a:schemeClr val="tx1"/>
                </a:solidFill>
                <a:latin typeface="SimSun" panose="02010600030101010101" pitchFamily="2" charset="-122"/>
                <a:ea typeface="SimSun" panose="02010600030101010101" pitchFamily="2" charset="-122"/>
                <a:cs typeface="+mn-lt"/>
                <a:sym typeface="+mn-ea"/>
              </a:rPr>
              <a:t>    	&gt;&gt;&gt; </a:t>
            </a:r>
            <a:r>
              <a:rPr lang="en-US" sz="2000">
                <a:solidFill>
                  <a:srgbClr val="00B050"/>
                </a:solidFill>
                <a:latin typeface="SimSun" panose="02010600030101010101" pitchFamily="2" charset="-122"/>
                <a:ea typeface="SimSun" panose="02010600030101010101" pitchFamily="2" charset="-122"/>
                <a:cs typeface="+mn-lt"/>
                <a:sym typeface="+mn-ea"/>
              </a:rPr>
              <a:t>print</a:t>
            </a:r>
            <a:r>
              <a:rPr lang="en-US" sz="2000">
                <a:solidFill>
                  <a:schemeClr val="tx1"/>
                </a:solidFill>
                <a:latin typeface="SimSun" panose="02010600030101010101" pitchFamily="2" charset="-122"/>
                <a:ea typeface="SimSun" panose="02010600030101010101" pitchFamily="2" charset="-122"/>
                <a:cs typeface="+mn-lt"/>
                <a:sym typeface="+mn-ea"/>
              </a:rPr>
              <a:t>( JSON_Data)</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r>
              <a:rPr lang="en-US" sz="2000" b="1">
                <a:solidFill>
                  <a:schemeClr val="tx1"/>
                </a:solidFill>
                <a:ea typeface="+mn-lt"/>
                <a:cs typeface="+mn-lt"/>
                <a:sym typeface="+mn-ea"/>
              </a:rPr>
              <a:t>Output.</a:t>
            </a:r>
            <a:endParaRPr lang="en-US" sz="2000" b="1">
              <a:solidFill>
                <a:schemeClr val="tx1"/>
              </a:solidFill>
              <a:ea typeface="+mn-lt"/>
              <a:cs typeface="+mn-lt"/>
              <a:sym typeface="+mn-ea"/>
            </a:endParaRPr>
          </a:p>
          <a:p>
            <a:pPr marL="0" indent="0">
              <a:buNone/>
            </a:pPr>
            <a:endParaRPr lang="en-US" sz="2000" b="1">
              <a:solidFill>
                <a:schemeClr val="tx1"/>
              </a:solidFill>
              <a:ea typeface="+mn-lt"/>
              <a:cs typeface="+mn-lt"/>
              <a:sym typeface="+mn-ea"/>
            </a:endParaRPr>
          </a:p>
          <a:p>
            <a:pPr marL="0" indent="0">
              <a:buNone/>
            </a:pPr>
            <a:r>
              <a:rPr lang="en-US" sz="2000">
                <a:solidFill>
                  <a:schemeClr val="tx1"/>
                </a:solidFill>
                <a:ea typeface="+mn-lt"/>
                <a:cs typeface="+mn-lt"/>
                <a:sym typeface="+mn-ea"/>
              </a:rPr>
              <a:t>	</a:t>
            </a:r>
            <a:r>
              <a:rPr lang="en-US" sz="2000">
                <a:solidFill>
                  <a:schemeClr val="tx1"/>
                </a:solidFill>
                <a:latin typeface="SimSun" panose="02010600030101010101" pitchFamily="2" charset="-122"/>
                <a:ea typeface="SimSun" panose="02010600030101010101" pitchFamily="2" charset="-122"/>
                <a:cs typeface="+mn-lt"/>
                <a:sym typeface="+mn-ea"/>
              </a:rPr>
              <a:t>{"name": "Efrem Jon", "salary": 9000, "skills": ["Python", "Machine Learning","Web Development"], "email": "efrem@craft.com"}</a:t>
            </a:r>
            <a:endParaRPr lang="en-US" sz="2000">
              <a:solidFill>
                <a:schemeClr val="tx1"/>
              </a:solidFill>
              <a:latin typeface="SimSun" panose="02010600030101010101" pitchFamily="2" charset="-122"/>
              <a:ea typeface="SimSun" panose="02010600030101010101" pitchFamily="2" charset="-122"/>
              <a:cs typeface="+mn-lt"/>
              <a:sym typeface="+mn-ea"/>
            </a:endParaRPr>
          </a:p>
          <a:p>
            <a:pPr marL="0" indent="0">
              <a:buNone/>
            </a:pPr>
            <a:endParaRPr lang="en-US" sz="2000">
              <a:solidFill>
                <a:schemeClr val="tx1"/>
              </a:solidFill>
              <a:ea typeface="+mn-lt"/>
              <a:cs typeface="+mn-lt"/>
            </a:endParaRPr>
          </a:p>
          <a:p>
            <a:pPr marL="0" indent="0">
              <a:buNone/>
            </a:pPr>
            <a:endParaRPr lang="en-US" sz="2000">
              <a:solidFill>
                <a:schemeClr val="tx1"/>
              </a:solidFill>
              <a:ea typeface="+mn-lt"/>
              <a:cs typeface="+mn-lt"/>
            </a:endParaRPr>
          </a:p>
          <a:p>
            <a:pPr>
              <a:buFont typeface="Arial" panose="020B0604020202020204" pitchFamily="34" charset="0"/>
              <a:buChar char="•"/>
            </a:pPr>
            <a:r>
              <a:rPr lang="en-US" sz="2000">
                <a:solidFill>
                  <a:schemeClr val="tx1"/>
                </a:solidFill>
                <a:ea typeface="+mn-lt"/>
                <a:cs typeface="+mn-lt"/>
                <a:sym typeface="+mn-ea"/>
              </a:rPr>
              <a:t>To encode Python objects into JSON equivalent json module uses the following conversion table. </a:t>
            </a:r>
            <a:endParaRPr lang="en-US" sz="2000">
              <a:solidFill>
                <a:schemeClr val="tx1"/>
              </a:solidFill>
              <a:ea typeface="+mn-lt"/>
              <a:cs typeface="+mn-lt"/>
              <a:sym typeface="+mn-ea"/>
            </a:endParaRPr>
          </a:p>
          <a:p>
            <a:pPr>
              <a:buFont typeface="Arial" panose="020B0604020202020204" pitchFamily="34" charset="0"/>
              <a:buChar char="•"/>
            </a:pPr>
            <a:endParaRPr lang="en-US" sz="2000">
              <a:solidFill>
                <a:schemeClr val="tx1"/>
              </a:solidFill>
              <a:ea typeface="+mn-lt"/>
              <a:cs typeface="+mn-lt"/>
              <a:sym typeface="+mn-ea"/>
            </a:endParaRPr>
          </a:p>
          <a:p>
            <a:pPr marL="0" indent="0">
              <a:buNone/>
            </a:pPr>
            <a:endParaRPr lang="en-US" sz="2000">
              <a:solidFill>
                <a:schemeClr val="tx1"/>
              </a:solidFill>
              <a:ea typeface="+mn-lt"/>
              <a:cs typeface="+mn-lt"/>
              <a:sym typeface="+mn-ea"/>
            </a:endParaRPr>
          </a:p>
        </p:txBody>
      </p:sp>
    </p:spTree>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9264</Words>
  <Application>WPS Presentation</Application>
  <PresentationFormat>Custom</PresentationFormat>
  <Paragraphs>364</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Calibri</vt:lpstr>
      <vt:lpstr>Cambria</vt:lpstr>
      <vt:lpstr>Calibri</vt:lpstr>
      <vt:lpstr>Wingdings</vt:lpstr>
      <vt:lpstr>Microsoft YaHei</vt:lpstr>
      <vt:lpstr>Arial Unicode MS</vt:lpstr>
      <vt:lpstr>Calibri (Body)</vt:lpstr>
      <vt:lpstr>simsuny)</vt:lpstr>
      <vt:lpstr>Segoe Print</vt:lpstr>
      <vt:lpstr>SimSun-ExtB</vt:lpstr>
      <vt:lpstr>RetrospectVTI</vt:lpstr>
      <vt:lpstr>Python and JSON data</vt:lpstr>
      <vt:lpstr>PowerPoint 演示文稿</vt:lpstr>
      <vt:lpstr>What is JSON Data</vt:lpstr>
      <vt:lpstr>Cont.'s </vt:lpstr>
      <vt:lpstr>Python json Module</vt:lpstr>
      <vt:lpstr>Python Data to JSON Data </vt:lpstr>
      <vt:lpstr>Cont.'s </vt:lpstr>
      <vt:lpstr>Cont.'s </vt:lpstr>
      <vt:lpstr>Cont.'s </vt:lpstr>
      <vt:lpstr>Cont.'s </vt:lpstr>
      <vt:lpstr>Cont.'s  </vt:lpstr>
      <vt:lpstr>Cont.'s </vt:lpstr>
      <vt:lpstr>Cont.'s </vt:lpstr>
      <vt:lpstr>Cont.'s </vt:lpstr>
      <vt:lpstr>JSON Data to Python Data </vt:lpstr>
      <vt:lpstr>Cont.'s  </vt:lpstr>
      <vt:lpstr>Cont.'s   </vt:lpstr>
      <vt:lpstr>Cont.'s   </vt:lpstr>
      <vt:lpstr>Cont.'s    </vt:lpstr>
      <vt:lpstr>Cont.'s     </vt:lpstr>
      <vt:lpstr>Example</vt:lpstr>
      <vt:lpstr>Cont.'s     </vt:lpstr>
      <vt:lpstr>Output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
  <cp:lastModifiedBy>Efrem</cp:lastModifiedBy>
  <cp:revision>204</cp:revision>
  <dcterms:created xsi:type="dcterms:W3CDTF">2020-02-06T00:04:00Z</dcterms:created>
  <dcterms:modified xsi:type="dcterms:W3CDTF">2023-02-22T15:27:32Z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7DCE35749F1E4912B8DF98C73B98494C</vt:lpwstr>
  </property>
  <property fmtid="{D5CDD505-2E9C-101B-9397-08002B2CF9AE}" pid="3" name="KSOProductBuildVer">
    <vt:lpwstr>1033-11.2.0.11486</vt:lpwstr>
  </property>
</Properties>
</file>