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7"/>
  </p:notesMasterIdLst>
  <p:handoutMasterIdLst>
    <p:handoutMasterId r:id="rId28"/>
  </p:handoutMasterIdLst>
  <p:sldIdLst>
    <p:sldId id="256" r:id="rId3"/>
    <p:sldId id="261" r:id="rId4"/>
    <p:sldId id="258" r:id="rId5"/>
    <p:sldId id="262" r:id="rId6"/>
    <p:sldId id="270" r:id="rId7"/>
    <p:sldId id="271" r:id="rId8"/>
    <p:sldId id="264" r:id="rId9"/>
    <p:sldId id="290" r:id="rId10"/>
    <p:sldId id="291" r:id="rId11"/>
    <p:sldId id="292" r:id="rId12"/>
    <p:sldId id="293" r:id="rId13"/>
    <p:sldId id="294" r:id="rId14"/>
    <p:sldId id="273" r:id="rId15"/>
    <p:sldId id="272" r:id="rId16"/>
    <p:sldId id="295" r:id="rId17"/>
    <p:sldId id="299" r:id="rId18"/>
    <p:sldId id="296" r:id="rId19"/>
    <p:sldId id="300" r:id="rId20"/>
    <p:sldId id="301" r:id="rId21"/>
    <p:sldId id="297" r:id="rId22"/>
    <p:sldId id="298" r:id="rId23"/>
    <p:sldId id="302" r:id="rId24"/>
    <p:sldId id="288"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77D"/>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77" d="100"/>
          <a:sy n="77" d="100"/>
        </p:scale>
        <p:origin x="-240" y="-76"/>
      </p:cViewPr>
      <p:guideLst>
        <p:guide orient="horz" pos="2160"/>
        <p:guide pos="3839"/>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4_Content with Caption">
    <p:spTree>
      <p:nvGrpSpPr>
        <p:cNvPr id="1" name=""/>
        <p:cNvGrpSpPr/>
        <p:nvPr/>
      </p:nvGrpSpPr>
      <p:grpSpPr>
        <a:xfrm>
          <a:off x="0" y="0"/>
          <a:ext cx="0" cy="0"/>
          <a:chOff x="0" y="0"/>
          <a:chExt cx="0" cy="0"/>
        </a:xfrm>
      </p:grpSpPr>
      <p:sp>
        <p:nvSpPr>
          <p:cNvPr id="16" name="Rectangle 15"/>
          <p:cNvSpPr/>
          <p:nvPr userDrawn="1"/>
        </p:nvSpPr>
        <p:spPr>
          <a:xfrm>
            <a:off x="0"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itle 1"/>
          <p:cNvSpPr txBox="1"/>
          <p:nvPr userDrawn="1"/>
        </p:nvSpPr>
        <p:spPr>
          <a:xfrm>
            <a:off x="-1707114" y="2422578"/>
            <a:ext cx="6145764" cy="1109758"/>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endParaRPr lang="en-US" sz="2400" dirty="0"/>
          </a:p>
        </p:txBody>
      </p:sp>
      <p:sp>
        <p:nvSpPr>
          <p:cNvPr id="18" name="Title 1"/>
          <p:cNvSpPr>
            <a:spLocks noGrp="1"/>
          </p:cNvSpPr>
          <p:nvPr>
            <p:ph type="title" hasCustomPrompt="1"/>
          </p:nvPr>
        </p:nvSpPr>
        <p:spPr>
          <a:xfrm>
            <a:off x="509750" y="2338493"/>
            <a:ext cx="3531146" cy="1450757"/>
          </a:xfrm>
          <a:prstGeom prst="rect">
            <a:avLst/>
          </a:prstGeom>
        </p:spPr>
        <p:txBody>
          <a:bodyPr>
            <a:normAutofit/>
          </a:bodyPr>
          <a:lstStyle>
            <a:lvl1pPr>
              <a:defRPr sz="4400" b="1" baseline="0">
                <a:solidFill>
                  <a:schemeClr val="bg1"/>
                </a:solidFill>
              </a:defRPr>
            </a:lvl1pPr>
          </a:lstStyle>
          <a:p>
            <a:r>
              <a:rPr lang="en-US" dirty="0"/>
              <a:t>{ subject }</a:t>
            </a:r>
            <a:endParaRPr lang="en-US" dirty="0"/>
          </a:p>
        </p:txBody>
      </p:sp>
      <p:sp>
        <p:nvSpPr>
          <p:cNvPr id="19" name="Content Placeholder 8"/>
          <p:cNvSpPr>
            <a:spLocks noGrp="1"/>
          </p:cNvSpPr>
          <p:nvPr>
            <p:ph sz="quarter" idx="13" hasCustomPrompt="1"/>
          </p:nvPr>
        </p:nvSpPr>
        <p:spPr>
          <a:xfrm>
            <a:off x="7647842" y="6136265"/>
            <a:ext cx="4090199" cy="453130"/>
          </a:xfrm>
          <a:prstGeom prst="rect">
            <a:avLst/>
          </a:prstGeom>
        </p:spPr>
        <p:txBody>
          <a:bodyPr>
            <a:normAutofit/>
          </a:bodyPr>
          <a:lstStyle>
            <a:lvl1pPr marL="0" indent="0" algn="r">
              <a:buNone/>
              <a:defRPr sz="2400" baseline="0">
                <a:solidFill>
                  <a:srgbClr val="25677D"/>
                </a:solidFill>
              </a:defRPr>
            </a:lvl1pPr>
          </a:lstStyle>
          <a:p>
            <a:pPr lvl="0"/>
            <a:r>
              <a:rPr lang="en-US" dirty="0"/>
              <a:t> { write presenter name }</a:t>
            </a:r>
            <a:endParaRPr lang="en-US" dirty="0"/>
          </a:p>
        </p:txBody>
      </p:sp>
      <p:pic>
        <p:nvPicPr>
          <p:cNvPr id="3" name="Picture 2" descr="Logo, company name&#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5320" y="1849064"/>
            <a:ext cx="4384900" cy="22567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5_Content with Caption">
    <p:spTree>
      <p:nvGrpSpPr>
        <p:cNvPr id="1" name=""/>
        <p:cNvGrpSpPr/>
        <p:nvPr/>
      </p:nvGrpSpPr>
      <p:grpSpPr>
        <a:xfrm>
          <a:off x="0" y="0"/>
          <a:ext cx="0" cy="0"/>
          <a:chOff x="0" y="0"/>
          <a:chExt cx="0" cy="0"/>
        </a:xfrm>
      </p:grpSpPr>
      <p:sp>
        <p:nvSpPr>
          <p:cNvPr id="4" name="Rectangle 3"/>
          <p:cNvSpPr/>
          <p:nvPr userDrawn="1"/>
        </p:nvSpPr>
        <p:spPr>
          <a:xfrm>
            <a:off x="4659774" y="1108956"/>
            <a:ext cx="7537688" cy="48858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3" name="Rectangle 22"/>
          <p:cNvSpPr/>
          <p:nvPr userDrawn="1"/>
        </p:nvSpPr>
        <p:spPr>
          <a:xfrm>
            <a:off x="5478"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4370250" y="2924175"/>
            <a:ext cx="1115145" cy="9794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19" name="Group 18" descr="Info"/>
          <p:cNvGrpSpPr/>
          <p:nvPr userDrawn="1"/>
        </p:nvGrpSpPr>
        <p:grpSpPr>
          <a:xfrm>
            <a:off x="4642801" y="3133724"/>
            <a:ext cx="567374" cy="550865"/>
            <a:chOff x="4914764" y="3319462"/>
            <a:chExt cx="619125" cy="619125"/>
          </a:xfrm>
          <a:solidFill>
            <a:schemeClr val="bg1"/>
          </a:solidFill>
        </p:grpSpPr>
        <p:sp>
          <p:nvSpPr>
            <p:cNvPr id="20" name="Freeform: Shape 19"/>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sz="1350" dirty="0"/>
            </a:p>
          </p:txBody>
        </p:sp>
        <p:sp>
          <p:nvSpPr>
            <p:cNvPr id="21" name="Freeform: Shape 20"/>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sz="1350" dirty="0"/>
            </a:p>
          </p:txBody>
        </p:sp>
        <p:sp>
          <p:nvSpPr>
            <p:cNvPr id="22" name="Freeform: Shape 21"/>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sz="1350" dirty="0"/>
            </a:p>
          </p:txBody>
        </p:sp>
      </p:grpSp>
      <p:sp>
        <p:nvSpPr>
          <p:cNvPr id="16" name="Title 1"/>
          <p:cNvSpPr txBox="1"/>
          <p:nvPr userDrawn="1"/>
        </p:nvSpPr>
        <p:spPr>
          <a:xfrm>
            <a:off x="831099" y="2757997"/>
            <a:ext cx="2750301" cy="671003"/>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b="1" dirty="0">
                <a:solidFill>
                  <a:schemeClr val="bg1"/>
                </a:solidFill>
              </a:rPr>
              <a:t>Objectives</a:t>
            </a:r>
            <a:endParaRPr lang="en-US" b="1" dirty="0">
              <a:solidFill>
                <a:schemeClr val="bg1"/>
              </a:solidFill>
            </a:endParaRPr>
          </a:p>
        </p:txBody>
      </p:sp>
      <p:sp>
        <p:nvSpPr>
          <p:cNvPr id="11" name="Text Placeholder 10"/>
          <p:cNvSpPr>
            <a:spLocks noGrp="1"/>
          </p:cNvSpPr>
          <p:nvPr>
            <p:ph type="body" sz="quarter" idx="14" hasCustomPrompt="1"/>
          </p:nvPr>
        </p:nvSpPr>
        <p:spPr>
          <a:xfrm>
            <a:off x="5908431" y="1603717"/>
            <a:ext cx="5524060" cy="3151163"/>
          </a:xfrm>
          <a:prstGeom prst="rect">
            <a:avLst/>
          </a:prstGeom>
        </p:spPr>
        <p:txBody>
          <a:bodyPr>
            <a:normAutofit/>
          </a:bodyPr>
          <a:lstStyle>
            <a:lvl1pPr>
              <a:spcBef>
                <a:spcPts val="0"/>
              </a:spcBef>
              <a:spcAft>
                <a:spcPts val="0"/>
              </a:spcAft>
              <a:defRPr sz="3200">
                <a:solidFill>
                  <a:srgbClr val="25677D"/>
                </a:solidFill>
              </a:defRPr>
            </a:lvl1pPr>
          </a:lstStyle>
          <a:p>
            <a:pPr lvl="0"/>
            <a:r>
              <a:rPr lang="en-US" dirty="0"/>
              <a:t> { write your objectives}</a:t>
            </a:r>
            <a:endParaRPr lang="en-US" dirty="0"/>
          </a:p>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6921" y="618977"/>
            <a:ext cx="9393848" cy="712765"/>
          </a:xfrm>
          <a:prstGeom prst="rect">
            <a:avLst/>
          </a:prstGeom>
        </p:spPr>
        <p:txBody>
          <a:bodyPr/>
          <a:lstStyle>
            <a:lvl1pPr>
              <a:defRPr lang="en-US" sz="3600" b="1" kern="1200" spc="-38" baseline="0" dirty="0">
                <a:solidFill>
                  <a:srgbClr val="25677D"/>
                </a:solidFill>
                <a:latin typeface="+mn-lt"/>
                <a:ea typeface="+mj-ea"/>
                <a:cs typeface="+mj-cs"/>
              </a:defRPr>
            </a:lvl1pPr>
          </a:lstStyle>
          <a:p>
            <a:r>
              <a:rPr lang="en-US" dirty="0"/>
              <a:t>{ Title }</a:t>
            </a:r>
            <a:endParaRPr lang="en-US" dirty="0"/>
          </a:p>
        </p:txBody>
      </p:sp>
      <p:sp>
        <p:nvSpPr>
          <p:cNvPr id="6" name="Text Placeholder 10"/>
          <p:cNvSpPr>
            <a:spLocks noGrp="1"/>
          </p:cNvSpPr>
          <p:nvPr>
            <p:ph type="body" sz="quarter" idx="14" hasCustomPrompt="1"/>
          </p:nvPr>
        </p:nvSpPr>
        <p:spPr>
          <a:xfrm>
            <a:off x="1156921" y="1603717"/>
            <a:ext cx="10275570" cy="4705350"/>
          </a:xfrm>
          <a:prstGeom prst="rect">
            <a:avLst/>
          </a:prstGeom>
        </p:spPr>
        <p:txBody>
          <a:bodyPr>
            <a:normAutofit/>
          </a:bodyPr>
          <a:lstStyle>
            <a:lvl1pPr>
              <a:spcBef>
                <a:spcPts val="0"/>
              </a:spcBef>
              <a:spcAft>
                <a:spcPts val="0"/>
              </a:spcAft>
              <a:defRPr sz="2400">
                <a:solidFill>
                  <a:srgbClr val="25677D"/>
                </a:solidFill>
              </a:defRPr>
            </a:lvl1pPr>
          </a:lstStyle>
          <a:p>
            <a:pPr lvl="0"/>
            <a:r>
              <a:rPr lang="en-US" dirty="0"/>
              <a:t>{write your bullet point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Title 1"/>
          <p:cNvSpPr txBox="1"/>
          <p:nvPr userDrawn="1"/>
        </p:nvSpPr>
        <p:spPr>
          <a:xfrm>
            <a:off x="1325880" y="638175"/>
            <a:ext cx="9942195" cy="666750"/>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sz="3200" b="1" dirty="0">
                <a:solidFill>
                  <a:srgbClr val="25677D"/>
                </a:solidFill>
                <a:latin typeface="+mn-lt"/>
                <a:ea typeface="Cambria" panose="02040503050406030204" pitchFamily="18" charset="0"/>
              </a:rPr>
              <a:t>References</a:t>
            </a:r>
            <a:endParaRPr lang="en-US" sz="3200" b="1" dirty="0">
              <a:solidFill>
                <a:srgbClr val="25677D"/>
              </a:solidFill>
              <a:latin typeface="+mn-lt"/>
              <a:ea typeface="Cambria" panose="02040503050406030204" pitchFamily="18" charset="0"/>
            </a:endParaRPr>
          </a:p>
        </p:txBody>
      </p:sp>
      <p:sp>
        <p:nvSpPr>
          <p:cNvPr id="15" name="Text Placeholder 10"/>
          <p:cNvSpPr>
            <a:spLocks noGrp="1"/>
          </p:cNvSpPr>
          <p:nvPr>
            <p:ph type="body" sz="quarter" idx="14" hasCustomPrompt="1"/>
          </p:nvPr>
        </p:nvSpPr>
        <p:spPr>
          <a:xfrm>
            <a:off x="1325880" y="1524000"/>
            <a:ext cx="9681949" cy="3958659"/>
          </a:xfrm>
          <a:prstGeom prst="rect">
            <a:avLst/>
          </a:prstGeom>
        </p:spPr>
        <p:txBody>
          <a:bodyPr>
            <a:normAutofit/>
          </a:bodyPr>
          <a:lstStyle>
            <a:lvl1pPr marL="91440">
              <a:spcBef>
                <a:spcPts val="0"/>
              </a:spcBef>
              <a:defRPr sz="2400">
                <a:solidFill>
                  <a:srgbClr val="25677D"/>
                </a:solidFill>
              </a:defRPr>
            </a:lvl1pPr>
          </a:lstStyle>
          <a:p>
            <a:pPr lvl="0"/>
            <a:r>
              <a:rPr lang="en-US" dirty="0"/>
              <a:t>{ link to reference1, example: http://app.icraftsoft.net }</a:t>
            </a:r>
            <a:endParaRPr lang="en-US" dirty="0"/>
          </a:p>
          <a:p>
            <a:pPr lvl="0"/>
            <a:r>
              <a:rPr lang="en-US" dirty="0"/>
              <a:t>{ link to reference1, example: http://app.icraftsoft.net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descr="A picture containing light&#10;&#10;Description automatically generated"/>
          <p:cNvPicPr>
            <a:picLocks noChangeAspect="1"/>
          </p:cNvPicPr>
          <p:nvPr userDrawn="1"/>
        </p:nvPicPr>
        <p:blipFill>
          <a:blip r:embed="rId2"/>
          <a:stretch>
            <a:fillRect/>
          </a:stretch>
        </p:blipFill>
        <p:spPr>
          <a:xfrm>
            <a:off x="4967506" y="2055322"/>
            <a:ext cx="1683026" cy="27473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8621" y="625480"/>
            <a:ext cx="1036320" cy="68580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p:cNvSpPr>
            <a:spLocks noGrp="1"/>
          </p:cNvSpPr>
          <p:nvPr>
            <p:ph type="sldNum" sz="quarter" idx="4"/>
          </p:nvPr>
        </p:nvSpPr>
        <p:spPr>
          <a:xfrm>
            <a:off x="8610600" y="6181726"/>
            <a:ext cx="2743200" cy="539750"/>
          </a:xfrm>
          <a:prstGeom prst="rect">
            <a:avLst/>
          </a:prstGeom>
        </p:spPr>
        <p:txBody>
          <a:bodyPr vert="horz" lIns="91440" tIns="45720" rIns="91440" bIns="45720" rtlCol="0" anchor="ctr"/>
          <a:lstStyle>
            <a:lvl1pPr algn="r">
              <a:defRPr sz="1200">
                <a:solidFill>
                  <a:schemeClr val="tx1">
                    <a:tint val="75000"/>
                  </a:schemeClr>
                </a:solidFill>
              </a:defRPr>
            </a:lvl1pPr>
          </a:lstStyle>
          <a:p>
            <a:fld id="{2D836B06-9FB6-4AA1-A097-666DD28834F7}" type="slidenum">
              <a:rPr lang="en-US" smtClean="0"/>
            </a:fld>
            <a:endParaRPr lang="en-US" dirty="0"/>
          </a:p>
        </p:txBody>
      </p:sp>
      <p:pic>
        <p:nvPicPr>
          <p:cNvPr id="3" name="Picture 2" descr="Chart&#10;&#10;Description automatically generated"/>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73852" y="82268"/>
            <a:ext cx="944645" cy="1192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p:titleStyle>
    <p:bodyStyle>
      <a:lvl1pPr marL="200025" indent="-200025" algn="l" defTabSz="685800" rtl="0" eaLnBrk="1" latinLnBrk="0" hangingPunct="1">
        <a:lnSpc>
          <a:spcPct val="100000"/>
        </a:lnSpc>
        <a:spcBef>
          <a:spcPts val="900"/>
        </a:spcBef>
        <a:spcAft>
          <a:spcPts val="150"/>
        </a:spcAft>
        <a:buClr>
          <a:schemeClr val="accent1"/>
        </a:buClr>
        <a:buSzPct val="100000"/>
        <a:buFont typeface="Wingdings" panose="05000000000000000000" pitchFamily="2" charset="2"/>
        <a:buChar char="§"/>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350" kern="1200">
          <a:solidFill>
            <a:schemeClr val="tx1">
              <a:lumMod val="75000"/>
              <a:lumOff val="25000"/>
            </a:schemeClr>
          </a:solidFill>
          <a:latin typeface="+mn-lt"/>
          <a:ea typeface="+mn-ea"/>
          <a:cs typeface="+mn-cs"/>
        </a:defRPr>
      </a:lvl2pPr>
      <a:lvl3pPr marL="42545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3pPr>
      <a:lvl4pPr marL="56261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www.guru99.com/alert-popup-handling-selenium.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55" y="2338705"/>
            <a:ext cx="4243705" cy="1450975"/>
          </a:xfrm>
        </p:spPr>
        <p:txBody>
          <a:bodyPr lIns="91440" tIns="45720" rIns="91440" bIns="45720" anchor="t">
            <a:normAutofit/>
          </a:bodyPr>
          <a:lstStyle/>
          <a:p>
            <a:r>
              <a:rPr lang="en-US" sz="3600" dirty="0">
                <a:cs typeface="Calibri" panose="020F0502020204030204"/>
              </a:rPr>
              <a:t>Python and APIs</a:t>
            </a:r>
            <a:endParaRPr lang="en-US" sz="3600"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a:cs typeface="Calibri" panose="020F0502020204030204"/>
                <a:sym typeface="+mn-ea"/>
              </a:rPr>
            </a:br>
            <a:endParaRPr lang="en-US"/>
          </a:p>
        </p:txBody>
      </p:sp>
      <p:sp>
        <p:nvSpPr>
          <p:cNvPr id="5" name="Text Placeholder 4"/>
          <p:cNvSpPr>
            <a:spLocks noGrp="1"/>
          </p:cNvSpPr>
          <p:nvPr>
            <p:ph type="body" sz="quarter" idx="14"/>
          </p:nvPr>
        </p:nvSpPr>
        <p:spPr/>
        <p:txBody>
          <a:bodyPr>
            <a:normAutofit lnSpcReduction="10000"/>
          </a:bodyPr>
          <a:p>
            <a:pPr marL="0" indent="0">
              <a:buNone/>
            </a:pPr>
            <a:r>
              <a:rPr lang="en-US" b="1">
                <a:solidFill>
                  <a:schemeClr val="tx1"/>
                </a:solidFill>
                <a:sym typeface="+mn-ea"/>
              </a:rPr>
              <a:t>TheDogAPI</a:t>
            </a:r>
            <a:endParaRPr lang="en-US" b="1">
              <a:solidFill>
                <a:schemeClr val="tx1"/>
              </a:solidFill>
              <a:sym typeface="+mn-ea"/>
            </a:endParaRPr>
          </a:p>
          <a:p>
            <a:pPr marL="0" indent="0">
              <a:buNone/>
            </a:pPr>
            <a:endParaRPr lang="en-US" sz="2000">
              <a:solidFill>
                <a:schemeClr val="tx1"/>
              </a:solidFill>
            </a:endParaRPr>
          </a:p>
          <a:p>
            <a:r>
              <a:rPr lang="en-US" sz="2000">
                <a:solidFill>
                  <a:schemeClr val="tx1"/>
                </a:solidFill>
              </a:rPr>
              <a:t>This API is quite fun but also a really good example of a well-done API with great documentation. With it, you can fetch the different dog breeds and some images,</a:t>
            </a:r>
            <a:endParaRPr lang="en-US" sz="2000">
              <a:solidFill>
                <a:schemeClr val="tx1"/>
              </a:solidFill>
            </a:endParaRPr>
          </a:p>
          <a:p>
            <a:r>
              <a:rPr lang="en-US" sz="2000">
                <a:solidFill>
                  <a:schemeClr val="tx1"/>
                </a:solidFill>
              </a:rPr>
              <a:t> In TheDogAPI, we’ll try to make a basic request to see how it may differ from the Random User Generator API you tried above:</a:t>
            </a:r>
            <a:endParaRPr lang="en-US" sz="2000">
              <a:solidFill>
                <a:schemeClr val="tx1"/>
              </a:solidFill>
            </a:endParaRPr>
          </a:p>
          <a:p>
            <a:endParaRPr lang="en-US" sz="2000">
              <a:solidFill>
                <a:schemeClr val="tx1"/>
              </a:solidFill>
            </a:endParaRPr>
          </a:p>
          <a:p>
            <a:pPr marL="0" indent="0">
              <a:buNone/>
            </a:pPr>
            <a:r>
              <a:rPr lang="en-US" sz="2000">
                <a:solidFill>
                  <a:schemeClr val="tx1"/>
                </a:solidFill>
              </a:rPr>
              <a:t>           </a:t>
            </a:r>
            <a:r>
              <a:rPr lang="en-US" sz="2000">
                <a:solidFill>
                  <a:schemeClr val="tx1"/>
                </a:solidFill>
                <a:latin typeface="SimSun" panose="02010600030101010101" pitchFamily="2" charset="-122"/>
                <a:ea typeface="SimSun" panose="02010600030101010101" pitchFamily="2" charset="-122"/>
              </a:rPr>
              <a:t> &gt;&gt;&gt;</a:t>
            </a:r>
            <a:r>
              <a:rPr lang="en-US" sz="2000">
                <a:solidFill>
                  <a:srgbClr val="00B0F0"/>
                </a:solidFill>
                <a:latin typeface="SimSun" panose="02010600030101010101" pitchFamily="2" charset="-122"/>
                <a:ea typeface="SimSun" panose="02010600030101010101" pitchFamily="2" charset="-122"/>
              </a:rPr>
              <a:t> </a:t>
            </a:r>
            <a:r>
              <a:rPr lang="en-US" sz="2000" b="1">
                <a:solidFill>
                  <a:srgbClr val="00B050"/>
                </a:solidFill>
                <a:latin typeface="SimSun" panose="02010600030101010101" pitchFamily="2" charset="-122"/>
                <a:ea typeface="SimSun" panose="02010600030101010101" pitchFamily="2" charset="-122"/>
              </a:rPr>
              <a:t>import </a:t>
            </a:r>
            <a:r>
              <a:rPr lang="en-US" sz="2000" b="1">
                <a:solidFill>
                  <a:srgbClr val="0070C0"/>
                </a:solidFill>
                <a:latin typeface="SimSun" panose="02010600030101010101" pitchFamily="2" charset="-122"/>
                <a:ea typeface="SimSun" panose="02010600030101010101" pitchFamily="2" charset="-122"/>
              </a:rPr>
              <a:t>requests</a:t>
            </a:r>
            <a:endParaRPr lang="en-US" sz="2000">
              <a:solidFill>
                <a:srgbClr val="00B0F0"/>
              </a:solidFill>
              <a:latin typeface="SimSun" panose="02010600030101010101" pitchFamily="2" charset="-122"/>
              <a:ea typeface="SimSun" panose="02010600030101010101" pitchFamily="2" charset="-122"/>
            </a:endParaRPr>
          </a:p>
          <a:p>
            <a:pPr marL="0" indent="0">
              <a:buNone/>
            </a:pPr>
            <a:r>
              <a:rPr lang="en-US" sz="2000">
                <a:solidFill>
                  <a:srgbClr val="00B0F0"/>
                </a:solidFill>
                <a:latin typeface="SimSun" panose="02010600030101010101" pitchFamily="2" charset="-122"/>
                <a:ea typeface="SimSun" panose="02010600030101010101" pitchFamily="2" charset="-122"/>
              </a:rPr>
              <a:t>           </a:t>
            </a:r>
            <a:r>
              <a:rPr lang="en-US" sz="2000">
                <a:solidFill>
                  <a:schemeClr val="tx1"/>
                </a:solidFill>
                <a:latin typeface="SimSun" panose="02010600030101010101" pitchFamily="2" charset="-122"/>
                <a:ea typeface="SimSun" panose="02010600030101010101" pitchFamily="2" charset="-122"/>
              </a:rPr>
              <a:t> &gt;&gt;&gt; response = requests.</a:t>
            </a:r>
            <a:r>
              <a:rPr lang="en-US" sz="2000">
                <a:solidFill>
                  <a:srgbClr val="00B050"/>
                </a:solidFill>
                <a:latin typeface="SimSun" panose="02010600030101010101" pitchFamily="2" charset="-122"/>
                <a:ea typeface="SimSun" panose="02010600030101010101" pitchFamily="2" charset="-122"/>
              </a:rPr>
              <a:t>get</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"https://api.thedogapi.com/"</a:t>
            </a: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&gt;&gt;&gt; </a:t>
            </a:r>
            <a:r>
              <a:rPr lang="en-US" sz="2000">
                <a:solidFill>
                  <a:srgbClr val="00B050"/>
                </a:solidFill>
                <a:latin typeface="SimSun" panose="02010600030101010101" pitchFamily="2" charset="-122"/>
                <a:ea typeface="SimSun" panose="02010600030101010101" pitchFamily="2" charset="-122"/>
              </a:rPr>
              <a:t>print</a:t>
            </a:r>
            <a:r>
              <a:rPr lang="en-US" sz="2000">
                <a:solidFill>
                  <a:schemeClr val="tx1"/>
                </a:solidFill>
                <a:latin typeface="SimSun" panose="02010600030101010101" pitchFamily="2" charset="-122"/>
                <a:ea typeface="SimSun" panose="02010600030101010101" pitchFamily="2" charset="-122"/>
              </a:rPr>
              <a:t>(response.text)</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'{"message":"The Dog API"}'</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solidFill>
                <a:schemeClr val="tx1"/>
              </a:solidFill>
            </a:endParaRPr>
          </a:p>
          <a:p>
            <a:r>
              <a:rPr lang="en-US" sz="2000">
                <a:solidFill>
                  <a:schemeClr val="tx1"/>
                </a:solidFill>
              </a:rPr>
              <a:t>In this case, when calling the base URL, you get this generic message saying The Dog API. This is because we’re calling the base URL, which is typically used for very basic information about an API, not the real data.</a:t>
            </a:r>
            <a:endParaRPr lang="en-US" sz="2000">
              <a:solidFill>
                <a:schemeClr val="tx1"/>
              </a:solidFill>
            </a:endParaRPr>
          </a:p>
          <a:p>
            <a:endParaRPr lang="en-US" sz="2000">
              <a:solidFill>
                <a:schemeClr val="tx1"/>
              </a:solidFill>
            </a:endParaRPr>
          </a:p>
          <a:p>
            <a:endParaRPr lang="en-US" sz="2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endParaRPr lang="en-US"/>
          </a:p>
        </p:txBody>
      </p:sp>
      <p:sp>
        <p:nvSpPr>
          <p:cNvPr id="5" name="Text Placeholder 4"/>
          <p:cNvSpPr>
            <a:spLocks noGrp="1"/>
          </p:cNvSpPr>
          <p:nvPr>
            <p:ph type="body" sz="quarter" idx="14"/>
          </p:nvPr>
        </p:nvSpPr>
        <p:spPr/>
        <p:txBody>
          <a:bodyPr>
            <a:normAutofit fontScale="90000" lnSpcReduction="10000"/>
          </a:bodyPr>
          <a:p>
            <a:r>
              <a:rPr lang="en-US" sz="2220">
                <a:solidFill>
                  <a:schemeClr val="tx1"/>
                </a:solidFill>
                <a:sym typeface="+mn-ea"/>
              </a:rPr>
              <a:t>Calling the base URL alone isn’t a lot of fun, but that’s where endpoints come in handy. An endpoint is a part of the URL that specifies what resource you want to fetch. Well-documented APIs usually contain an API reference, which is extremely useful for knowing the exact endpoints and resources an API has and how to use them.</a:t>
            </a:r>
            <a:endParaRPr lang="en-US" sz="2220">
              <a:solidFill>
                <a:schemeClr val="tx1"/>
              </a:solidFill>
              <a:sym typeface="+mn-ea"/>
            </a:endParaRPr>
          </a:p>
          <a:p>
            <a:pPr marL="0" indent="0">
              <a:buNone/>
            </a:pPr>
            <a:endParaRPr lang="en-US" sz="2220">
              <a:solidFill>
                <a:schemeClr val="tx1"/>
              </a:solidFill>
              <a:sym typeface="+mn-ea"/>
            </a:endParaRPr>
          </a:p>
          <a:p>
            <a:r>
              <a:rPr lang="en-US" sz="2220" b="1">
                <a:solidFill>
                  <a:schemeClr val="tx1"/>
                </a:solidFill>
                <a:latin typeface="SimSun" panose="02010600030101010101" pitchFamily="2" charset="-122"/>
                <a:ea typeface="SimSun" panose="02010600030101010101" pitchFamily="2" charset="-122"/>
                <a:sym typeface="+mn-ea"/>
              </a:rPr>
              <a:t>https://portal.thatapicompany.com/pages/dog-api</a:t>
            </a:r>
            <a:r>
              <a:rPr lang="en-US" sz="2220">
                <a:solidFill>
                  <a:schemeClr val="tx1"/>
                </a:solidFill>
                <a:latin typeface="SimSun" panose="02010600030101010101" pitchFamily="2" charset="-122"/>
                <a:ea typeface="SimSun" panose="02010600030101010101" pitchFamily="2" charset="-122"/>
                <a:sym typeface="+mn-ea"/>
              </a:rPr>
              <a:t>.</a:t>
            </a:r>
            <a:r>
              <a:rPr lang="en-US" sz="2220">
                <a:solidFill>
                  <a:schemeClr val="tx1"/>
                </a:solidFill>
                <a:sym typeface="+mn-ea"/>
              </a:rPr>
              <a:t> This is the official DogAPI documentation. In there, we’ll find a</a:t>
            </a:r>
            <a:r>
              <a:rPr lang="en-US" sz="2220" b="1">
                <a:solidFill>
                  <a:schemeClr val="tx1"/>
                </a:solidFill>
                <a:latin typeface="SimSun" panose="02010600030101010101" pitchFamily="2" charset="-122"/>
                <a:ea typeface="SimSun" panose="02010600030101010101" pitchFamily="2" charset="-122"/>
                <a:sym typeface="+mn-ea"/>
              </a:rPr>
              <a:t> /breeds</a:t>
            </a:r>
            <a:r>
              <a:rPr lang="en-US" sz="2220">
                <a:solidFill>
                  <a:schemeClr val="tx1"/>
                </a:solidFill>
                <a:sym typeface="+mn-ea"/>
              </a:rPr>
              <a:t> endpoint that we can use to fetch all the available breed resources or objects. </a:t>
            </a:r>
            <a:endParaRPr lang="en-US" sz="2220">
              <a:solidFill>
                <a:schemeClr val="tx1"/>
              </a:solidFill>
              <a:sym typeface="+mn-ea"/>
            </a:endParaRPr>
          </a:p>
          <a:p>
            <a:pPr marL="0" indent="0">
              <a:buNone/>
            </a:pPr>
            <a:endParaRPr lang="en-US" sz="2220">
              <a:solidFill>
                <a:schemeClr val="tx1"/>
              </a:solidFill>
            </a:endParaRPr>
          </a:p>
          <a:p>
            <a:pPr marL="0" indent="0">
              <a:buNone/>
            </a:pPr>
            <a:r>
              <a:rPr lang="en-US" sz="2220"/>
              <a:t>	</a:t>
            </a:r>
            <a:r>
              <a:rPr lang="en-US" sz="2220">
                <a:solidFill>
                  <a:schemeClr val="tx1"/>
                </a:solidFill>
                <a:latin typeface="SimSun" panose="02010600030101010101" pitchFamily="2" charset="-122"/>
                <a:ea typeface="SimSun" panose="02010600030101010101" pitchFamily="2" charset="-122"/>
              </a:rPr>
              <a:t>&gt;&gt;&gt;response = requests.</a:t>
            </a:r>
            <a:r>
              <a:rPr lang="en-US" sz="2220">
                <a:solidFill>
                  <a:srgbClr val="00B050"/>
                </a:solidFill>
                <a:latin typeface="SimSun" panose="02010600030101010101" pitchFamily="2" charset="-122"/>
                <a:ea typeface="SimSun" panose="02010600030101010101" pitchFamily="2" charset="-122"/>
              </a:rPr>
              <a:t>get</a:t>
            </a:r>
            <a:r>
              <a:rPr lang="en-US" sz="2220">
                <a:solidFill>
                  <a:schemeClr val="tx1"/>
                </a:solidFill>
                <a:latin typeface="SimSun" panose="02010600030101010101" pitchFamily="2" charset="-122"/>
                <a:ea typeface="SimSun" panose="02010600030101010101" pitchFamily="2" charset="-122"/>
              </a:rPr>
              <a:t>(</a:t>
            </a:r>
            <a:r>
              <a:rPr lang="en-US" sz="2220">
                <a:solidFill>
                  <a:srgbClr val="FF0000"/>
                </a:solidFill>
                <a:latin typeface="SimSun" panose="02010600030101010101" pitchFamily="2" charset="-122"/>
                <a:ea typeface="SimSun" panose="02010600030101010101" pitchFamily="2" charset="-122"/>
              </a:rPr>
              <a:t>"https://api.thedogapi.com/v1/breeds"</a:t>
            </a:r>
            <a:r>
              <a:rPr lang="en-US" sz="2220">
                <a:solidFill>
                  <a:schemeClr val="tx1"/>
                </a:solidFill>
                <a:latin typeface="SimSun" panose="02010600030101010101" pitchFamily="2" charset="-122"/>
                <a:ea typeface="SimSun" panose="02010600030101010101" pitchFamily="2" charset="-122"/>
              </a:rPr>
              <a:t>)</a:t>
            </a:r>
            <a:endParaRPr lang="en-US" sz="2220">
              <a:solidFill>
                <a:schemeClr val="tx1"/>
              </a:solidFill>
              <a:latin typeface="SimSun" panose="02010600030101010101" pitchFamily="2" charset="-122"/>
              <a:ea typeface="SimSun" panose="02010600030101010101" pitchFamily="2" charset="-122"/>
            </a:endParaRPr>
          </a:p>
          <a:p>
            <a:pPr marL="0" indent="0">
              <a:buNone/>
            </a:pPr>
            <a:r>
              <a:rPr lang="en-US" sz="2220">
                <a:solidFill>
                  <a:schemeClr val="tx1"/>
                </a:solidFill>
                <a:latin typeface="SimSun" panose="02010600030101010101" pitchFamily="2" charset="-122"/>
                <a:ea typeface="SimSun" panose="02010600030101010101" pitchFamily="2" charset="-122"/>
              </a:rPr>
              <a:t>	&gt;&gt;&gt;</a:t>
            </a:r>
            <a:r>
              <a:rPr lang="en-US" sz="2220">
                <a:solidFill>
                  <a:srgbClr val="00B050"/>
                </a:solidFill>
                <a:latin typeface="SimSun" panose="02010600030101010101" pitchFamily="2" charset="-122"/>
                <a:ea typeface="SimSun" panose="02010600030101010101" pitchFamily="2" charset="-122"/>
              </a:rPr>
              <a:t>print</a:t>
            </a:r>
            <a:r>
              <a:rPr lang="en-US" sz="2220">
                <a:solidFill>
                  <a:schemeClr val="tx1"/>
                </a:solidFill>
                <a:latin typeface="SimSun" panose="02010600030101010101" pitchFamily="2" charset="-122"/>
                <a:ea typeface="SimSun" panose="02010600030101010101" pitchFamily="2" charset="-122"/>
              </a:rPr>
              <a:t>( response.text)</a:t>
            </a:r>
            <a:endParaRPr lang="en-US" sz="2220">
              <a:solidFill>
                <a:schemeClr val="tx1"/>
              </a:solidFill>
              <a:latin typeface="SimSun" panose="02010600030101010101" pitchFamily="2" charset="-122"/>
              <a:ea typeface="SimSun" panose="02010600030101010101" pitchFamily="2" charset="-122"/>
            </a:endParaRPr>
          </a:p>
          <a:p>
            <a:pPr marL="0" indent="0">
              <a:buNone/>
            </a:pPr>
            <a:endParaRPr lang="en-US" sz="2220">
              <a:solidFill>
                <a:schemeClr val="tx1"/>
              </a:solidFill>
              <a:latin typeface="SimSun" panose="02010600030101010101" pitchFamily="2" charset="-122"/>
              <a:ea typeface="SimSun" panose="02010600030101010101" pitchFamily="2" charset="-122"/>
            </a:endParaRPr>
          </a:p>
          <a:p>
            <a:r>
              <a:rPr lang="en-US" sz="2220">
                <a:solidFill>
                  <a:schemeClr val="tx1"/>
                </a:solidFill>
              </a:rPr>
              <a:t>Difference between http:// and https://. HTTPS is the encrypted version of HTTP, making all traffic between the client and the server much safer. When consuming public APIs, you should definitely stay away from sending any private or sensitive information to http:// endpoints and use only those APIs that provide a secure https:// base URL.</a:t>
            </a:r>
            <a:endParaRPr lang="en-US" sz="222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ea typeface="+mn-lt"/>
                <a:cs typeface="+mn-lt"/>
                <a:sym typeface="+mn-ea"/>
              </a:rPr>
              <a:t>Request and Responce</a:t>
            </a:r>
            <a:br>
              <a:rPr lang="en-US" b="1" dirty="0">
                <a:ea typeface="+mn-lt"/>
                <a:cs typeface="+mn-lt"/>
                <a:sym typeface="+mn-ea"/>
              </a:rPr>
            </a:br>
            <a:endParaRPr lang="en-US"/>
          </a:p>
        </p:txBody>
      </p:sp>
      <p:sp>
        <p:nvSpPr>
          <p:cNvPr id="5" name="Text Placeholder 4"/>
          <p:cNvSpPr>
            <a:spLocks noGrp="1"/>
          </p:cNvSpPr>
          <p:nvPr>
            <p:ph type="body" sz="quarter" idx="14"/>
          </p:nvPr>
        </p:nvSpPr>
        <p:spPr>
          <a:xfrm>
            <a:off x="1071880" y="1331595"/>
            <a:ext cx="10275570" cy="5380355"/>
          </a:xfrm>
        </p:spPr>
        <p:txBody>
          <a:bodyPr>
            <a:normAutofit fontScale="90000"/>
          </a:bodyPr>
          <a:p>
            <a:r>
              <a:rPr lang="en-US" sz="2000">
                <a:solidFill>
                  <a:schemeClr val="tx1"/>
                </a:solidFill>
              </a:rPr>
              <a:t>Requests and responses are the foundation of API communication between the server and the client:</a:t>
            </a:r>
            <a:endParaRPr lang="en-US" sz="2000">
              <a:solidFill>
                <a:schemeClr val="tx1"/>
              </a:solidFill>
            </a:endParaRPr>
          </a:p>
          <a:p>
            <a:pPr marL="0" indent="0">
              <a:buNone/>
            </a:pPr>
            <a:endParaRPr lang="en-US" sz="2000">
              <a:solidFill>
                <a:schemeClr val="tx1"/>
              </a:solidFill>
            </a:endParaRPr>
          </a:p>
          <a:p>
            <a:pPr lvl="1">
              <a:buFont typeface="Wingdings" panose="05000000000000000000" charset="0"/>
              <a:buChar char="v"/>
            </a:pPr>
            <a:r>
              <a:rPr lang="en-US" sz="2000" b="1">
                <a:solidFill>
                  <a:schemeClr val="tx1"/>
                </a:solidFill>
              </a:rPr>
              <a:t>Requests </a:t>
            </a:r>
            <a:r>
              <a:rPr lang="en-US" sz="2000">
                <a:solidFill>
                  <a:schemeClr val="tx1"/>
                </a:solidFill>
              </a:rPr>
              <a:t>contain relevant data regarding your API request call, such as the base URL, the endpoint, the method used, the headers, and so on.</a:t>
            </a:r>
            <a:endParaRPr lang="en-US" sz="2000">
              <a:solidFill>
                <a:schemeClr val="tx1"/>
              </a:solidFill>
            </a:endParaRPr>
          </a:p>
          <a:p>
            <a:pPr lvl="1">
              <a:buFont typeface="Wingdings" panose="05000000000000000000" charset="0"/>
              <a:buChar char="v"/>
            </a:pPr>
            <a:r>
              <a:rPr lang="en-US" sz="2000" b="1">
                <a:solidFill>
                  <a:schemeClr val="tx1"/>
                </a:solidFill>
              </a:rPr>
              <a:t>Responses </a:t>
            </a:r>
            <a:r>
              <a:rPr lang="en-US" sz="2000">
                <a:solidFill>
                  <a:schemeClr val="tx1"/>
                </a:solidFill>
              </a:rPr>
              <a:t>contain relevant data returned by the server, including the data or content, the status code, and the headers.</a:t>
            </a:r>
            <a:endParaRPr lang="en-US" sz="2000">
              <a:solidFill>
                <a:schemeClr val="tx1"/>
              </a:solidFill>
            </a:endParaRPr>
          </a:p>
          <a:p>
            <a:pPr marL="151130" lvl="1" indent="0">
              <a:buFont typeface="Wingdings" panose="05000000000000000000" charset="0"/>
              <a:buNone/>
            </a:pPr>
            <a:r>
              <a:rPr lang="en-US" sz="2000">
                <a:solidFill>
                  <a:schemeClr val="tx1"/>
                </a:solidFill>
              </a:rPr>
              <a:t>For Example:  Using TheDogAPI again.</a:t>
            </a:r>
            <a:endParaRPr lang="en-US" sz="2000">
              <a:solidFill>
                <a:schemeClr val="tx1"/>
              </a:solidFill>
            </a:endParaRPr>
          </a:p>
          <a:p>
            <a:pPr marL="151130" lvl="1" indent="0">
              <a:buFont typeface="Wingdings" panose="05000000000000000000" charset="0"/>
              <a:buNone/>
            </a:pPr>
            <a:r>
              <a:rPr lang="en-US" sz="2000"/>
              <a:t>	</a:t>
            </a:r>
            <a:r>
              <a:rPr lang="en-US" sz="2000">
                <a:solidFill>
                  <a:schemeClr val="tx1"/>
                </a:solidFill>
                <a:latin typeface="SimSun" panose="02010600030101010101" pitchFamily="2" charset="-122"/>
                <a:ea typeface="SimSun" panose="02010600030101010101" pitchFamily="2" charset="-122"/>
              </a:rPr>
              <a:t>&gt;&gt;&gt; response = requests.</a:t>
            </a:r>
            <a:r>
              <a:rPr lang="en-US" sz="2000">
                <a:solidFill>
                  <a:srgbClr val="00B050"/>
                </a:solidFill>
                <a:latin typeface="SimSun" panose="02010600030101010101" pitchFamily="2" charset="-122"/>
                <a:ea typeface="SimSun" panose="02010600030101010101" pitchFamily="2" charset="-122"/>
              </a:rPr>
              <a:t>get</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"https://api.thedogapi.com/v1/breeds"</a:t>
            </a: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151130" lvl="1" indent="0">
              <a:buFont typeface="Wingdings" panose="05000000000000000000" charset="0"/>
              <a:buNone/>
            </a:pPr>
            <a:r>
              <a:rPr lang="en-US" sz="2000">
                <a:solidFill>
                  <a:schemeClr val="tx1"/>
                </a:solidFill>
                <a:latin typeface="SimSun" panose="02010600030101010101" pitchFamily="2" charset="-122"/>
                <a:ea typeface="SimSun" panose="02010600030101010101" pitchFamily="2" charset="-122"/>
              </a:rPr>
              <a:t>	&gt;&gt;&gt; </a:t>
            </a:r>
            <a:r>
              <a:rPr lang="en-US" sz="2000">
                <a:solidFill>
                  <a:srgbClr val="00B050"/>
                </a:solidFill>
                <a:latin typeface="SimSun" panose="02010600030101010101" pitchFamily="2" charset="-122"/>
                <a:ea typeface="SimSun" panose="02010600030101010101" pitchFamily="2" charset="-122"/>
              </a:rPr>
              <a:t>print</a:t>
            </a:r>
            <a:r>
              <a:rPr lang="en-US" sz="2000">
                <a:solidFill>
                  <a:schemeClr val="tx1"/>
                </a:solidFill>
                <a:latin typeface="SimSun" panose="02010600030101010101" pitchFamily="2" charset="-122"/>
                <a:ea typeface="SimSun" panose="02010600030101010101" pitchFamily="2" charset="-122"/>
              </a:rPr>
              <a:t>(response)</a:t>
            </a:r>
            <a:endParaRPr lang="en-US" sz="2000">
              <a:solidFill>
                <a:schemeClr val="tx1"/>
              </a:solidFill>
              <a:latin typeface="SimSun" panose="02010600030101010101" pitchFamily="2" charset="-122"/>
              <a:ea typeface="SimSun" panose="02010600030101010101" pitchFamily="2" charset="-122"/>
            </a:endParaRPr>
          </a:p>
          <a:p>
            <a:pPr marL="151130" lvl="1" indent="0">
              <a:buFont typeface="Wingdings" panose="05000000000000000000" charset="0"/>
              <a:buNone/>
            </a:pPr>
            <a:r>
              <a:rPr lang="en-US" sz="2000">
                <a:solidFill>
                  <a:schemeClr val="tx1"/>
                </a:solidFill>
                <a:latin typeface="SimSun" panose="02010600030101010101" pitchFamily="2" charset="-122"/>
                <a:ea typeface="SimSun" panose="02010600030101010101" pitchFamily="2" charset="-122"/>
              </a:rPr>
              <a:t>  	&gt;&gt;&gt; </a:t>
            </a:r>
            <a:r>
              <a:rPr lang="en-US" sz="2000">
                <a:solidFill>
                  <a:srgbClr val="00B050"/>
                </a:solidFill>
                <a:latin typeface="SimSun" panose="02010600030101010101" pitchFamily="2" charset="-122"/>
                <a:ea typeface="SimSun" panose="02010600030101010101" pitchFamily="2" charset="-122"/>
              </a:rPr>
              <a:t>print</a:t>
            </a:r>
            <a:r>
              <a:rPr lang="en-US" sz="2000">
                <a:solidFill>
                  <a:schemeClr val="tx1"/>
                </a:solidFill>
                <a:latin typeface="SimSun" panose="02010600030101010101" pitchFamily="2" charset="-122"/>
                <a:ea typeface="SimSun" panose="02010600030101010101" pitchFamily="2" charset="-122"/>
              </a:rPr>
              <a:t>(response.request)</a:t>
            </a:r>
            <a:endParaRPr lang="en-US" sz="2000">
              <a:solidFill>
                <a:schemeClr val="tx1"/>
              </a:solidFill>
              <a:latin typeface="SimSun" panose="02010600030101010101" pitchFamily="2" charset="-122"/>
              <a:ea typeface="SimSun" panose="02010600030101010101" pitchFamily="2" charset="-122"/>
            </a:endParaRPr>
          </a:p>
          <a:p>
            <a:pPr marL="151130" lvl="1" indent="0">
              <a:buFont typeface="Wingdings" panose="05000000000000000000" charset="0"/>
              <a:buNone/>
            </a:pPr>
            <a:r>
              <a:rPr lang="en-US" sz="2000">
                <a:solidFill>
                  <a:schemeClr val="tx1"/>
                </a:solidFill>
                <a:latin typeface="SimSun" panose="02010600030101010101" pitchFamily="2" charset="-122"/>
                <a:ea typeface="SimSun" panose="02010600030101010101" pitchFamily="2" charset="-122"/>
              </a:rPr>
              <a:t>	&gt;&gt;&gt; </a:t>
            </a:r>
            <a:r>
              <a:rPr lang="en-US" sz="2000">
                <a:solidFill>
                  <a:srgbClr val="00B050"/>
                </a:solidFill>
                <a:latin typeface="SimSun" panose="02010600030101010101" pitchFamily="2" charset="-122"/>
                <a:ea typeface="SimSun" panose="02010600030101010101" pitchFamily="2" charset="-122"/>
              </a:rPr>
              <a:t>print</a:t>
            </a:r>
            <a:r>
              <a:rPr lang="en-US" sz="2000">
                <a:solidFill>
                  <a:schemeClr val="tx1"/>
                </a:solidFill>
                <a:latin typeface="SimSun" panose="02010600030101010101" pitchFamily="2" charset="-122"/>
                <a:ea typeface="SimSun" panose="02010600030101010101" pitchFamily="2" charset="-122"/>
              </a:rPr>
              <a:t>(response.text)</a:t>
            </a:r>
            <a:endParaRPr lang="en-US" sz="2000">
              <a:solidFill>
                <a:schemeClr val="tx1"/>
              </a:solidFill>
              <a:latin typeface="SimSun" panose="02010600030101010101" pitchFamily="2" charset="-122"/>
              <a:ea typeface="SimSun" panose="02010600030101010101" pitchFamily="2" charset="-122"/>
            </a:endParaRPr>
          </a:p>
          <a:p>
            <a:pPr marL="151130" lvl="1" indent="0">
              <a:buFont typeface="Wingdings" panose="05000000000000000000" charset="0"/>
              <a:buNone/>
            </a:pPr>
            <a:r>
              <a:rPr lang="en-US" sz="2000">
                <a:solidFill>
                  <a:schemeClr val="tx1"/>
                </a:solidFill>
                <a:latin typeface="SimSun" panose="02010600030101010101" pitchFamily="2" charset="-122"/>
                <a:ea typeface="SimSun" panose="02010600030101010101" pitchFamily="2" charset="-122"/>
              </a:rPr>
              <a:t>	&gt;&gt;&gt; request = response.request</a:t>
            </a:r>
            <a:endParaRPr lang="en-US" sz="2000">
              <a:solidFill>
                <a:schemeClr val="tx1"/>
              </a:solidFill>
              <a:latin typeface="SimSun" panose="02010600030101010101" pitchFamily="2" charset="-122"/>
              <a:ea typeface="SimSun" panose="02010600030101010101" pitchFamily="2" charset="-122"/>
            </a:endParaRPr>
          </a:p>
          <a:p>
            <a:pPr marL="151130" lvl="1" indent="0">
              <a:buFont typeface="Wingdings" panose="05000000000000000000" charset="0"/>
              <a:buNone/>
            </a:pPr>
            <a:r>
              <a:rPr lang="en-US" sz="2000">
                <a:solidFill>
                  <a:schemeClr val="tx1"/>
                </a:solidFill>
                <a:latin typeface="SimSun" panose="02010600030101010101" pitchFamily="2" charset="-122"/>
                <a:ea typeface="SimSun" panose="02010600030101010101" pitchFamily="2" charset="-122"/>
              </a:rPr>
              <a:t>	&gt;&gt;&gt; </a:t>
            </a:r>
            <a:r>
              <a:rPr lang="en-US" sz="2000">
                <a:solidFill>
                  <a:srgbClr val="00B050"/>
                </a:solidFill>
                <a:latin typeface="SimSun" panose="02010600030101010101" pitchFamily="2" charset="-122"/>
                <a:ea typeface="SimSun" panose="02010600030101010101" pitchFamily="2" charset="-122"/>
              </a:rPr>
              <a:t>print</a:t>
            </a:r>
            <a:r>
              <a:rPr lang="en-US" sz="2000">
                <a:solidFill>
                  <a:schemeClr val="tx1"/>
                </a:solidFill>
                <a:latin typeface="SimSun" panose="02010600030101010101" pitchFamily="2" charset="-122"/>
                <a:ea typeface="SimSun" panose="02010600030101010101" pitchFamily="2" charset="-122"/>
              </a:rPr>
              <a:t>(request.url)</a:t>
            </a:r>
            <a:endParaRPr lang="en-US" sz="2000">
              <a:solidFill>
                <a:schemeClr val="tx1"/>
              </a:solidFill>
              <a:latin typeface="SimSun" panose="02010600030101010101" pitchFamily="2" charset="-122"/>
              <a:ea typeface="SimSun" panose="02010600030101010101" pitchFamily="2" charset="-122"/>
            </a:endParaRPr>
          </a:p>
          <a:p>
            <a:pPr marL="151130" lvl="1" indent="0">
              <a:buFont typeface="Wingdings" panose="05000000000000000000" charset="0"/>
              <a:buNone/>
            </a:pPr>
            <a:r>
              <a:rPr lang="en-US" sz="2000">
                <a:solidFill>
                  <a:schemeClr val="tx1"/>
                </a:solidFill>
                <a:latin typeface="SimSun" panose="02010600030101010101" pitchFamily="2" charset="-122"/>
                <a:ea typeface="SimSun" panose="02010600030101010101" pitchFamily="2" charset="-122"/>
              </a:rPr>
              <a:t>	&gt;&gt;&gt; </a:t>
            </a:r>
            <a:r>
              <a:rPr lang="en-US" sz="2000">
                <a:solidFill>
                  <a:srgbClr val="00B050"/>
                </a:solidFill>
                <a:latin typeface="SimSun" panose="02010600030101010101" pitchFamily="2" charset="-122"/>
                <a:ea typeface="SimSun" panose="02010600030101010101" pitchFamily="2" charset="-122"/>
                <a:sym typeface="+mn-ea"/>
              </a:rPr>
              <a:t>print</a:t>
            </a:r>
            <a:r>
              <a:rPr lang="en-US" sz="2000">
                <a:solidFill>
                  <a:schemeClr val="tx1"/>
                </a:solidFill>
                <a:latin typeface="SimSun" panose="02010600030101010101" pitchFamily="2" charset="-122"/>
                <a:ea typeface="SimSun" panose="02010600030101010101" pitchFamily="2" charset="-122"/>
                <a:sym typeface="+mn-ea"/>
              </a:rPr>
              <a:t>(</a:t>
            </a:r>
            <a:r>
              <a:rPr lang="en-US" sz="2000">
                <a:solidFill>
                  <a:schemeClr val="tx1"/>
                </a:solidFill>
                <a:latin typeface="SimSun" panose="02010600030101010101" pitchFamily="2" charset="-122"/>
                <a:ea typeface="SimSun" panose="02010600030101010101" pitchFamily="2" charset="-122"/>
              </a:rPr>
              <a:t> request.method)</a:t>
            </a:r>
            <a:endParaRPr lang="en-US" sz="2000">
              <a:solidFill>
                <a:schemeClr val="tx1"/>
              </a:solidFill>
              <a:latin typeface="SimSun" panose="02010600030101010101" pitchFamily="2" charset="-122"/>
              <a:ea typeface="SimSun" panose="02010600030101010101" pitchFamily="2" charset="-122"/>
            </a:endParaRPr>
          </a:p>
          <a:p>
            <a:pPr marL="151130" lvl="1" indent="0">
              <a:buFont typeface="Wingdings" panose="05000000000000000000" charset="0"/>
              <a:buNone/>
            </a:pPr>
            <a:r>
              <a:rPr lang="en-US" sz="2000">
                <a:solidFill>
                  <a:schemeClr val="tx1"/>
                </a:solidFill>
                <a:latin typeface="SimSun" panose="02010600030101010101" pitchFamily="2" charset="-122"/>
                <a:ea typeface="SimSun" panose="02010600030101010101" pitchFamily="2" charset="-122"/>
              </a:rPr>
              <a:t>	&gt;&gt;&gt; </a:t>
            </a:r>
            <a:r>
              <a:rPr lang="en-US" sz="2000">
                <a:solidFill>
                  <a:srgbClr val="00B050"/>
                </a:solidFill>
                <a:latin typeface="SimSun" panose="02010600030101010101" pitchFamily="2" charset="-122"/>
                <a:ea typeface="SimSun" panose="02010600030101010101" pitchFamily="2" charset="-122"/>
                <a:sym typeface="+mn-ea"/>
              </a:rPr>
              <a:t>print</a:t>
            </a:r>
            <a:r>
              <a:rPr lang="en-US" sz="2000">
                <a:solidFill>
                  <a:schemeClr val="tx1"/>
                </a:solidFill>
                <a:latin typeface="SimSun" panose="02010600030101010101" pitchFamily="2" charset="-122"/>
                <a:ea typeface="SimSun" panose="02010600030101010101" pitchFamily="2" charset="-122"/>
                <a:sym typeface="+mn-ea"/>
              </a:rPr>
              <a:t>(</a:t>
            </a:r>
            <a:r>
              <a:rPr lang="en-US" sz="2000">
                <a:solidFill>
                  <a:schemeClr val="tx1"/>
                </a:solidFill>
                <a:latin typeface="SimSun" panose="02010600030101010101" pitchFamily="2" charset="-122"/>
                <a:ea typeface="SimSun" panose="02010600030101010101" pitchFamily="2" charset="-122"/>
              </a:rPr>
              <a:t>request.headers)</a:t>
            </a:r>
            <a:endParaRPr lang="en-US" sz="2000">
              <a:solidFill>
                <a:schemeClr val="tx1"/>
              </a:solidFill>
              <a:latin typeface="SimSun" panose="02010600030101010101" pitchFamily="2" charset="-122"/>
              <a:ea typeface="SimSun" panose="02010600030101010101" pitchFamily="2" charset="-122"/>
            </a:endParaRPr>
          </a:p>
          <a:p>
            <a:pPr marL="151130" lvl="1" indent="0">
              <a:buFont typeface="Wingdings" panose="05000000000000000000" charset="0"/>
              <a:buNone/>
            </a:pPr>
            <a:r>
              <a:rPr lang="en-US" sz="2000">
                <a:solidFill>
                  <a:schemeClr val="tx1"/>
                </a:solidFill>
                <a:latin typeface="SimSun" panose="02010600030101010101" pitchFamily="2" charset="-122"/>
                <a:ea typeface="SimSun" panose="02010600030101010101" pitchFamily="2" charset="-122"/>
              </a:rPr>
              <a:t>	&gt;&gt;&gt; </a:t>
            </a:r>
            <a:r>
              <a:rPr lang="en-US" sz="2000">
                <a:solidFill>
                  <a:srgbClr val="00B050"/>
                </a:solidFill>
                <a:latin typeface="SimSun" panose="02010600030101010101" pitchFamily="2" charset="-122"/>
                <a:ea typeface="SimSun" panose="02010600030101010101" pitchFamily="2" charset="-122"/>
                <a:sym typeface="+mn-ea"/>
              </a:rPr>
              <a:t>print</a:t>
            </a:r>
            <a:r>
              <a:rPr lang="en-US" sz="2000">
                <a:solidFill>
                  <a:schemeClr val="tx1"/>
                </a:solidFill>
                <a:latin typeface="SimSun" panose="02010600030101010101" pitchFamily="2" charset="-122"/>
                <a:ea typeface="SimSun" panose="02010600030101010101" pitchFamily="2" charset="-122"/>
                <a:sym typeface="+mn-ea"/>
              </a:rPr>
              <a:t>(</a:t>
            </a:r>
            <a:r>
              <a:rPr lang="en-US" sz="2000">
                <a:solidFill>
                  <a:schemeClr val="tx1"/>
                </a:solidFill>
                <a:latin typeface="SimSun" panose="02010600030101010101" pitchFamily="2" charset="-122"/>
                <a:ea typeface="SimSun" panose="02010600030101010101" pitchFamily="2" charset="-122"/>
              </a:rPr>
              <a:t>response.status_code)</a:t>
            </a:r>
            <a:endParaRPr lang="en-US" sz="2000">
              <a:solidFill>
                <a:schemeClr val="tx1"/>
              </a:solidFill>
              <a:latin typeface="SimSun" panose="02010600030101010101" pitchFamily="2" charset="-122"/>
              <a:ea typeface="SimSun" panose="02010600030101010101" pitchFamily="2" charset="-122"/>
            </a:endParaRPr>
          </a:p>
          <a:p>
            <a:pPr marL="151130" lvl="1" indent="0">
              <a:buFont typeface="Wingdings" panose="05000000000000000000" charset="0"/>
              <a:buNone/>
            </a:pPr>
            <a:endParaRPr lang="en-US" sz="2000">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32" y="586087"/>
            <a:ext cx="9393848" cy="712765"/>
          </a:xfrm>
        </p:spPr>
        <p:txBody>
          <a:bodyPr lIns="91440" tIns="45720" rIns="91440" bIns="45720" anchor="t"/>
          <a:lstStyle/>
          <a:p>
            <a:r>
              <a:rPr>
                <a:solidFill>
                  <a:srgbClr val="002060"/>
                </a:solidFill>
                <a:ea typeface="+mn-lt"/>
                <a:cs typeface="+mn-lt"/>
                <a:sym typeface="+mn-ea"/>
              </a:rPr>
              <a:t>API Status Codes</a:t>
            </a:r>
            <a:endParaRPr lang="en-US">
              <a:cs typeface="Calibri" panose="020F0502020204030204"/>
            </a:endParaRPr>
          </a:p>
        </p:txBody>
      </p:sp>
      <p:sp>
        <p:nvSpPr>
          <p:cNvPr id="3" name="Text Placeholder 2"/>
          <p:cNvSpPr>
            <a:spLocks noGrp="1"/>
          </p:cNvSpPr>
          <p:nvPr>
            <p:ph type="body" sz="quarter" idx="14"/>
          </p:nvPr>
        </p:nvSpPr>
        <p:spPr>
          <a:xfrm>
            <a:off x="958215" y="1451610"/>
            <a:ext cx="10275570" cy="5253990"/>
          </a:xfrm>
        </p:spPr>
        <p:txBody>
          <a:bodyPr lIns="91440" tIns="45720" rIns="91440" bIns="45720" anchor="t">
            <a:noAutofit/>
          </a:bodyPr>
          <a:lstStyle/>
          <a:p>
            <a:r>
              <a:rPr lang="en-US" sz="1900">
                <a:solidFill>
                  <a:schemeClr val="tx1"/>
                </a:solidFill>
                <a:ea typeface="+mn-lt"/>
                <a:cs typeface="+mn-lt"/>
              </a:rPr>
              <a:t>Status codes are returned with every request that is made to a web server. Status codes indicate information about what happened with a request. </a:t>
            </a:r>
            <a:endParaRPr lang="en-US" sz="1900">
              <a:solidFill>
                <a:schemeClr val="tx1"/>
              </a:solidFill>
              <a:ea typeface="+mn-lt"/>
              <a:cs typeface="+mn-lt"/>
            </a:endParaRPr>
          </a:p>
          <a:p>
            <a:pPr marL="0" indent="0">
              <a:buNone/>
            </a:pPr>
            <a:endParaRPr lang="en-US" sz="1900">
              <a:solidFill>
                <a:schemeClr val="tx1"/>
              </a:solidFill>
              <a:ea typeface="+mn-lt"/>
              <a:cs typeface="+mn-lt"/>
            </a:endParaRPr>
          </a:p>
          <a:p>
            <a:r>
              <a:rPr lang="en-US" sz="1900">
                <a:solidFill>
                  <a:schemeClr val="tx1"/>
                </a:solidFill>
                <a:ea typeface="+mn-lt"/>
                <a:cs typeface="+mn-lt"/>
              </a:rPr>
              <a:t>When we make a request, the response from the API comes with a </a:t>
            </a:r>
            <a:r>
              <a:rPr lang="en-US" sz="1900">
                <a:solidFill>
                  <a:schemeClr val="tx1"/>
                </a:solidFill>
                <a:ea typeface="+mn-lt"/>
                <a:cs typeface="+mn-lt"/>
                <a:sym typeface="+mn-ea"/>
              </a:rPr>
              <a:t>Status </a:t>
            </a:r>
            <a:r>
              <a:rPr lang="en-US" sz="1900">
                <a:solidFill>
                  <a:schemeClr val="tx1"/>
                </a:solidFill>
                <a:ea typeface="+mn-lt"/>
                <a:cs typeface="+mn-lt"/>
              </a:rPr>
              <a:t>code which tells us whether our request was successful. </a:t>
            </a:r>
            <a:r>
              <a:rPr lang="en-US" sz="1900">
                <a:solidFill>
                  <a:schemeClr val="tx1"/>
                </a:solidFill>
                <a:ea typeface="+mn-lt"/>
                <a:cs typeface="+mn-lt"/>
                <a:sym typeface="+mn-ea"/>
              </a:rPr>
              <a:t>Status </a:t>
            </a:r>
            <a:r>
              <a:rPr lang="en-US" sz="1900">
                <a:solidFill>
                  <a:schemeClr val="tx1"/>
                </a:solidFill>
                <a:ea typeface="+mn-lt"/>
                <a:cs typeface="+mn-lt"/>
              </a:rPr>
              <a:t>codes are important because they immediately tell us if something went wrong.</a:t>
            </a:r>
            <a:endParaRPr lang="en-US" sz="1900">
              <a:solidFill>
                <a:schemeClr val="tx1"/>
              </a:solidFill>
              <a:ea typeface="+mn-lt"/>
              <a:cs typeface="+mn-lt"/>
            </a:endParaRPr>
          </a:p>
          <a:p>
            <a:pPr marL="0" indent="0">
              <a:buNone/>
            </a:pPr>
            <a:endParaRPr lang="en-US" sz="1900">
              <a:solidFill>
                <a:srgbClr val="002060"/>
              </a:solidFill>
              <a:ea typeface="+mn-lt"/>
              <a:cs typeface="+mn-lt"/>
            </a:endParaRPr>
          </a:p>
          <a:p>
            <a:r>
              <a:rPr lang="en-US" sz="1900">
                <a:solidFill>
                  <a:schemeClr val="tx1"/>
                </a:solidFill>
                <a:ea typeface="+mn-lt"/>
                <a:cs typeface="+mn-lt"/>
              </a:rPr>
              <a:t>We can use the </a:t>
            </a:r>
            <a:r>
              <a:rPr lang="en-US" sz="1900" b="1">
                <a:solidFill>
                  <a:schemeClr val="tx1"/>
                </a:solidFill>
                <a:ea typeface="+mn-lt"/>
                <a:cs typeface="+mn-lt"/>
              </a:rPr>
              <a:t>response.status_code</a:t>
            </a:r>
            <a:r>
              <a:rPr lang="en-US" sz="1900">
                <a:solidFill>
                  <a:schemeClr val="tx1"/>
                </a:solidFill>
                <a:ea typeface="+mn-lt"/>
                <a:cs typeface="+mn-lt"/>
              </a:rPr>
              <a:t> attribute to receive the status code for our request:</a:t>
            </a:r>
            <a:endParaRPr lang="en-US" sz="1900">
              <a:solidFill>
                <a:schemeClr val="tx1"/>
              </a:solidFill>
              <a:ea typeface="+mn-lt"/>
              <a:cs typeface="+mn-lt"/>
            </a:endParaRPr>
          </a:p>
          <a:p>
            <a:r>
              <a:rPr lang="en-US" sz="1900">
                <a:solidFill>
                  <a:schemeClr val="tx1"/>
                </a:solidFill>
                <a:ea typeface="+mn-lt"/>
                <a:cs typeface="+mn-lt"/>
              </a:rPr>
              <a:t>For Example:</a:t>
            </a:r>
            <a:endParaRPr lang="en-US" sz="1900">
              <a:solidFill>
                <a:schemeClr val="tx1"/>
              </a:solidFill>
              <a:ea typeface="+mn-lt"/>
              <a:cs typeface="+mn-lt"/>
            </a:endParaRPr>
          </a:p>
          <a:p>
            <a:pPr marL="0" indent="0">
              <a:buNone/>
            </a:pPr>
            <a:r>
              <a:rPr lang="en-US" sz="1900">
                <a:solidFill>
                  <a:srgbClr val="002060"/>
                </a:solidFill>
                <a:ea typeface="+mn-lt"/>
                <a:cs typeface="+mn-lt"/>
              </a:rPr>
              <a:t>   </a:t>
            </a:r>
            <a:r>
              <a:rPr lang="en-US" sz="1900">
                <a:solidFill>
                  <a:schemeClr val="tx1"/>
                </a:solidFill>
                <a:latin typeface="SimSun" panose="02010600030101010101" pitchFamily="2" charset="-122"/>
                <a:ea typeface="SimSun" panose="02010600030101010101" pitchFamily="2" charset="-122"/>
                <a:cs typeface="+mn-lt"/>
              </a:rPr>
              <a:t>  &gt;&gt;&gt;  </a:t>
            </a:r>
            <a:r>
              <a:rPr lang="en-US" sz="1900">
                <a:solidFill>
                  <a:srgbClr val="00B050"/>
                </a:solidFill>
                <a:latin typeface="SimSun" panose="02010600030101010101" pitchFamily="2" charset="-122"/>
                <a:ea typeface="SimSun" panose="02010600030101010101" pitchFamily="2" charset="-122"/>
                <a:cs typeface="+mn-lt"/>
              </a:rPr>
              <a:t>print</a:t>
            </a:r>
            <a:r>
              <a:rPr lang="en-US" sz="1900">
                <a:solidFill>
                  <a:schemeClr val="tx1"/>
                </a:solidFill>
                <a:latin typeface="SimSun" panose="02010600030101010101" pitchFamily="2" charset="-122"/>
                <a:ea typeface="SimSun" panose="02010600030101010101" pitchFamily="2" charset="-122"/>
                <a:cs typeface="+mn-lt"/>
              </a:rPr>
              <a:t>(response.status_code)</a:t>
            </a:r>
            <a:endParaRPr lang="en-US" sz="1900">
              <a:solidFill>
                <a:schemeClr val="tx1"/>
              </a:solidFill>
              <a:latin typeface="SimSun" panose="02010600030101010101" pitchFamily="2" charset="-122"/>
              <a:ea typeface="SimSun" panose="02010600030101010101" pitchFamily="2" charset="-122"/>
              <a:cs typeface="+mn-lt"/>
            </a:endParaRPr>
          </a:p>
          <a:p>
            <a:pPr marL="0" indent="0">
              <a:buNone/>
            </a:pPr>
            <a:endParaRPr lang="en-US" sz="1900">
              <a:solidFill>
                <a:srgbClr val="00B0F0"/>
              </a:solidFill>
              <a:ea typeface="+mn-lt"/>
              <a:cs typeface="+mn-lt"/>
            </a:endParaRPr>
          </a:p>
          <a:p>
            <a:r>
              <a:rPr lang="en-US" sz="1900">
                <a:solidFill>
                  <a:schemeClr val="tx1"/>
                </a:solidFill>
                <a:ea typeface="+mn-lt"/>
                <a:cs typeface="+mn-lt"/>
              </a:rPr>
              <a:t>The ‘404’ status code might be familiar to you — it’s the status code that a server returns if it can’t find the file we requested.</a:t>
            </a:r>
            <a:endParaRPr lang="en-US" sz="1900">
              <a:solidFill>
                <a:schemeClr val="tx1"/>
              </a:solidFill>
              <a:ea typeface="+mn-lt"/>
              <a:cs typeface="+mn-lt"/>
            </a:endParaRPr>
          </a:p>
          <a:p>
            <a:pPr marL="0" indent="0">
              <a:buNone/>
            </a:pPr>
            <a:endParaRPr lang="en-US" sz="1900">
              <a:solidFill>
                <a:srgbClr val="00B0F0"/>
              </a:solidFill>
              <a:ea typeface="+mn-lt"/>
              <a:cs typeface="+mn-lt"/>
            </a:endParaRPr>
          </a:p>
          <a:p>
            <a:r>
              <a:rPr lang="en-US" sz="1900">
                <a:solidFill>
                  <a:srgbClr val="002060"/>
                </a:solidFill>
                <a:ea typeface="+mn-lt"/>
                <a:cs typeface="+mn-lt"/>
              </a:rPr>
              <a:t>Here are some codes that are relevant to GET requests:</a:t>
            </a:r>
            <a:endParaRPr lang="en-US" sz="1900">
              <a:solidFill>
                <a:srgbClr val="002060"/>
              </a:solidFill>
              <a:ea typeface="+mn-lt"/>
              <a:cs typeface="+mn-lt"/>
            </a:endParaRPr>
          </a:p>
          <a:p>
            <a:pPr lvl="2">
              <a:buFont typeface="Wingdings" panose="05000000000000000000" charset="0"/>
              <a:buChar char="ü"/>
            </a:pPr>
            <a:r>
              <a:rPr lang="en-US" sz="1900">
                <a:solidFill>
                  <a:srgbClr val="002060"/>
                </a:solidFill>
                <a:ea typeface="+mn-lt"/>
                <a:cs typeface="+mn-lt"/>
              </a:rPr>
              <a:t>200: Everything went okay, and the result has been returned (OK).</a:t>
            </a:r>
            <a:endParaRPr lang="en-US" sz="1900">
              <a:solidFill>
                <a:srgbClr val="002060"/>
              </a:solidFill>
              <a:ea typeface="+mn-lt"/>
              <a:cs typeface="+mn-lt"/>
            </a:endParaRPr>
          </a:p>
          <a:p>
            <a:pPr lvl="2">
              <a:buFont typeface="Wingdings" panose="05000000000000000000" charset="0"/>
              <a:buChar char="ü"/>
            </a:pPr>
            <a:r>
              <a:rPr lang="en-US" sz="1900">
                <a:solidFill>
                  <a:srgbClr val="002060"/>
                </a:solidFill>
                <a:ea typeface="+mn-lt"/>
                <a:cs typeface="+mn-lt"/>
              </a:rPr>
              <a:t>201: Your request was accepted and the resource was created (Created).</a:t>
            </a:r>
            <a:endParaRPr lang="en-US" sz="1900">
              <a:solidFill>
                <a:srgbClr val="002060"/>
              </a:solidFill>
              <a:ea typeface="+mn-lt"/>
              <a:cs typeface="+mn-lt"/>
            </a:endParaRPr>
          </a:p>
          <a:p>
            <a:pPr marL="288290" lvl="2" indent="0">
              <a:buFont typeface="Wingdings" panose="05000000000000000000" charset="0"/>
              <a:buNone/>
            </a:pPr>
            <a:endParaRPr lang="en-US" sz="1900">
              <a:solidFill>
                <a:srgbClr val="002060"/>
              </a:solidFill>
              <a:ea typeface="+mn-lt"/>
              <a:cs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lang="en-US">
                <a:cs typeface="Calibri" panose="020F0502020204030204"/>
              </a:rPr>
              <a:t>Cont.'s </a:t>
            </a:r>
            <a:endParaRPr lang="en-US"/>
          </a:p>
        </p:txBody>
      </p:sp>
      <p:sp>
        <p:nvSpPr>
          <p:cNvPr id="3" name="Text Placeholder 2"/>
          <p:cNvSpPr>
            <a:spLocks noGrp="1"/>
          </p:cNvSpPr>
          <p:nvPr>
            <p:ph type="body" sz="quarter" idx="14"/>
          </p:nvPr>
        </p:nvSpPr>
        <p:spPr>
          <a:xfrm>
            <a:off x="958215" y="1572895"/>
            <a:ext cx="10275570" cy="5182870"/>
          </a:xfrm>
        </p:spPr>
        <p:txBody>
          <a:bodyPr lIns="91440" tIns="45720" rIns="91440" bIns="45720" anchor="t">
            <a:normAutofit/>
          </a:bodyPr>
          <a:p>
            <a:pPr marL="457200" lvl="3">
              <a:buFont typeface="Wingdings" panose="05000000000000000000" charset="0"/>
              <a:buChar char="ü"/>
            </a:pPr>
            <a:r>
              <a:rPr lang="en-US" sz="2000">
                <a:solidFill>
                  <a:srgbClr val="002060"/>
                </a:solidFill>
                <a:ea typeface="+mn-lt"/>
                <a:cs typeface="+mn-lt"/>
                <a:sym typeface="+mn-ea"/>
              </a:rPr>
              <a:t>301: The server is redirecting you to a different endpoint. This can happen when a company switches domain names, or an endpoint name is changed (Moved Permanentl).</a:t>
            </a:r>
            <a:endParaRPr lang="en-US" sz="2000">
              <a:solidFill>
                <a:srgbClr val="002060"/>
              </a:solidFill>
              <a:ea typeface="+mn-lt"/>
              <a:cs typeface="+mn-lt"/>
            </a:endParaRPr>
          </a:p>
          <a:p>
            <a:pPr lvl="2">
              <a:buFont typeface="Wingdings" panose="05000000000000000000" charset="0"/>
              <a:buChar char="ü"/>
            </a:pPr>
            <a:r>
              <a:rPr lang="en-US" sz="2000">
                <a:solidFill>
                  <a:srgbClr val="002060"/>
                </a:solidFill>
                <a:ea typeface="+mn-lt"/>
                <a:cs typeface="+mn-lt"/>
                <a:sym typeface="+mn-ea"/>
              </a:rPr>
              <a:t>400: The server thinks you made a bad request. This can happen when you don’t send along the right data, among other things (Bad Request).</a:t>
            </a:r>
            <a:endParaRPr lang="en-US" sz="2000">
              <a:solidFill>
                <a:srgbClr val="002060"/>
              </a:solidFill>
              <a:ea typeface="+mn-lt"/>
              <a:cs typeface="+mn-lt"/>
              <a:sym typeface="+mn-ea"/>
            </a:endParaRPr>
          </a:p>
          <a:p>
            <a:pPr lvl="2">
              <a:buFont typeface="Wingdings" panose="05000000000000000000" charset="0"/>
              <a:buChar char="ü"/>
            </a:pPr>
            <a:r>
              <a:rPr lang="en-US" sz="2000">
                <a:solidFill>
                  <a:srgbClr val="002060"/>
                </a:solidFill>
                <a:ea typeface="+mn-lt"/>
                <a:cs typeface="+mn-lt"/>
                <a:sym typeface="+mn-ea"/>
              </a:rPr>
              <a:t>403: The resource you’re trying to access is forbidden: you don’t have the right perlessons to see it (Forbidden).</a:t>
            </a:r>
            <a:endParaRPr lang="en-US" sz="2000">
              <a:solidFill>
                <a:srgbClr val="002060"/>
              </a:solidFill>
              <a:ea typeface="+mn-lt"/>
              <a:cs typeface="+mn-lt"/>
              <a:sym typeface="+mn-ea"/>
            </a:endParaRPr>
          </a:p>
          <a:p>
            <a:pPr lvl="2">
              <a:buFont typeface="Wingdings" panose="05000000000000000000" charset="0"/>
              <a:buChar char="ü"/>
            </a:pPr>
            <a:r>
              <a:rPr lang="en-US" sz="2000">
                <a:solidFill>
                  <a:srgbClr val="002060"/>
                </a:solidFill>
                <a:ea typeface="+mn-lt"/>
                <a:cs typeface="+mn-lt"/>
              </a:rPr>
              <a:t>401 : Your request requires some additional permissions (</a:t>
            </a:r>
            <a:r>
              <a:rPr lang="en-US" sz="2000">
                <a:solidFill>
                  <a:srgbClr val="002060"/>
                </a:solidFill>
                <a:ea typeface="+mn-lt"/>
                <a:cs typeface="+mn-lt"/>
                <a:sym typeface="+mn-ea"/>
              </a:rPr>
              <a:t>Unauthorized)</a:t>
            </a:r>
            <a:endParaRPr lang="en-US" sz="2000">
              <a:solidFill>
                <a:srgbClr val="002060"/>
              </a:solidFill>
              <a:ea typeface="+mn-lt"/>
              <a:cs typeface="+mn-lt"/>
              <a:sym typeface="+mn-ea"/>
            </a:endParaRPr>
          </a:p>
          <a:p>
            <a:pPr lvl="2">
              <a:buFont typeface="Wingdings" panose="05000000000000000000" charset="0"/>
              <a:buChar char="ü"/>
            </a:pPr>
            <a:r>
              <a:rPr lang="en-US" sz="2000">
                <a:solidFill>
                  <a:srgbClr val="002060"/>
                </a:solidFill>
                <a:ea typeface="+mn-lt"/>
                <a:cs typeface="+mn-lt"/>
                <a:sym typeface="+mn-ea"/>
              </a:rPr>
              <a:t>404 : The requested resource does not exist (</a:t>
            </a:r>
            <a:r>
              <a:rPr lang="en-US" sz="2000">
                <a:solidFill>
                  <a:srgbClr val="002060"/>
                </a:solidFill>
                <a:ea typeface="+mn-lt"/>
                <a:cs typeface="+mn-lt"/>
                <a:sym typeface="+mn-ea"/>
              </a:rPr>
              <a:t>Not Found)</a:t>
            </a:r>
            <a:r>
              <a:rPr lang="en-US" sz="2000">
                <a:solidFill>
                  <a:srgbClr val="002060"/>
                </a:solidFill>
                <a:ea typeface="+mn-lt"/>
                <a:cs typeface="+mn-lt"/>
                <a:sym typeface="+mn-ea"/>
              </a:rPr>
              <a:t>.</a:t>
            </a:r>
            <a:endParaRPr lang="en-US" sz="2000">
              <a:solidFill>
                <a:srgbClr val="002060"/>
              </a:solidFill>
              <a:ea typeface="+mn-lt"/>
              <a:cs typeface="+mn-lt"/>
              <a:sym typeface="+mn-ea"/>
            </a:endParaRPr>
          </a:p>
          <a:p>
            <a:pPr lvl="2">
              <a:buFont typeface="Wingdings" panose="05000000000000000000" charset="0"/>
              <a:buChar char="ü"/>
            </a:pPr>
            <a:r>
              <a:rPr lang="en-US" sz="2000">
                <a:solidFill>
                  <a:srgbClr val="002060"/>
                </a:solidFill>
                <a:ea typeface="+mn-lt"/>
                <a:cs typeface="+mn-lt"/>
                <a:sym typeface="+mn-ea"/>
              </a:rPr>
              <a:t>405 : The endpoint does not allow for that specific HTTP method (</a:t>
            </a:r>
            <a:r>
              <a:rPr lang="en-US" sz="2000">
                <a:solidFill>
                  <a:srgbClr val="002060"/>
                </a:solidFill>
                <a:ea typeface="+mn-lt"/>
                <a:cs typeface="+mn-lt"/>
                <a:sym typeface="+mn-ea"/>
              </a:rPr>
              <a:t>Method Not Allowed)</a:t>
            </a:r>
            <a:r>
              <a:rPr lang="en-US" sz="2000">
                <a:solidFill>
                  <a:srgbClr val="002060"/>
                </a:solidFill>
                <a:ea typeface="+mn-lt"/>
                <a:cs typeface="+mn-lt"/>
                <a:sym typeface="+mn-ea"/>
              </a:rPr>
              <a:t>.</a:t>
            </a:r>
            <a:endParaRPr lang="en-US" sz="2000">
              <a:solidFill>
                <a:srgbClr val="002060"/>
              </a:solidFill>
              <a:ea typeface="+mn-lt"/>
              <a:cs typeface="+mn-lt"/>
              <a:sym typeface="+mn-ea"/>
            </a:endParaRPr>
          </a:p>
          <a:p>
            <a:pPr lvl="2">
              <a:buFont typeface="Wingdings" panose="05000000000000000000" charset="0"/>
              <a:buChar char="ü"/>
            </a:pPr>
            <a:r>
              <a:rPr lang="en-US" sz="2000">
                <a:solidFill>
                  <a:srgbClr val="002060"/>
                </a:solidFill>
                <a:ea typeface="+mn-lt"/>
                <a:cs typeface="+mn-lt"/>
                <a:sym typeface="+mn-ea"/>
              </a:rPr>
              <a:t>503: The server is not ready to handle the request (Service Unavailable).</a:t>
            </a:r>
            <a:endParaRPr lang="en-US" sz="2000">
              <a:solidFill>
                <a:srgbClr val="002060"/>
              </a:solidFill>
              <a:ea typeface="+mn-lt"/>
              <a:cs typeface="+mn-lt"/>
            </a:endParaRPr>
          </a:p>
          <a:p>
            <a:pPr marL="0" lvl="0" indent="0" algn="l">
              <a:buNone/>
            </a:pPr>
            <a:endParaRPr lang="en-US" sz="2000">
              <a:solidFill>
                <a:srgbClr val="002060"/>
              </a:solidFill>
              <a:ea typeface="+mn-lt"/>
              <a:cs typeface="+mn-lt"/>
              <a:sym typeface="+mn-ea"/>
            </a:endParaRPr>
          </a:p>
          <a:p>
            <a:pPr lvl="0" algn="l"/>
            <a:r>
              <a:rPr lang="en-US" sz="2000">
                <a:solidFill>
                  <a:schemeClr val="tx1"/>
                </a:solidFill>
                <a:ea typeface="+mn-lt"/>
                <a:cs typeface="+mn-lt"/>
                <a:sym typeface="+mn-ea"/>
              </a:rPr>
              <a:t>You might notice that all of the status codes that begin with a ‘4’ indicate some sort of error. The first number of status codes indicate their categorization. This is useful — you can know that if your status code starts with a ‘2’ it was successful and if it starts with a ‘4’ or ‘5’ there was an error. </a:t>
            </a:r>
            <a:endParaRPr lang="en-US" sz="2000">
              <a:solidFill>
                <a:schemeClr val="tx1"/>
              </a:solidFill>
              <a:ea typeface="+mn-lt"/>
              <a:cs typeface="+mn-lt"/>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ea typeface="+mn-lt"/>
                <a:cs typeface="+mn-lt"/>
                <a:sym typeface="+mn-ea"/>
              </a:rPr>
              <a:t>HTTP Methods</a:t>
            </a:r>
            <a:br>
              <a:rPr lang="en-US" b="1" dirty="0">
                <a:ea typeface="+mn-lt"/>
                <a:cs typeface="+mn-lt"/>
              </a:rPr>
            </a:br>
            <a:endParaRPr lang="en-US"/>
          </a:p>
        </p:txBody>
      </p:sp>
      <p:sp>
        <p:nvSpPr>
          <p:cNvPr id="5" name="Text Placeholder 4"/>
          <p:cNvSpPr>
            <a:spLocks noGrp="1"/>
          </p:cNvSpPr>
          <p:nvPr>
            <p:ph type="body" sz="quarter" idx="14"/>
          </p:nvPr>
        </p:nvSpPr>
        <p:spPr>
          <a:xfrm>
            <a:off x="1156921" y="1591652"/>
            <a:ext cx="10275570" cy="4705350"/>
          </a:xfrm>
        </p:spPr>
        <p:txBody>
          <a:bodyPr>
            <a:normAutofit lnSpcReduction="20000"/>
          </a:bodyPr>
          <a:p>
            <a:r>
              <a:rPr lang="en-US" sz="2000">
                <a:solidFill>
                  <a:schemeClr val="tx1"/>
                </a:solidFill>
              </a:rPr>
              <a:t>When calling an API, there are a few different methods, that we can use to specify what action we want to execute. For example, if you wanted to fetch some data, you’d use the method GET, and if you wanted to create some data, then you’d use the method POST.</a:t>
            </a:r>
            <a:endParaRPr lang="en-US" sz="2000">
              <a:solidFill>
                <a:schemeClr val="tx1"/>
              </a:solidFill>
            </a:endParaRP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sz="2000"/>
          </a:p>
          <a:p>
            <a:r>
              <a:rPr lang="en-US" sz="2000">
                <a:solidFill>
                  <a:schemeClr val="tx1"/>
                </a:solidFill>
              </a:rPr>
              <a:t>These four methods are typically referred to as CRUD operations as they allow you to create, read, update and delete resources.</a:t>
            </a:r>
            <a:endParaRPr lang="en-US" sz="2000">
              <a:solidFill>
                <a:schemeClr val="tx1"/>
              </a:solidFill>
            </a:endParaRPr>
          </a:p>
          <a:p>
            <a:pPr marL="0" indent="0">
              <a:buNone/>
            </a:pPr>
            <a:endParaRPr lang="en-US" sz="2000">
              <a:solidFill>
                <a:schemeClr val="tx1"/>
              </a:solidFill>
            </a:endParaRPr>
          </a:p>
          <a:p>
            <a:r>
              <a:rPr lang="en-US" sz="2000">
                <a:solidFill>
                  <a:schemeClr val="tx1"/>
                </a:solidFill>
              </a:rPr>
              <a:t>Until now, you’ve only used .get() to fetch data, but you can use the requests package for all the other HTTP methods as well:</a:t>
            </a:r>
            <a:endParaRPr lang="en-US" sz="2000">
              <a:solidFill>
                <a:schemeClr val="tx1"/>
              </a:solidFill>
            </a:endParaRPr>
          </a:p>
        </p:txBody>
      </p:sp>
      <p:graphicFrame>
        <p:nvGraphicFramePr>
          <p:cNvPr id="6" name="Table 5"/>
          <p:cNvGraphicFramePr/>
          <p:nvPr/>
        </p:nvGraphicFramePr>
        <p:xfrm>
          <a:off x="1830070" y="2658745"/>
          <a:ext cx="8533765" cy="1905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r>
                        <a:rPr lang="en-US"/>
                        <a:t>HTTP Method</a:t>
                      </a:r>
                      <a:endParaRPr lang="en-US"/>
                    </a:p>
                  </a:txBody>
                  <a:tcPr/>
                </a:tc>
                <a:tc>
                  <a:txBody>
                    <a:bodyPr/>
                    <a:p>
                      <a:pPr>
                        <a:buNone/>
                      </a:pPr>
                      <a:r>
                        <a:rPr lang="en-US"/>
                        <a:t>Description</a:t>
                      </a:r>
                      <a:endParaRPr lang="en-US"/>
                    </a:p>
                  </a:txBody>
                  <a:tcPr/>
                </a:tc>
                <a:tc>
                  <a:txBody>
                    <a:bodyPr/>
                    <a:p>
                      <a:pPr>
                        <a:buNone/>
                      </a:pPr>
                      <a:r>
                        <a:rPr lang="en-US"/>
                        <a:t>Requests method</a:t>
                      </a:r>
                      <a:endParaRPr lang="en-US"/>
                    </a:p>
                  </a:txBody>
                  <a:tcPr/>
                </a:tc>
              </a:tr>
              <a:tr h="381000">
                <a:tc>
                  <a:txBody>
                    <a:bodyPr/>
                    <a:p>
                      <a:pPr>
                        <a:buNone/>
                      </a:pPr>
                      <a:r>
                        <a:rPr lang="en-US"/>
                        <a:t>POST</a:t>
                      </a:r>
                      <a:endParaRPr lang="en-US"/>
                    </a:p>
                  </a:txBody>
                  <a:tcPr/>
                </a:tc>
                <a:tc>
                  <a:txBody>
                    <a:bodyPr/>
                    <a:p>
                      <a:pPr>
                        <a:buNone/>
                      </a:pPr>
                      <a:r>
                        <a:rPr lang="en-US"/>
                        <a:t>Create a new resource.</a:t>
                      </a:r>
                      <a:endParaRPr lang="en-US"/>
                    </a:p>
                  </a:txBody>
                  <a:tcPr/>
                </a:tc>
                <a:tc>
                  <a:txBody>
                    <a:bodyPr/>
                    <a:p>
                      <a:pPr>
                        <a:buNone/>
                      </a:pPr>
                      <a:r>
                        <a:rPr lang="en-US"/>
                        <a:t>requests.post()</a:t>
                      </a:r>
                      <a:endParaRPr lang="en-US"/>
                    </a:p>
                  </a:txBody>
                  <a:tcPr/>
                </a:tc>
              </a:tr>
              <a:tr h="381000">
                <a:tc>
                  <a:txBody>
                    <a:bodyPr/>
                    <a:p>
                      <a:pPr>
                        <a:buNone/>
                      </a:pPr>
                      <a:r>
                        <a:rPr lang="en-US"/>
                        <a:t>GET</a:t>
                      </a:r>
                      <a:endParaRPr lang="en-US"/>
                    </a:p>
                  </a:txBody>
                  <a:tcPr/>
                </a:tc>
                <a:tc>
                  <a:txBody>
                    <a:bodyPr/>
                    <a:p>
                      <a:pPr>
                        <a:buNone/>
                      </a:pPr>
                      <a:r>
                        <a:rPr lang="en-US"/>
                        <a:t>Read an existing resource.</a:t>
                      </a:r>
                      <a:endParaRPr lang="en-US"/>
                    </a:p>
                  </a:txBody>
                  <a:tcPr/>
                </a:tc>
                <a:tc>
                  <a:txBody>
                    <a:bodyPr/>
                    <a:p>
                      <a:pPr>
                        <a:buNone/>
                      </a:pPr>
                      <a:r>
                        <a:rPr lang="en-US"/>
                        <a:t>requests.get()</a:t>
                      </a:r>
                      <a:endParaRPr lang="en-US"/>
                    </a:p>
                  </a:txBody>
                  <a:tcPr/>
                </a:tc>
              </a:tr>
              <a:tr h="381000">
                <a:tc>
                  <a:txBody>
                    <a:bodyPr/>
                    <a:p>
                      <a:pPr>
                        <a:buNone/>
                      </a:pPr>
                      <a:r>
                        <a:rPr lang="en-US"/>
                        <a:t>PUT</a:t>
                      </a:r>
                      <a:endParaRPr lang="en-US"/>
                    </a:p>
                  </a:txBody>
                  <a:tcPr/>
                </a:tc>
                <a:tc>
                  <a:txBody>
                    <a:bodyPr/>
                    <a:p>
                      <a:pPr>
                        <a:buNone/>
                      </a:pPr>
                      <a:r>
                        <a:rPr lang="en-US"/>
                        <a:t>Update an existing resource.</a:t>
                      </a:r>
                      <a:endParaRPr lang="en-US"/>
                    </a:p>
                  </a:txBody>
                  <a:tcPr/>
                </a:tc>
                <a:tc>
                  <a:txBody>
                    <a:bodyPr/>
                    <a:p>
                      <a:pPr>
                        <a:buNone/>
                      </a:pPr>
                      <a:r>
                        <a:rPr lang="en-US"/>
                        <a:t>requests.put()</a:t>
                      </a:r>
                      <a:endParaRPr lang="en-US"/>
                    </a:p>
                  </a:txBody>
                  <a:tcPr/>
                </a:tc>
              </a:tr>
              <a:tr h="381000">
                <a:tc>
                  <a:txBody>
                    <a:bodyPr/>
                    <a:p>
                      <a:pPr>
                        <a:buNone/>
                      </a:pPr>
                      <a:r>
                        <a:rPr lang="en-US"/>
                        <a:t>DELETE</a:t>
                      </a:r>
                      <a:endParaRPr lang="en-US"/>
                    </a:p>
                  </a:txBody>
                  <a:tcPr/>
                </a:tc>
                <a:tc>
                  <a:txBody>
                    <a:bodyPr/>
                    <a:p>
                      <a:pPr>
                        <a:buNone/>
                      </a:pPr>
                      <a:r>
                        <a:rPr lang="en-US"/>
                        <a:t>Delete an existing resource.</a:t>
                      </a:r>
                      <a:endParaRPr lang="en-US"/>
                    </a:p>
                  </a:txBody>
                  <a:tcPr/>
                </a:tc>
                <a:tc>
                  <a:txBody>
                    <a:bodyPr/>
                    <a:p>
                      <a:pPr>
                        <a:buNone/>
                      </a:pPr>
                      <a:r>
                        <a:rPr lang="en-US"/>
                        <a:t>requests.delete()</a:t>
                      </a:r>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a:t>
            </a:r>
            <a:endParaRPr lang="en-US"/>
          </a:p>
        </p:txBody>
      </p:sp>
      <p:sp>
        <p:nvSpPr>
          <p:cNvPr id="5" name="Text Placeholder 4"/>
          <p:cNvSpPr>
            <a:spLocks noGrp="1"/>
          </p:cNvSpPr>
          <p:nvPr>
            <p:ph type="body" sz="quarter" idx="14"/>
          </p:nvPr>
        </p:nvSpPr>
        <p:spPr/>
        <p:txBody>
          <a:bodyPr/>
          <a:p>
            <a:pPr marL="0" indent="0">
              <a:buNone/>
            </a:pPr>
            <a:r>
              <a:rPr lang="en-US"/>
              <a:t>	</a:t>
            </a:r>
            <a:r>
              <a:rPr lang="en-US" sz="2000">
                <a:solidFill>
                  <a:schemeClr val="tx1"/>
                </a:solidFill>
                <a:latin typeface="SimSun" panose="02010600030101010101" pitchFamily="2" charset="-122"/>
                <a:ea typeface="SimSun" panose="02010600030101010101" pitchFamily="2" charset="-122"/>
              </a:rPr>
              <a:t>&gt;&gt;&gt; requests.</a:t>
            </a:r>
            <a:r>
              <a:rPr lang="en-US" sz="2000">
                <a:solidFill>
                  <a:srgbClr val="00B050"/>
                </a:solidFill>
                <a:latin typeface="SimSun" panose="02010600030101010101" pitchFamily="2" charset="-122"/>
                <a:ea typeface="SimSun" panose="02010600030101010101" pitchFamily="2" charset="-122"/>
              </a:rPr>
              <a:t>post</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"https://api.thedogapi.com/v1/breeds/1"</a:t>
            </a: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&gt;&gt;&gt; requests.</a:t>
            </a:r>
            <a:r>
              <a:rPr lang="en-US" sz="2000">
                <a:solidFill>
                  <a:srgbClr val="00B050"/>
                </a:solidFill>
                <a:latin typeface="SimSun" panose="02010600030101010101" pitchFamily="2" charset="-122"/>
                <a:ea typeface="SimSun" panose="02010600030101010101" pitchFamily="2" charset="-122"/>
              </a:rPr>
              <a:t>get</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"https://api.thedogapi.com/v1/breeds/1"</a:t>
            </a: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&gt;&gt;&gt; requests.</a:t>
            </a:r>
            <a:r>
              <a:rPr lang="en-US" sz="2000">
                <a:solidFill>
                  <a:srgbClr val="00B050"/>
                </a:solidFill>
                <a:latin typeface="SimSun" panose="02010600030101010101" pitchFamily="2" charset="-122"/>
                <a:ea typeface="SimSun" panose="02010600030101010101" pitchFamily="2" charset="-122"/>
              </a:rPr>
              <a:t>put</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"https://api.thedogapi.com/v1/breeds/1"</a:t>
            </a: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&gt;&gt;&gt; requests.</a:t>
            </a:r>
            <a:r>
              <a:rPr lang="en-US" sz="2000">
                <a:solidFill>
                  <a:srgbClr val="00B050"/>
                </a:solidFill>
                <a:latin typeface="SimSun" panose="02010600030101010101" pitchFamily="2" charset="-122"/>
                <a:ea typeface="SimSun" panose="02010600030101010101" pitchFamily="2" charset="-122"/>
              </a:rPr>
              <a:t>delete</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"https://api.thedogapi.com/v1/breeds/1"</a:t>
            </a: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a:p>
          <a:p>
            <a:r>
              <a:rPr lang="en-US" sz="2000">
                <a:solidFill>
                  <a:schemeClr val="tx1"/>
                </a:solidFill>
              </a:rPr>
              <a:t>If we try these on your console, then we’ll notice that most of them will return a 405 Method Not Allowed status code. That’s because not all endpoints will allow for POST, PUT, or DELETE methods. Especially when we’re reading data using public APIs, we’ll find that most APIs will only allow GET requests since we’re not allowed to create or change the existing data.</a:t>
            </a:r>
            <a:endParaRPr lang="en-US" sz="20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ea typeface="+mn-lt"/>
                <a:cs typeface="+mn-lt"/>
                <a:sym typeface="+mn-ea"/>
              </a:rPr>
              <a:t>HTTP Header</a:t>
            </a:r>
            <a:endParaRPr lang="en-US"/>
          </a:p>
        </p:txBody>
      </p:sp>
      <p:sp>
        <p:nvSpPr>
          <p:cNvPr id="5" name="Text Placeholder 4"/>
          <p:cNvSpPr>
            <a:spLocks noGrp="1"/>
          </p:cNvSpPr>
          <p:nvPr>
            <p:ph type="body" sz="quarter" idx="14"/>
          </p:nvPr>
        </p:nvSpPr>
        <p:spPr>
          <a:xfrm>
            <a:off x="1156970" y="1604010"/>
            <a:ext cx="10275570" cy="5130800"/>
          </a:xfrm>
        </p:spPr>
        <p:txBody>
          <a:bodyPr/>
          <a:p>
            <a:r>
              <a:rPr lang="en-US" sz="2000">
                <a:solidFill>
                  <a:schemeClr val="tx1"/>
                </a:solidFill>
              </a:rPr>
              <a:t>HTTP headers let the client and the server pass additional information with an HTTP request or response. An HTTP header consists of its case-insensitive name followed by a colon (:), then by its value.</a:t>
            </a:r>
            <a:endParaRPr lang="en-US" sz="2000">
              <a:solidFill>
                <a:schemeClr val="tx1"/>
              </a:solidFill>
            </a:endParaRPr>
          </a:p>
          <a:p>
            <a:r>
              <a:rPr lang="en-US" sz="2000">
                <a:solidFill>
                  <a:schemeClr val="tx1"/>
                </a:solidFill>
              </a:rPr>
              <a:t>Headers can be grouped according to their contexts:</a:t>
            </a:r>
            <a:endParaRPr lang="en-US" sz="2000">
              <a:solidFill>
                <a:schemeClr val="tx1"/>
              </a:solidFill>
            </a:endParaRPr>
          </a:p>
          <a:p>
            <a:pPr marL="457200" indent="-457200">
              <a:buAutoNum type="arabicPeriod"/>
            </a:pPr>
            <a:r>
              <a:rPr lang="en-US" sz="2000">
                <a:solidFill>
                  <a:schemeClr val="tx1"/>
                </a:solidFill>
              </a:rPr>
              <a:t>Request headers contain more information about the resource to be fetched, or about the client requesting the resource.</a:t>
            </a:r>
            <a:endParaRPr lang="en-US" sz="2000">
              <a:solidFill>
                <a:schemeClr val="tx1"/>
              </a:solidFill>
            </a:endParaRPr>
          </a:p>
          <a:p>
            <a:pPr marL="457200" indent="-457200">
              <a:buAutoNum type="arabicPeriod"/>
            </a:pPr>
            <a:r>
              <a:rPr lang="en-US" sz="2000">
                <a:solidFill>
                  <a:schemeClr val="tx1"/>
                </a:solidFill>
              </a:rPr>
              <a:t>Response headers hold additional information about the response, like its location or about the server providing it.</a:t>
            </a:r>
            <a:endParaRPr lang="en-US" sz="2000">
              <a:solidFill>
                <a:schemeClr val="tx1"/>
              </a:solidFill>
            </a:endParaRPr>
          </a:p>
          <a:p>
            <a:pPr marL="0" indent="0">
              <a:buNone/>
            </a:pPr>
            <a:endParaRPr lang="en-US" sz="2000">
              <a:solidFill>
                <a:schemeClr val="tx1"/>
              </a:solidFill>
            </a:endParaRPr>
          </a:p>
        </p:txBody>
      </p:sp>
      <p:graphicFrame>
        <p:nvGraphicFramePr>
          <p:cNvPr id="7" name="Table 6"/>
          <p:cNvGraphicFramePr/>
          <p:nvPr/>
        </p:nvGraphicFramePr>
        <p:xfrm>
          <a:off x="1441450" y="4182745"/>
          <a:ext cx="10126980" cy="2395220"/>
        </p:xfrm>
        <a:graphic>
          <a:graphicData uri="http://schemas.openxmlformats.org/drawingml/2006/table">
            <a:tbl>
              <a:tblPr firstRow="1" bandRow="1">
                <a:tableStyleId>{5C22544A-7EE6-4342-B048-85BDC9FD1C3A}</a:tableStyleId>
              </a:tblPr>
              <a:tblGrid>
                <a:gridCol w="5063490"/>
                <a:gridCol w="5063490"/>
              </a:tblGrid>
              <a:tr h="490220">
                <a:tc>
                  <a:txBody>
                    <a:bodyPr/>
                    <a:p>
                      <a:pPr>
                        <a:buNone/>
                      </a:pPr>
                      <a:r>
                        <a:rPr lang="en-US"/>
                        <a:t>HTTP Header</a:t>
                      </a:r>
                      <a:endParaRPr lang="en-US"/>
                    </a:p>
                  </a:txBody>
                  <a:tcPr/>
                </a:tc>
                <a:tc>
                  <a:txBody>
                    <a:bodyPr/>
                    <a:p>
                      <a:pPr>
                        <a:buNone/>
                      </a:pPr>
                      <a:r>
                        <a:rPr lang="en-US"/>
                        <a:t>Description</a:t>
                      </a:r>
                      <a:endParaRPr lang="en-US"/>
                    </a:p>
                  </a:txBody>
                  <a:tcPr/>
                </a:tc>
              </a:tr>
              <a:tr h="381000">
                <a:tc>
                  <a:txBody>
                    <a:bodyPr/>
                    <a:p>
                      <a:pPr>
                        <a:buNone/>
                      </a:pPr>
                      <a:r>
                        <a:rPr lang="en-US"/>
                        <a:t>Accept</a:t>
                      </a:r>
                      <a:endParaRPr lang="en-US"/>
                    </a:p>
                  </a:txBody>
                  <a:tcPr/>
                </a:tc>
                <a:tc>
                  <a:txBody>
                    <a:bodyPr/>
                    <a:p>
                      <a:pPr>
                        <a:buNone/>
                      </a:pPr>
                      <a:r>
                        <a:rPr lang="en-US"/>
                        <a:t>What type of content the client can accept</a:t>
                      </a:r>
                      <a:endParaRPr lang="en-US"/>
                    </a:p>
                  </a:txBody>
                  <a:tcPr/>
                </a:tc>
              </a:tr>
              <a:tr h="381000">
                <a:tc>
                  <a:txBody>
                    <a:bodyPr/>
                    <a:p>
                      <a:pPr>
                        <a:buNone/>
                      </a:pPr>
                      <a:r>
                        <a:rPr lang="en-US"/>
                        <a:t>Content-Type</a:t>
                      </a:r>
                      <a:endParaRPr lang="en-US"/>
                    </a:p>
                  </a:txBody>
                  <a:tcPr/>
                </a:tc>
                <a:tc>
                  <a:txBody>
                    <a:bodyPr/>
                    <a:p>
                      <a:pPr>
                        <a:buNone/>
                      </a:pPr>
                      <a:r>
                        <a:rPr lang="en-US"/>
                        <a:t>What type of content the server will respond with</a:t>
                      </a:r>
                      <a:endParaRPr lang="en-US"/>
                    </a:p>
                  </a:txBody>
                  <a:tcPr/>
                </a:tc>
              </a:tr>
              <a:tr h="381000">
                <a:tc>
                  <a:txBody>
                    <a:bodyPr/>
                    <a:p>
                      <a:pPr>
                        <a:buNone/>
                      </a:pPr>
                      <a:r>
                        <a:rPr lang="en-US"/>
                        <a:t>User-Agent</a:t>
                      </a:r>
                      <a:endParaRPr lang="en-US"/>
                    </a:p>
                  </a:txBody>
                  <a:tcPr/>
                </a:tc>
                <a:tc>
                  <a:txBody>
                    <a:bodyPr/>
                    <a:p>
                      <a:pPr>
                        <a:buNone/>
                      </a:pPr>
                      <a:r>
                        <a:rPr lang="en-US"/>
                        <a:t>What software the client is using to communicate with the server</a:t>
                      </a:r>
                      <a:endParaRPr lang="en-US"/>
                    </a:p>
                  </a:txBody>
                  <a:tcPr/>
                </a:tc>
              </a:tr>
              <a:tr h="381000">
                <a:tc>
                  <a:txBody>
                    <a:bodyPr/>
                    <a:p>
                      <a:pPr>
                        <a:buNone/>
                      </a:pPr>
                      <a:r>
                        <a:rPr lang="en-US"/>
                        <a:t>Server</a:t>
                      </a:r>
                      <a:endParaRPr lang="en-US"/>
                    </a:p>
                  </a:txBody>
                  <a:tcPr/>
                </a:tc>
                <a:tc>
                  <a:txBody>
                    <a:bodyPr/>
                    <a:p>
                      <a:pPr>
                        <a:buNone/>
                      </a:pPr>
                      <a:r>
                        <a:rPr lang="en-US"/>
                        <a:t>What software the server is using to communicate with the client</a:t>
                      </a:r>
                      <a:endParaRPr lang="en-US"/>
                    </a:p>
                  </a:txBody>
                  <a:tcPr/>
                </a:tc>
              </a:tr>
              <a:tr h="381000">
                <a:tc>
                  <a:txBody>
                    <a:bodyPr/>
                    <a:p>
                      <a:pPr>
                        <a:buNone/>
                      </a:pPr>
                      <a:r>
                        <a:rPr lang="en-US"/>
                        <a:t>Authentication</a:t>
                      </a:r>
                      <a:endParaRPr lang="en-US"/>
                    </a:p>
                  </a:txBody>
                  <a:tcPr/>
                </a:tc>
                <a:tc>
                  <a:txBody>
                    <a:bodyPr/>
                    <a:p>
                      <a:pPr>
                        <a:buNone/>
                      </a:pPr>
                      <a:r>
                        <a:rPr lang="en-US"/>
                        <a:t>Who is calling the API and what credentials they have</a:t>
                      </a:r>
                      <a:endParaRPr 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a:t>
            </a:r>
            <a:endParaRPr lang="en-US"/>
          </a:p>
        </p:txBody>
      </p:sp>
      <p:sp>
        <p:nvSpPr>
          <p:cNvPr id="5" name="Text Placeholder 4"/>
          <p:cNvSpPr>
            <a:spLocks noGrp="1"/>
          </p:cNvSpPr>
          <p:nvPr>
            <p:ph type="body" sz="quarter" idx="14"/>
          </p:nvPr>
        </p:nvSpPr>
        <p:spPr>
          <a:xfrm>
            <a:off x="1156970" y="1331595"/>
            <a:ext cx="10275570" cy="5354955"/>
          </a:xfrm>
        </p:spPr>
        <p:txBody>
          <a:bodyPr>
            <a:normAutofit lnSpcReduction="20000"/>
          </a:bodyPr>
          <a:p>
            <a:r>
              <a:rPr lang="en-US" sz="2000">
                <a:solidFill>
                  <a:schemeClr val="tx1"/>
                </a:solidFill>
              </a:rPr>
              <a:t>To inspect the headers of a response, you can use response.headers:</a:t>
            </a:r>
            <a:endParaRPr lang="en-US" sz="2000">
              <a:solidFill>
                <a:schemeClr val="tx1"/>
              </a:solidFill>
            </a:endParaRPr>
          </a:p>
          <a:p>
            <a:pPr marL="0" indent="0">
              <a:buNone/>
            </a:pPr>
            <a:endParaRPr lang="en-US" sz="2000"/>
          </a:p>
          <a:p>
            <a:pPr marL="0" indent="0">
              <a:buNone/>
            </a:pPr>
            <a:r>
              <a:rPr lang="en-US" sz="2000"/>
              <a:t>	</a:t>
            </a:r>
            <a:r>
              <a:rPr lang="en-US" sz="2000">
                <a:solidFill>
                  <a:schemeClr val="tx1"/>
                </a:solidFill>
                <a:latin typeface="SimSun" panose="02010600030101010101" pitchFamily="2" charset="-122"/>
                <a:ea typeface="SimSun" panose="02010600030101010101" pitchFamily="2" charset="-122"/>
              </a:rPr>
              <a:t>&gt;&gt;&gt; response = requests.</a:t>
            </a:r>
            <a:r>
              <a:rPr lang="en-US" sz="2000">
                <a:solidFill>
                  <a:srgbClr val="00B050"/>
                </a:solidFill>
                <a:latin typeface="SimSun" panose="02010600030101010101" pitchFamily="2" charset="-122"/>
                <a:ea typeface="SimSun" panose="02010600030101010101" pitchFamily="2" charset="-122"/>
              </a:rPr>
              <a:t>get</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"https://api.thedogapi.com/v1/breeds/1"</a:t>
            </a: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&gt;&gt;&gt; response.headers</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{'Content-Encoding': 'gzip',</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'Content-Type': 'application/json; charset=utf-8',</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'Date': 'Sat, 25 Jul 2020 19:52:07 GMT'...}</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solidFill>
                <a:schemeClr val="tx1"/>
              </a:solidFill>
            </a:endParaRPr>
          </a:p>
          <a:p>
            <a:r>
              <a:rPr lang="en-US" sz="2000">
                <a:solidFill>
                  <a:schemeClr val="tx1"/>
                </a:solidFill>
              </a:rPr>
              <a:t>To do the same with the request headers, you can use response.request.headers since request is an attribute of the Response object:</a:t>
            </a:r>
            <a:endParaRPr lang="en-US" sz="2000">
              <a:solidFill>
                <a:schemeClr val="tx1"/>
              </a:solidFill>
            </a:endParaRPr>
          </a:p>
          <a:p>
            <a:endParaRPr lang="en-US" sz="2000">
              <a:solidFill>
                <a:schemeClr val="tx1"/>
              </a:solidFill>
            </a:endParaRPr>
          </a:p>
          <a:p>
            <a:pPr marL="0" indent="0">
              <a:buNone/>
            </a:pPr>
            <a:r>
              <a:rPr lang="en-US" sz="2000"/>
              <a:t> 	</a:t>
            </a:r>
            <a:r>
              <a:rPr lang="en-US" sz="2000">
                <a:solidFill>
                  <a:schemeClr val="tx1"/>
                </a:solidFill>
                <a:latin typeface="SimSun" panose="02010600030101010101" pitchFamily="2" charset="-122"/>
                <a:ea typeface="SimSun" panose="02010600030101010101" pitchFamily="2" charset="-122"/>
              </a:rPr>
              <a:t>&gt;&gt;&gt; response.request.headers</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{'User-Agent': 'python-requests/2.24.0',</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'Accept-Encoding': 'gzip, deflate', 'Accept': '*/*',</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'Connection': 'keep-alive'}</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p>
          <a:p>
            <a:r>
              <a:rPr lang="en-US" sz="2000">
                <a:solidFill>
                  <a:schemeClr val="tx1"/>
                </a:solidFill>
              </a:rPr>
              <a:t>Content-Type</a:t>
            </a:r>
            <a:endParaRPr lang="en-US" sz="2000">
              <a:solidFill>
                <a:schemeClr val="tx1"/>
              </a:solidFill>
            </a:endParaRPr>
          </a:p>
          <a:p>
            <a:pPr marL="0" indent="0">
              <a:buNone/>
            </a:pPr>
            <a:r>
              <a:rPr lang="en-US" sz="2000">
                <a:solidFill>
                  <a:schemeClr val="tx1"/>
                </a:solidFill>
              </a:rPr>
              <a:t>These days, most APIs use JSON as the default content type, but you might need to use an API that returns XML or other media types, such as images or video.</a:t>
            </a:r>
            <a:endParaRPr lang="en-US" sz="2000">
              <a:solidFill>
                <a:schemeClr val="tx1"/>
              </a:solidFill>
            </a:endParaRPr>
          </a:p>
          <a:p>
            <a:pPr marL="0" indent="0">
              <a:buNone/>
            </a:pPr>
            <a:r>
              <a:rPr lang="en-US" sz="2000"/>
              <a:t> 	</a:t>
            </a:r>
            <a:r>
              <a:rPr lang="en-US" sz="2000">
                <a:solidFill>
                  <a:schemeClr val="tx1"/>
                </a:solidFill>
                <a:latin typeface="SimSun" panose="02010600030101010101" pitchFamily="2" charset="-122"/>
                <a:ea typeface="SimSun" panose="02010600030101010101" pitchFamily="2" charset="-122"/>
              </a:rPr>
              <a:t>&gt;&gt;&gt; response.headers.get("Content-Type")</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a:t>
            </a:r>
            <a:endParaRPr lang="en-US"/>
          </a:p>
        </p:txBody>
      </p:sp>
      <p:sp>
        <p:nvSpPr>
          <p:cNvPr id="5" name="Text Placeholder 4"/>
          <p:cNvSpPr>
            <a:spLocks noGrp="1"/>
          </p:cNvSpPr>
          <p:nvPr>
            <p:ph type="body" sz="quarter" idx="14"/>
          </p:nvPr>
        </p:nvSpPr>
        <p:spPr>
          <a:xfrm>
            <a:off x="1156970" y="1331595"/>
            <a:ext cx="10275570" cy="5354955"/>
          </a:xfrm>
        </p:spPr>
        <p:txBody>
          <a:bodyPr>
            <a:noAutofit/>
          </a:bodyPr>
          <a:p>
            <a:pPr marL="0" indent="0">
              <a:buNone/>
            </a:pPr>
            <a:r>
              <a:rPr sz="2000" b="1">
                <a:solidFill>
                  <a:schemeClr val="tx1"/>
                </a:solidFill>
                <a:sym typeface="+mn-ea"/>
              </a:rPr>
              <a:t>Custom Headers</a:t>
            </a:r>
            <a:endParaRPr lang="en-US" sz="2000">
              <a:solidFill>
                <a:schemeClr val="tx1"/>
              </a:solidFill>
            </a:endParaRPr>
          </a:p>
          <a:p>
            <a:r>
              <a:rPr lang="en-US" sz="2000">
                <a:solidFill>
                  <a:schemeClr val="tx1"/>
                </a:solidFill>
              </a:rPr>
              <a:t>Another standard that you might come across when consuming APIs is the use of custom headers. These usually start with X-, but they’re not required to. API developers typically use custom headers to send or request additional custom information from clients.</a:t>
            </a:r>
            <a:endParaRPr lang="en-US" sz="2000">
              <a:solidFill>
                <a:schemeClr val="tx1"/>
              </a:solidFill>
            </a:endParaRPr>
          </a:p>
          <a:p>
            <a:pPr marL="0" indent="0">
              <a:buNone/>
            </a:pPr>
            <a:endParaRPr lang="en-US" sz="2000">
              <a:solidFill>
                <a:schemeClr val="tx1"/>
              </a:solidFill>
            </a:endParaRPr>
          </a:p>
          <a:p>
            <a:r>
              <a:rPr lang="en-US" sz="2000">
                <a:solidFill>
                  <a:schemeClr val="tx1"/>
                </a:solidFill>
              </a:rPr>
              <a:t>You can use a dictionary to define headers, and you can send them along with your request using the headers parameter of .get().</a:t>
            </a:r>
            <a:endParaRPr lang="en-US" sz="2000">
              <a:solidFill>
                <a:schemeClr val="tx1"/>
              </a:solidFill>
            </a:endParaRPr>
          </a:p>
          <a:p>
            <a:endParaRPr lang="en-US" sz="2000">
              <a:solidFill>
                <a:schemeClr val="tx1"/>
              </a:solidFill>
            </a:endParaRPr>
          </a:p>
          <a:p>
            <a:r>
              <a:rPr lang="en-US" sz="2000">
                <a:solidFill>
                  <a:schemeClr val="tx1"/>
                </a:solidFill>
              </a:rPr>
              <a:t>For example, say you want to send some request ID to the API server, and you know you can do that using X-Request-Id:</a:t>
            </a:r>
            <a:endParaRPr lang="en-US" sz="2000">
              <a:solidFill>
                <a:schemeClr val="tx1"/>
              </a:solidFill>
            </a:endParaRPr>
          </a:p>
          <a:p>
            <a:endParaRPr lang="en-US" sz="2000"/>
          </a:p>
          <a:p>
            <a:pPr marL="0" indent="0">
              <a:buNone/>
            </a:pPr>
            <a:r>
              <a:rPr lang="en-US" sz="2000">
                <a:solidFill>
                  <a:schemeClr val="tx1"/>
                </a:solidFill>
              </a:rPr>
              <a:t>	</a:t>
            </a:r>
            <a:r>
              <a:rPr lang="en-US" sz="2000">
                <a:solidFill>
                  <a:schemeClr val="tx1"/>
                </a:solidFill>
                <a:latin typeface="SimSun" panose="02010600030101010101" pitchFamily="2" charset="-122"/>
                <a:ea typeface="SimSun" panose="02010600030101010101" pitchFamily="2" charset="-122"/>
              </a:rPr>
              <a:t>&gt;&gt;&gt; headers = {</a:t>
            </a:r>
            <a:r>
              <a:rPr lang="en-US" sz="2000">
                <a:solidFill>
                  <a:srgbClr val="FF0000"/>
                </a:solidFill>
                <a:latin typeface="SimSun" panose="02010600030101010101" pitchFamily="2" charset="-122"/>
                <a:ea typeface="SimSun" panose="02010600030101010101" pitchFamily="2" charset="-122"/>
              </a:rPr>
              <a:t>"X-Request-Id": "&lt;my-request-id&gt;"</a:t>
            </a: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&gt;&gt;&gt; response = requests.</a:t>
            </a:r>
            <a:r>
              <a:rPr lang="en-US" sz="2000">
                <a:solidFill>
                  <a:srgbClr val="00B050"/>
                </a:solidFill>
                <a:latin typeface="SimSun" panose="02010600030101010101" pitchFamily="2" charset="-122"/>
                <a:ea typeface="SimSun" panose="02010600030101010101" pitchFamily="2" charset="-122"/>
              </a:rPr>
              <a:t>get</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"https://example.org"</a:t>
            </a:r>
            <a:r>
              <a:rPr lang="en-US" sz="2000">
                <a:solidFill>
                  <a:schemeClr val="tx1"/>
                </a:solidFill>
                <a:latin typeface="SimSun" panose="02010600030101010101" pitchFamily="2" charset="-122"/>
                <a:ea typeface="SimSun" panose="02010600030101010101" pitchFamily="2" charset="-122"/>
              </a:rPr>
              <a:t>, headers=headers)</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&gt;&gt;&gt; response.request.headers</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{'User-Agent':'python-requests/2.24.0','Accept-Encoding':'gzip, deflate',</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'Accept': '*/*', 'Connection': 'keep-alive',</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'X-Request-Id': '&lt;my-request-id&gt;'}</a:t>
            </a:r>
            <a:endParaRPr lang="en-US" sz="2000">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5620385" y="1525270"/>
            <a:ext cx="5483860" cy="4131945"/>
          </a:xfrm>
        </p:spPr>
        <p:txBody>
          <a:bodyPr lIns="91440" tIns="45720" rIns="91440" bIns="45720" anchor="t">
            <a:noAutofit/>
          </a:bodyPr>
          <a:lstStyle/>
          <a:p>
            <a:r>
              <a:rPr lang="en-US" sz="2400" b="1" dirty="0">
                <a:ea typeface="+mn-lt"/>
                <a:cs typeface="+mn-lt"/>
                <a:sym typeface="+mn-ea"/>
              </a:rPr>
              <a:t>What is API</a:t>
            </a:r>
            <a:endParaRPr lang="en-US" sz="2400" dirty="0">
              <a:ea typeface="+mn-lt"/>
              <a:cs typeface="+mn-lt"/>
            </a:endParaRPr>
          </a:p>
          <a:p>
            <a:r>
              <a:rPr lang="en-US" sz="2400" b="1" dirty="0">
                <a:ea typeface="+mn-lt"/>
                <a:cs typeface="+mn-lt"/>
                <a:sym typeface="+mn-ea"/>
              </a:rPr>
              <a:t>Types of API </a:t>
            </a:r>
            <a:endParaRPr lang="en-US" sz="2400" b="1" dirty="0">
              <a:ea typeface="+mn-lt"/>
              <a:cs typeface="+mn-lt"/>
            </a:endParaRPr>
          </a:p>
          <a:p>
            <a:r>
              <a:rPr lang="en-US" sz="2400" b="1" dirty="0">
                <a:ea typeface="+mn-lt"/>
                <a:cs typeface="+mn-lt"/>
                <a:sym typeface="+mn-ea"/>
              </a:rPr>
              <a:t>API Documention</a:t>
            </a:r>
            <a:endParaRPr lang="en-US" sz="2400" b="1" dirty="0">
              <a:ea typeface="+mn-lt"/>
              <a:cs typeface="+mn-lt"/>
            </a:endParaRPr>
          </a:p>
          <a:p>
            <a:r>
              <a:rPr lang="en-US" sz="2400" b="1" dirty="0">
                <a:ea typeface="+mn-lt"/>
                <a:cs typeface="+mn-lt"/>
              </a:rPr>
              <a:t>Making API Requests in Python</a:t>
            </a:r>
            <a:endParaRPr lang="en-US" sz="2400" b="1" dirty="0">
              <a:ea typeface="+mn-lt"/>
              <a:cs typeface="+mn-lt"/>
            </a:endParaRPr>
          </a:p>
          <a:p>
            <a:r>
              <a:rPr sz="2400" b="1">
                <a:solidFill>
                  <a:schemeClr val="accent1">
                    <a:lumMod val="50000"/>
                  </a:schemeClr>
                </a:solidFill>
                <a:sym typeface="+mn-ea"/>
              </a:rPr>
              <a:t>Base URLs and </a:t>
            </a:r>
            <a:r>
              <a:rPr sz="2400" b="1">
                <a:solidFill>
                  <a:schemeClr val="accent1">
                    <a:lumMod val="50000"/>
                  </a:schemeClr>
                </a:solidFill>
                <a:ea typeface="+mn-lt"/>
                <a:cs typeface="+mn-lt"/>
                <a:sym typeface="+mn-ea"/>
              </a:rPr>
              <a:t>Endpoint</a:t>
            </a:r>
            <a:r>
              <a:rPr lang="en-US" sz="2400" b="1" dirty="0">
                <a:ea typeface="+mn-lt"/>
                <a:cs typeface="+mn-lt"/>
              </a:rPr>
              <a:t> </a:t>
            </a:r>
            <a:endParaRPr lang="en-US" sz="2400" b="1" dirty="0">
              <a:ea typeface="+mn-lt"/>
              <a:cs typeface="+mn-lt"/>
            </a:endParaRPr>
          </a:p>
          <a:p>
            <a:r>
              <a:rPr lang="en-US" sz="2400" b="1" dirty="0">
                <a:ea typeface="+mn-lt"/>
                <a:cs typeface="+mn-lt"/>
                <a:sym typeface="+mn-ea"/>
              </a:rPr>
              <a:t>Request and Responce</a:t>
            </a:r>
            <a:endParaRPr lang="en-US" sz="2400" b="1" dirty="0">
              <a:ea typeface="+mn-lt"/>
              <a:cs typeface="+mn-lt"/>
              <a:sym typeface="+mn-ea"/>
            </a:endParaRPr>
          </a:p>
          <a:p>
            <a:r>
              <a:rPr lang="en-US" sz="2400" b="1" dirty="0">
                <a:ea typeface="+mn-lt"/>
                <a:cs typeface="+mn-lt"/>
                <a:sym typeface="+mn-ea"/>
              </a:rPr>
              <a:t>Status Code</a:t>
            </a:r>
            <a:endParaRPr lang="en-US" sz="2400" b="1" dirty="0">
              <a:ea typeface="+mn-lt"/>
              <a:cs typeface="+mn-lt"/>
            </a:endParaRPr>
          </a:p>
          <a:p>
            <a:r>
              <a:rPr lang="en-US" sz="2400" b="1" dirty="0">
                <a:ea typeface="+mn-lt"/>
                <a:cs typeface="+mn-lt"/>
              </a:rPr>
              <a:t>HTTP Methods</a:t>
            </a:r>
            <a:endParaRPr lang="en-US" sz="2400" b="1" dirty="0">
              <a:ea typeface="+mn-lt"/>
              <a:cs typeface="+mn-lt"/>
            </a:endParaRPr>
          </a:p>
          <a:p>
            <a:r>
              <a:rPr lang="en-US" sz="2400" b="1" dirty="0">
                <a:ea typeface="+mn-lt"/>
                <a:cs typeface="+mn-lt"/>
              </a:rPr>
              <a:t>HTTP Header</a:t>
            </a:r>
            <a:endParaRPr lang="en-US" sz="2400" b="1" dirty="0">
              <a:ea typeface="+mn-lt"/>
              <a:cs typeface="+mn-lt"/>
            </a:endParaRPr>
          </a:p>
          <a:p>
            <a:r>
              <a:rPr lang="en-US" sz="2400" b="1" dirty="0">
                <a:ea typeface="+mn-lt"/>
                <a:cs typeface="+mn-lt"/>
              </a:rPr>
              <a:t>Response Content</a:t>
            </a:r>
            <a:endParaRPr lang="en-US" sz="2400" b="1" dirty="0">
              <a:ea typeface="+mn-lt"/>
              <a:cs typeface="+mn-lt"/>
            </a:endParaRPr>
          </a:p>
          <a:p>
            <a:r>
              <a:rPr lang="en-US" sz="2400" b="1" dirty="0">
                <a:ea typeface="+mn-lt"/>
                <a:cs typeface="+mn-lt"/>
              </a:rPr>
              <a:t>Queery Parametry</a:t>
            </a:r>
            <a:endParaRPr lang="en-US" sz="2400" b="1" dirty="0">
              <a:cs typeface="Calibri" panose="020F0502020204030204"/>
            </a:endParaRPr>
          </a:p>
          <a:p>
            <a:endParaRPr lang="en-US" sz="2400" b="1" dirty="0">
              <a:cs typeface="Calibri" panose="020F0502020204030204"/>
            </a:endParaRPr>
          </a:p>
          <a:p>
            <a:endParaRPr lang="en-US" sz="2400" b="1" dirty="0">
              <a:cs typeface="Calibri" panose="020F0502020204030204"/>
            </a:endParaRPr>
          </a:p>
          <a:p>
            <a:endParaRPr lang="en-US" sz="2400" b="1" dirty="0">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ea typeface="+mn-lt"/>
                <a:cs typeface="+mn-lt"/>
                <a:sym typeface="+mn-ea"/>
              </a:rPr>
              <a:t>Response Content</a:t>
            </a:r>
            <a:br>
              <a:rPr lang="en-US" b="1" dirty="0">
                <a:ea typeface="+mn-lt"/>
                <a:cs typeface="+mn-lt"/>
              </a:rPr>
            </a:br>
            <a:endParaRPr lang="en-US"/>
          </a:p>
        </p:txBody>
      </p:sp>
      <p:sp>
        <p:nvSpPr>
          <p:cNvPr id="5" name="Text Placeholder 4"/>
          <p:cNvSpPr>
            <a:spLocks noGrp="1"/>
          </p:cNvSpPr>
          <p:nvPr>
            <p:ph type="body" sz="quarter" idx="14"/>
          </p:nvPr>
        </p:nvSpPr>
        <p:spPr/>
        <p:txBody>
          <a:bodyPr>
            <a:normAutofit lnSpcReduction="20000"/>
          </a:bodyPr>
          <a:p>
            <a:r>
              <a:rPr lang="en-US" sz="2000">
                <a:solidFill>
                  <a:schemeClr val="tx1"/>
                </a:solidFill>
              </a:rPr>
              <a:t>As you just learned, the type of content you find in the API response will vary according to the Content-Type header. To properly read the response contents according to the different Content-Type headers, the requests package comes with a couple of different Response attributes you can use to manipulate the response data:</a:t>
            </a:r>
            <a:endParaRPr lang="en-US" sz="2000">
              <a:solidFill>
                <a:schemeClr val="tx1"/>
              </a:solidFill>
            </a:endParaRPr>
          </a:p>
          <a:p>
            <a:endParaRPr lang="en-US" sz="2000">
              <a:solidFill>
                <a:schemeClr val="tx1"/>
              </a:solidFill>
            </a:endParaRPr>
          </a:p>
          <a:p>
            <a:pPr>
              <a:buFont typeface="Wingdings" panose="05000000000000000000" charset="0"/>
              <a:buChar char="Ø"/>
            </a:pPr>
            <a:r>
              <a:rPr lang="en-US" sz="2000">
                <a:solidFill>
                  <a:schemeClr val="tx1"/>
                </a:solidFill>
              </a:rPr>
              <a:t>	.text returns the response contents in Unicode format.</a:t>
            </a:r>
            <a:endParaRPr lang="en-US" sz="2000">
              <a:solidFill>
                <a:schemeClr val="tx1"/>
              </a:solidFill>
            </a:endParaRPr>
          </a:p>
          <a:p>
            <a:pPr>
              <a:buFont typeface="Wingdings" panose="05000000000000000000" charset="0"/>
              <a:buChar char="Ø"/>
            </a:pPr>
            <a:r>
              <a:rPr lang="en-US" sz="2000">
                <a:solidFill>
                  <a:schemeClr val="tx1"/>
                </a:solidFill>
              </a:rPr>
              <a:t>	.content returns the response contents in bytes.</a:t>
            </a:r>
            <a:endParaRPr lang="en-US" sz="2000">
              <a:solidFill>
                <a:schemeClr val="tx1"/>
              </a:solidFill>
            </a:endParaRPr>
          </a:p>
          <a:p>
            <a:pPr marL="0" indent="0">
              <a:buFont typeface="Wingdings" panose="05000000000000000000" charset="0"/>
              <a:buNone/>
            </a:pPr>
            <a:endParaRPr lang="en-US" sz="2000">
              <a:solidFill>
                <a:schemeClr val="tx1"/>
              </a:solidFill>
            </a:endParaRPr>
          </a:p>
          <a:p>
            <a:r>
              <a:rPr lang="en-US" sz="2000">
                <a:solidFill>
                  <a:schemeClr val="tx1"/>
                </a:solidFill>
              </a:rPr>
              <a:t>we already used the .text attribute above. But for some specific types of data, like images and other nontextual data, using .content is typically a better approach, even if it returns a very similar result to .text:</a:t>
            </a:r>
            <a:endParaRPr lang="en-US" sz="2000">
              <a:solidFill>
                <a:schemeClr val="tx1"/>
              </a:solidFill>
            </a:endParaRPr>
          </a:p>
          <a:p>
            <a:pPr marL="0" indent="0">
              <a:buNone/>
            </a:pPr>
            <a:r>
              <a:rPr lang="en-US" sz="2000">
                <a:solidFill>
                  <a:schemeClr val="tx1"/>
                </a:solidFill>
              </a:rPr>
              <a:t>	</a:t>
            </a:r>
            <a:r>
              <a:rPr lang="en-US" sz="2000">
                <a:solidFill>
                  <a:schemeClr val="tx1"/>
                </a:solidFill>
                <a:latin typeface="SimSun" panose="02010600030101010101" pitchFamily="2" charset="-122"/>
                <a:ea typeface="SimSun" panose="02010600030101010101" pitchFamily="2" charset="-122"/>
              </a:rPr>
              <a:t>&gt;&gt;&gt; response.headers.</a:t>
            </a:r>
            <a:r>
              <a:rPr lang="en-US" sz="2000">
                <a:solidFill>
                  <a:srgbClr val="00B050"/>
                </a:solidFill>
                <a:latin typeface="SimSun" panose="02010600030101010101" pitchFamily="2" charset="-122"/>
                <a:ea typeface="SimSun" panose="02010600030101010101" pitchFamily="2" charset="-122"/>
              </a:rPr>
              <a:t>get</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"Content-Type"</a:t>
            </a: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&gt;&gt;&gt; </a:t>
            </a:r>
            <a:r>
              <a:rPr lang="en-US" sz="2000">
                <a:solidFill>
                  <a:schemeClr val="tx1"/>
                </a:solidFill>
                <a:latin typeface="SimSun" panose="02010600030101010101" pitchFamily="2" charset="-122"/>
                <a:ea typeface="SimSun" panose="02010600030101010101" pitchFamily="2" charset="-122"/>
                <a:sym typeface="+mn-ea"/>
              </a:rPr>
              <a:t>response.content</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1125">
              <a:solidFill>
                <a:schemeClr val="tx1"/>
              </a:solidFill>
            </a:endParaRPr>
          </a:p>
          <a:p>
            <a:r>
              <a:rPr lang="en-US" sz="2000">
                <a:solidFill>
                  <a:schemeClr val="tx1"/>
                </a:solidFill>
              </a:rPr>
              <a:t> response’s Content-Type header, you can see the content is application/json;, a JSON object. For that kind of content, the requests library includes a specific .json() method that you can use to immediately convert the API bytes response into a Python data structure:</a:t>
            </a:r>
            <a:endParaRPr lang="en-US" sz="2000">
              <a:solidFill>
                <a:schemeClr val="tx1"/>
              </a:solidFill>
            </a:endParaRPr>
          </a:p>
          <a:p>
            <a:pPr marL="0" indent="0">
              <a:buNone/>
            </a:pPr>
            <a:r>
              <a:rPr lang="en-US" sz="1555">
                <a:solidFill>
                  <a:schemeClr val="tx1"/>
                </a:solidFill>
              </a:rPr>
              <a:t>	  </a:t>
            </a:r>
            <a:endParaRPr lang="en-US" sz="1555">
              <a:solidFill>
                <a:schemeClr val="tx1"/>
              </a:solidFill>
            </a:endParaRPr>
          </a:p>
          <a:p>
            <a:pPr marL="0" lvl="2" indent="0">
              <a:buNone/>
            </a:pPr>
            <a:r>
              <a:rPr lang="en-US" sz="2000">
                <a:solidFill>
                  <a:schemeClr val="tx1"/>
                </a:solidFill>
              </a:rPr>
              <a:t>	</a:t>
            </a:r>
            <a:r>
              <a:rPr lang="en-US" sz="2000">
                <a:solidFill>
                  <a:schemeClr val="tx1"/>
                </a:solidFill>
                <a:latin typeface="SimSun" panose="02010600030101010101" pitchFamily="2" charset="-122"/>
                <a:ea typeface="SimSun" panose="02010600030101010101" pitchFamily="2" charset="-122"/>
              </a:rPr>
              <a:t>&gt;&gt;&gt; </a:t>
            </a:r>
            <a:r>
              <a:rPr lang="en-US" sz="2000">
                <a:solidFill>
                  <a:schemeClr val="tx1"/>
                </a:solidFill>
                <a:latin typeface="SimSun" panose="02010600030101010101" pitchFamily="2" charset="-122"/>
                <a:ea typeface="SimSun" panose="02010600030101010101" pitchFamily="2" charset="-122"/>
                <a:sym typeface="+mn-ea"/>
              </a:rPr>
              <a:t>response.json()</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ea typeface="+mn-lt"/>
                <a:cs typeface="+mn-lt"/>
                <a:sym typeface="+mn-ea"/>
              </a:rPr>
              <a:t>Queery Parametry</a:t>
            </a:r>
            <a:endParaRPr lang="en-US"/>
          </a:p>
        </p:txBody>
      </p:sp>
      <p:sp>
        <p:nvSpPr>
          <p:cNvPr id="5" name="Text Placeholder 4"/>
          <p:cNvSpPr>
            <a:spLocks noGrp="1"/>
          </p:cNvSpPr>
          <p:nvPr>
            <p:ph type="body" sz="quarter" idx="14"/>
          </p:nvPr>
        </p:nvSpPr>
        <p:spPr>
          <a:xfrm>
            <a:off x="1156970" y="1604010"/>
            <a:ext cx="10275570" cy="5033645"/>
          </a:xfrm>
        </p:spPr>
        <p:txBody>
          <a:bodyPr>
            <a:noAutofit/>
          </a:bodyPr>
          <a:p>
            <a:r>
              <a:rPr lang="en-US" sz="2000">
                <a:solidFill>
                  <a:schemeClr val="tx1"/>
                </a:solidFill>
              </a:rPr>
              <a:t>Sometimes when you call an API, you get a ton of data that you don’t need or want. For example, when calling TheDogAPI’s /breeds endpoint, you get a lot of information about a given breed. But in some cases, you might want to extract only certain information about a given breed. That’s where query parameters come in!</a:t>
            </a:r>
            <a:endParaRPr lang="en-US" sz="2000">
              <a:solidFill>
                <a:schemeClr val="tx1"/>
              </a:solidFill>
            </a:endParaRPr>
          </a:p>
          <a:p>
            <a:endParaRPr lang="en-US" sz="2000">
              <a:solidFill>
                <a:schemeClr val="tx1"/>
              </a:solidFill>
            </a:endParaRPr>
          </a:p>
          <a:p>
            <a:r>
              <a:rPr lang="en-US" sz="2000">
                <a:solidFill>
                  <a:schemeClr val="tx1"/>
                </a:solidFill>
              </a:rPr>
              <a:t>You might have seen or used query parameters when browsing online. For example when watching a YouTube video, you have a URL like https://www.youtube.com/watch?v=aL5GK2LVMWI. The v= in the URL is what you call a query parameter. It typically comes after the base URL and endpoint.</a:t>
            </a:r>
            <a:endParaRPr lang="en-US" sz="2000">
              <a:solidFill>
                <a:schemeClr val="tx1"/>
              </a:solidFill>
            </a:endParaRPr>
          </a:p>
          <a:p>
            <a:endParaRPr lang="en-US" sz="2000">
              <a:solidFill>
                <a:schemeClr val="tx1"/>
              </a:solidFill>
            </a:endParaRPr>
          </a:p>
          <a:p>
            <a:r>
              <a:rPr lang="en-US" sz="2000">
                <a:solidFill>
                  <a:schemeClr val="tx1"/>
                </a:solidFill>
              </a:rPr>
              <a:t>To add a query parameter to a given URL, you have to add a question mark (?) before the first query parameter. If you want to have multiple query parameters in your request, then you can split them with an ampersand (&amp;).</a:t>
            </a:r>
            <a:endParaRPr lang="en-US" sz="2000">
              <a:solidFill>
                <a:schemeClr val="tx1"/>
              </a:solidFill>
            </a:endParaRPr>
          </a:p>
          <a:p>
            <a:endParaRPr lang="en-US" sz="2000">
              <a:solidFill>
                <a:schemeClr val="tx1"/>
              </a:solidFill>
            </a:endParaRPr>
          </a:p>
          <a:p>
            <a:r>
              <a:rPr lang="en-US" sz="2000">
                <a:solidFill>
                  <a:schemeClr val="tx1"/>
                </a:solidFill>
              </a:rPr>
              <a:t>The same YouTube URL above with multiple query parameters would look like this: https://www.youtube.com/watch?v=aL5GK2LVMWI&amp;t=75.</a:t>
            </a:r>
            <a:endParaRPr lang="en-US" sz="2000">
              <a:solidFill>
                <a:schemeClr val="tx1"/>
              </a:solidFill>
            </a:endParaRPr>
          </a:p>
          <a:p>
            <a:pPr marL="0" indent="0">
              <a:buNone/>
            </a:pPr>
            <a:endParaRPr lang="en-US" sz="200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a:t>
            </a:r>
            <a:br>
              <a:rPr lang="en-US"/>
            </a:br>
            <a:endParaRPr lang="en-US"/>
          </a:p>
        </p:txBody>
      </p:sp>
      <p:sp>
        <p:nvSpPr>
          <p:cNvPr id="5" name="Text Placeholder 4"/>
          <p:cNvSpPr>
            <a:spLocks noGrp="1"/>
          </p:cNvSpPr>
          <p:nvPr>
            <p:ph type="body" sz="quarter" idx="14"/>
          </p:nvPr>
        </p:nvSpPr>
        <p:spPr>
          <a:xfrm>
            <a:off x="1156970" y="1616710"/>
            <a:ext cx="10275570" cy="5130165"/>
          </a:xfrm>
        </p:spPr>
        <p:txBody>
          <a:bodyPr>
            <a:normAutofit lnSpcReduction="20000"/>
          </a:bodyPr>
          <a:p>
            <a:r>
              <a:rPr lang="en-US" sz="2000">
                <a:solidFill>
                  <a:schemeClr val="tx1"/>
                </a:solidFill>
                <a:sym typeface="+mn-ea"/>
              </a:rPr>
              <a:t>In the API world, query parameters are used as filters you can send with your API request to further narrow down the responses. </a:t>
            </a:r>
            <a:endParaRPr lang="en-US" sz="2000">
              <a:solidFill>
                <a:schemeClr val="tx1"/>
              </a:solidFill>
            </a:endParaRPr>
          </a:p>
          <a:p>
            <a:endParaRPr lang="en-US" sz="2000">
              <a:solidFill>
                <a:schemeClr val="tx1"/>
              </a:solidFill>
            </a:endParaRPr>
          </a:p>
          <a:p>
            <a:r>
              <a:rPr lang="en-US" sz="2000">
                <a:solidFill>
                  <a:schemeClr val="tx1"/>
                </a:solidFill>
              </a:rPr>
              <a:t>For example, going back to the Random User Generator API, you know how to generate a random user:</a:t>
            </a:r>
            <a:endParaRPr lang="en-US" sz="2000">
              <a:solidFill>
                <a:schemeClr val="tx1"/>
              </a:solidFill>
            </a:endParaRPr>
          </a:p>
          <a:p>
            <a:pPr marL="0" indent="0">
              <a:buNone/>
            </a:pPr>
            <a:endParaRPr lang="en-US" sz="2000"/>
          </a:p>
          <a:p>
            <a:pPr marL="0" indent="0">
              <a:buNone/>
            </a:pPr>
            <a:r>
              <a:rPr lang="en-US" sz="2000"/>
              <a:t>	</a:t>
            </a:r>
            <a:r>
              <a:rPr lang="en-US" sz="2000">
                <a:solidFill>
                  <a:schemeClr val="tx1"/>
                </a:solidFill>
                <a:latin typeface="SimSun" panose="02010600030101010101" pitchFamily="2" charset="-122"/>
                <a:ea typeface="SimSun" panose="02010600030101010101" pitchFamily="2" charset="-122"/>
              </a:rPr>
              <a:t>&gt;&gt;&gt; requests.</a:t>
            </a:r>
            <a:r>
              <a:rPr lang="en-US" sz="2000">
                <a:solidFill>
                  <a:srgbClr val="00B050"/>
                </a:solidFill>
                <a:latin typeface="SimSun" panose="02010600030101010101" pitchFamily="2" charset="-122"/>
                <a:ea typeface="SimSun" panose="02010600030101010101" pitchFamily="2" charset="-122"/>
              </a:rPr>
              <a:t>get</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"https://randomuser.me/api/"</a:t>
            </a:r>
            <a:r>
              <a:rPr lang="en-US" sz="2000">
                <a:solidFill>
                  <a:schemeClr val="tx1"/>
                </a:solidFill>
                <a:latin typeface="SimSun" panose="02010600030101010101" pitchFamily="2" charset="-122"/>
                <a:ea typeface="SimSun" panose="02010600030101010101" pitchFamily="2" charset="-122"/>
              </a:rPr>
              <a:t>).json()</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solidFill>
                <a:srgbClr val="00B0F0"/>
              </a:solidFill>
            </a:endParaRPr>
          </a:p>
          <a:p>
            <a:r>
              <a:rPr lang="en-US" sz="2000">
                <a:solidFill>
                  <a:schemeClr val="tx1"/>
                </a:solidFill>
              </a:rPr>
              <a:t>However, let’s say you specifically want to generate only random female users. According to the documentation, you can use the query parameter gender= for that:</a:t>
            </a:r>
            <a:endParaRPr lang="en-US" sz="2000">
              <a:solidFill>
                <a:schemeClr val="tx1"/>
              </a:solidFill>
            </a:endParaRPr>
          </a:p>
          <a:p>
            <a:pPr marL="0" indent="0">
              <a:buNone/>
            </a:pPr>
            <a:endParaRPr lang="en-US" sz="2000"/>
          </a:p>
          <a:p>
            <a:pPr marL="0" indent="0">
              <a:buNone/>
            </a:pPr>
            <a:r>
              <a:rPr lang="en-US" sz="2000"/>
              <a:t>	</a:t>
            </a:r>
            <a:r>
              <a:rPr lang="en-US" sz="2000">
                <a:solidFill>
                  <a:schemeClr val="tx1"/>
                </a:solidFill>
                <a:latin typeface="SimSun" panose="02010600030101010101" pitchFamily="2" charset="-122"/>
                <a:ea typeface="SimSun" panose="02010600030101010101" pitchFamily="2" charset="-122"/>
              </a:rPr>
              <a:t>&gt;&gt;&gt; requests.</a:t>
            </a:r>
            <a:r>
              <a:rPr lang="en-US" sz="2000">
                <a:solidFill>
                  <a:srgbClr val="00B050"/>
                </a:solidFill>
                <a:latin typeface="SimSun" panose="02010600030101010101" pitchFamily="2" charset="-122"/>
                <a:ea typeface="SimSun" panose="02010600030101010101" pitchFamily="2" charset="-122"/>
              </a:rPr>
              <a:t>get</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"https://randomuser.me/api/?gender=female"</a:t>
            </a:r>
            <a:r>
              <a:rPr lang="en-US" sz="2000">
                <a:solidFill>
                  <a:schemeClr val="tx1"/>
                </a:solidFill>
                <a:latin typeface="SimSun" panose="02010600030101010101" pitchFamily="2" charset="-122"/>
                <a:ea typeface="SimSun" panose="02010600030101010101" pitchFamily="2" charset="-122"/>
              </a:rPr>
              <a:t>).json()</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p>
          <a:p>
            <a:r>
              <a:rPr lang="en-US" sz="2000">
                <a:solidFill>
                  <a:schemeClr val="tx1"/>
                </a:solidFill>
              </a:rPr>
              <a:t>Using query parameters, you can start fetching more specific data from an API, making the whole experience a bit more tailored to your needs.</a:t>
            </a:r>
            <a:endParaRPr lang="en-US" sz="2000">
              <a:solidFill>
                <a:schemeClr val="tx1"/>
              </a:solidFill>
            </a:endParaRPr>
          </a:p>
          <a:p>
            <a:pPr marL="0" indent="0">
              <a:buNone/>
            </a:pPr>
            <a:endParaRPr lang="en-US" sz="2000"/>
          </a:p>
          <a:p>
            <a:pPr marL="0" indent="0">
              <a:buNone/>
            </a:pPr>
            <a:r>
              <a:rPr lang="en-US" sz="2000"/>
              <a:t>	</a:t>
            </a:r>
            <a:r>
              <a:rPr lang="en-US" sz="2000">
                <a:solidFill>
                  <a:schemeClr val="tx1"/>
                </a:solidFill>
                <a:latin typeface="SimSun" panose="02010600030101010101" pitchFamily="2" charset="-122"/>
                <a:ea typeface="SimSun" panose="02010600030101010101" pitchFamily="2" charset="-122"/>
              </a:rPr>
              <a:t>&gt;&gt;&gt; query_params = {"gender": "female", "nat": "de"}</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&gt;&gt;&gt; requests.</a:t>
            </a:r>
            <a:r>
              <a:rPr lang="en-US" sz="2000">
                <a:solidFill>
                  <a:srgbClr val="00B050"/>
                </a:solidFill>
                <a:latin typeface="SimSun" panose="02010600030101010101" pitchFamily="2" charset="-122"/>
                <a:ea typeface="SimSun" panose="02010600030101010101" pitchFamily="2" charset="-122"/>
              </a:rPr>
              <a:t>get</a:t>
            </a:r>
            <a:r>
              <a:rPr lang="en-US" sz="2000">
                <a:solidFill>
                  <a:schemeClr val="tx1"/>
                </a:solidFill>
                <a:latin typeface="SimSun" panose="02010600030101010101" pitchFamily="2" charset="-122"/>
                <a:ea typeface="SimSun" panose="02010600030101010101" pitchFamily="2" charset="-122"/>
              </a:rPr>
              <a:t>(</a:t>
            </a:r>
            <a:r>
              <a:rPr lang="en-US" sz="2000">
                <a:solidFill>
                  <a:srgbClr val="FF0000"/>
                </a:solidFill>
                <a:latin typeface="SimSun" panose="02010600030101010101" pitchFamily="2" charset="-122"/>
                <a:ea typeface="SimSun" panose="02010600030101010101" pitchFamily="2" charset="-122"/>
              </a:rPr>
              <a:t>"https://randomuser.me/api/"</a:t>
            </a:r>
            <a:r>
              <a:rPr lang="en-US" sz="2000">
                <a:solidFill>
                  <a:schemeClr val="tx1"/>
                </a:solidFill>
                <a:latin typeface="SimSun" panose="02010600030101010101" pitchFamily="2" charset="-122"/>
                <a:ea typeface="SimSun" panose="02010600030101010101" pitchFamily="2" charset="-122"/>
              </a:rPr>
              <a:t>, params=query_params).json()</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solidFill>
                <a:srgbClr val="00B0F0"/>
              </a:solidFill>
            </a:endParaRPr>
          </a:p>
          <a:p>
            <a:pPr marL="0" indent="0">
              <a:buNone/>
            </a:pPr>
            <a:endParaRPr lang="en-US" sz="2000">
              <a:solidFill>
                <a:srgbClr val="00B0F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Refernce </a:t>
            </a:r>
            <a:endParaRPr lang="en-US"/>
          </a:p>
        </p:txBody>
      </p:sp>
      <p:sp>
        <p:nvSpPr>
          <p:cNvPr id="5" name="Text Placeholder 4"/>
          <p:cNvSpPr>
            <a:spLocks noGrp="1"/>
          </p:cNvSpPr>
          <p:nvPr>
            <p:ph type="body" sz="quarter" idx="14"/>
          </p:nvPr>
        </p:nvSpPr>
        <p:spPr/>
        <p:txBody>
          <a:bodyPr>
            <a:normAutofit lnSpcReduction="10000"/>
          </a:bodyPr>
          <a:p>
            <a:r>
              <a:rPr lang="en-US" dirty="0">
                <a:ea typeface="+mn-lt"/>
                <a:cs typeface="+mn-lt"/>
                <a:sym typeface="+mn-ea"/>
                <a:hlinkClick r:id="rId1"/>
              </a:rPr>
              <a:t>https://realpython.com/python-api/</a:t>
            </a:r>
            <a:endParaRPr lang="en-US" dirty="0">
              <a:ea typeface="+mn-lt"/>
              <a:cs typeface="+mn-lt"/>
              <a:sym typeface="+mn-ea"/>
              <a:hlinkClick r:id="rId1"/>
            </a:endParaRPr>
          </a:p>
          <a:p>
            <a:pPr marL="0" indent="0">
              <a:buNone/>
            </a:pPr>
            <a:endParaRPr lang="en-US" dirty="0">
              <a:ea typeface="+mn-lt"/>
              <a:cs typeface="+mn-lt"/>
              <a:sym typeface="+mn-ea"/>
              <a:hlinkClick r:id="rId1"/>
            </a:endParaRPr>
          </a:p>
          <a:p>
            <a:r>
              <a:rPr lang="en-US" dirty="0">
                <a:ea typeface="+mn-lt"/>
                <a:cs typeface="+mn-lt"/>
                <a:sym typeface="+mn-ea"/>
                <a:hlinkClick r:id="rId1"/>
              </a:rPr>
              <a:t>https://www.dataquest.io/blog/python-api-tutorial</a:t>
            </a:r>
            <a:endParaRPr lang="en-US" dirty="0">
              <a:ea typeface="+mn-lt"/>
              <a:cs typeface="+mn-lt"/>
              <a:sym typeface="+mn-ea"/>
              <a:hlinkClick r:id="rId1"/>
            </a:endParaRPr>
          </a:p>
          <a:p>
            <a:endParaRPr lang="en-US" dirty="0">
              <a:ea typeface="+mn-lt"/>
              <a:cs typeface="+mn-lt"/>
              <a:sym typeface="+mn-ea"/>
            </a:endParaRPr>
          </a:p>
          <a:p>
            <a:r>
              <a:rPr lang="en-US" dirty="0">
                <a:ea typeface="+mn-lt"/>
                <a:cs typeface="+mn-lt"/>
                <a:sym typeface="+mn-ea"/>
                <a:hlinkClick r:id="rId1"/>
              </a:rPr>
              <a:t>https://aws.amazon.com/what-is/api/</a:t>
            </a:r>
            <a:endParaRPr lang="en-US" dirty="0">
              <a:ea typeface="+mn-lt"/>
              <a:cs typeface="+mn-lt"/>
              <a:sym typeface="+mn-ea"/>
              <a:hlinkClick r:id="rId1"/>
            </a:endParaRPr>
          </a:p>
          <a:p>
            <a:endParaRPr lang="en-US" dirty="0">
              <a:ea typeface="+mn-lt"/>
              <a:cs typeface="+mn-lt"/>
              <a:sym typeface="+mn-ea"/>
              <a:hlinkClick r:id="rId1"/>
            </a:endParaRPr>
          </a:p>
          <a:p>
            <a:r>
              <a:rPr lang="en-US" dirty="0">
                <a:ea typeface="+mn-lt"/>
                <a:cs typeface="+mn-lt"/>
                <a:hlinkClick r:id="rId1"/>
              </a:rPr>
              <a:t>https://developer.mozilla.org/en-US/docs/Web/HTTP/Headers</a:t>
            </a:r>
            <a:endParaRPr lang="en-US" dirty="0">
              <a:ea typeface="+mn-lt"/>
              <a:cs typeface="+mn-lt"/>
              <a:hlinkClick r:id="rId1"/>
            </a:endParaRPr>
          </a:p>
          <a:p>
            <a:pPr marL="0" indent="0">
              <a:buNone/>
            </a:pPr>
            <a:endParaRPr lang="en-US" dirty="0">
              <a:ea typeface="+mn-lt"/>
              <a:cs typeface="+mn-lt"/>
              <a:hlinkClick r:id="rId1"/>
            </a:endParaRPr>
          </a:p>
          <a:p>
            <a:endParaRPr lang="en-US" dirty="0">
              <a:ea typeface="+mn-lt"/>
              <a:cs typeface="+mn-lt"/>
              <a:sym typeface="+mn-ea"/>
              <a:hlinkClick r:id="rId1"/>
            </a:endParaRPr>
          </a:p>
          <a:p>
            <a:endParaRPr lang="en-US" dirty="0">
              <a:ea typeface="+mn-lt"/>
              <a:cs typeface="+mn-lt"/>
              <a:sym typeface="+mn-ea"/>
            </a:endParaRPr>
          </a:p>
          <a:p>
            <a:pPr marL="0" indent="0">
              <a:buNone/>
            </a:pPr>
            <a:endParaRPr lang="en-US" dirty="0">
              <a:ea typeface="+mn-lt"/>
              <a:cs typeface="+mn-lt"/>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55" y="628650"/>
            <a:ext cx="8321696" cy="719930"/>
          </a:xfrm>
        </p:spPr>
        <p:txBody>
          <a:bodyPr lIns="91440" tIns="45720" rIns="91440" bIns="45720" anchor="t"/>
          <a:lstStyle/>
          <a:p>
            <a:r>
              <a:rPr>
                <a:ea typeface="+mn-lt"/>
                <a:cs typeface="+mn-lt"/>
                <a:sym typeface="+mn-ea"/>
              </a:rPr>
              <a:t>What is API</a:t>
            </a:r>
            <a:br>
              <a:rPr lang="en-US" dirty="0"/>
            </a:br>
            <a:endParaRPr lang="en-US" dirty="0"/>
          </a:p>
        </p:txBody>
      </p:sp>
      <p:sp>
        <p:nvSpPr>
          <p:cNvPr id="3" name="Text Placeholder 2"/>
          <p:cNvSpPr>
            <a:spLocks noGrp="1"/>
          </p:cNvSpPr>
          <p:nvPr>
            <p:ph type="body" sz="quarter" idx="14"/>
          </p:nvPr>
        </p:nvSpPr>
        <p:spPr>
          <a:xfrm>
            <a:off x="1052830" y="1524000"/>
            <a:ext cx="10741660" cy="5218430"/>
          </a:xfrm>
        </p:spPr>
        <p:txBody>
          <a:bodyPr lIns="91440" tIns="45720" rIns="91440" bIns="45720" anchor="t">
            <a:noAutofit/>
          </a:bodyPr>
          <a:lstStyle/>
          <a:p>
            <a:r>
              <a:rPr lang="en-US" sz="2000" dirty="0">
                <a:solidFill>
                  <a:schemeClr val="tx1"/>
                </a:solidFill>
                <a:ea typeface="+mn-lt"/>
                <a:cs typeface="+mn-lt"/>
              </a:rPr>
              <a:t>APIs are mechanisms that enable two software components to communicate with each other using a set of definitions and protocols.</a:t>
            </a:r>
            <a:endParaRPr lang="en-US" sz="2000" dirty="0">
              <a:solidFill>
                <a:schemeClr val="tx1"/>
              </a:solidFill>
              <a:ea typeface="+mn-lt"/>
              <a:cs typeface="+mn-lt"/>
            </a:endParaRPr>
          </a:p>
          <a:p>
            <a:pPr marL="0" indent="0">
              <a:buNone/>
            </a:pPr>
            <a:endParaRPr lang="en-US" sz="2000" dirty="0">
              <a:solidFill>
                <a:schemeClr val="tx1"/>
              </a:solidFill>
              <a:ea typeface="+mn-lt"/>
              <a:cs typeface="+mn-lt"/>
            </a:endParaRPr>
          </a:p>
          <a:p>
            <a:r>
              <a:rPr lang="en-US" sz="2000" dirty="0">
                <a:solidFill>
                  <a:schemeClr val="tx1"/>
                </a:solidFill>
                <a:ea typeface="+mn-lt"/>
                <a:cs typeface="+mn-lt"/>
              </a:rPr>
              <a:t>An API is a server that you can use to retrieve and send data to using code. When we want to receive data from an API, we need to make a request.</a:t>
            </a:r>
            <a:endParaRPr lang="en-US" sz="2000" dirty="0">
              <a:solidFill>
                <a:schemeClr val="tx1"/>
              </a:solidFill>
              <a:ea typeface="+mn-lt"/>
              <a:cs typeface="+mn-lt"/>
            </a:endParaRPr>
          </a:p>
          <a:p>
            <a:pPr marL="0" indent="0">
              <a:buNone/>
            </a:pPr>
            <a:endParaRPr lang="en-US" sz="2000" dirty="0">
              <a:solidFill>
                <a:schemeClr val="tx1"/>
              </a:solidFill>
              <a:ea typeface="+mn-lt"/>
              <a:cs typeface="+mn-lt"/>
            </a:endParaRPr>
          </a:p>
          <a:p>
            <a:r>
              <a:rPr lang="en-US" sz="2000" dirty="0">
                <a:solidFill>
                  <a:schemeClr val="tx1"/>
                </a:solidFill>
                <a:ea typeface="+mn-lt"/>
                <a:cs typeface="+mn-lt"/>
              </a:rPr>
              <a:t>API acts as a communication layer, or as the name says, an interface, that allows different systems to talk to each other without having to understand exactly what each other does</a:t>
            </a:r>
            <a:endParaRPr lang="en-US" sz="2000" dirty="0">
              <a:solidFill>
                <a:schemeClr val="tx1"/>
              </a:solidFill>
              <a:ea typeface="+mn-lt"/>
              <a:cs typeface="+mn-lt"/>
            </a:endParaRPr>
          </a:p>
          <a:p>
            <a:endParaRPr lang="en-US" sz="2000" dirty="0">
              <a:solidFill>
                <a:schemeClr val="tx1"/>
              </a:solidFill>
              <a:ea typeface="+mn-lt"/>
              <a:cs typeface="+mn-lt"/>
            </a:endParaRPr>
          </a:p>
          <a:p>
            <a:r>
              <a:rPr lang="en-US" sz="2000" dirty="0">
                <a:solidFill>
                  <a:schemeClr val="tx1"/>
                </a:solidFill>
                <a:ea typeface="+mn-lt"/>
                <a:cs typeface="+mn-lt"/>
              </a:rPr>
              <a:t>What does API stand for?</a:t>
            </a:r>
            <a:endParaRPr lang="en-US" sz="2000" dirty="0">
              <a:solidFill>
                <a:schemeClr val="tx1"/>
              </a:solidFill>
              <a:ea typeface="+mn-lt"/>
              <a:cs typeface="+mn-lt"/>
            </a:endParaRPr>
          </a:p>
          <a:p>
            <a:pPr marL="0" indent="0">
              <a:buNone/>
            </a:pPr>
            <a:endParaRPr lang="en-US" sz="2000" dirty="0">
              <a:solidFill>
                <a:schemeClr val="tx1"/>
              </a:solidFill>
              <a:ea typeface="+mn-lt"/>
              <a:cs typeface="+mn-lt"/>
            </a:endParaRPr>
          </a:p>
          <a:p>
            <a:pPr marL="457200" lvl="1" indent="0">
              <a:buNone/>
            </a:pPr>
            <a:r>
              <a:rPr lang="en-US" sz="2000" dirty="0">
                <a:solidFill>
                  <a:schemeClr val="tx1"/>
                </a:solidFill>
                <a:ea typeface="+mn-lt"/>
                <a:cs typeface="+mn-lt"/>
              </a:rPr>
              <a:t>API stands for Application Programming Interface. </a:t>
            </a:r>
            <a:endParaRPr lang="en-US" sz="2000" dirty="0">
              <a:solidFill>
                <a:schemeClr val="tx1"/>
              </a:solidFill>
              <a:ea typeface="+mn-lt"/>
              <a:cs typeface="+mn-lt"/>
            </a:endParaRPr>
          </a:p>
          <a:p>
            <a:pPr marL="457200" lvl="1" indent="0">
              <a:buNone/>
            </a:pPr>
            <a:r>
              <a:rPr lang="en-US" sz="2000" dirty="0">
                <a:solidFill>
                  <a:schemeClr val="tx1"/>
                </a:solidFill>
                <a:ea typeface="+mn-lt"/>
                <a:cs typeface="+mn-lt"/>
              </a:rPr>
              <a:t>In the context of APIs:- </a:t>
            </a:r>
            <a:endParaRPr lang="en-US" sz="2000" dirty="0">
              <a:solidFill>
                <a:schemeClr val="tx1"/>
              </a:solidFill>
              <a:ea typeface="+mn-lt"/>
              <a:cs typeface="+mn-lt"/>
            </a:endParaRPr>
          </a:p>
          <a:p>
            <a:pPr marL="800100" lvl="1" indent="-342900">
              <a:buFont typeface="Wingdings" panose="05000000000000000000" charset="0"/>
              <a:buChar char="ü"/>
            </a:pPr>
            <a:r>
              <a:rPr lang="en-US" sz="2000" dirty="0">
                <a:solidFill>
                  <a:schemeClr val="tx1"/>
                </a:solidFill>
                <a:ea typeface="+mn-lt"/>
                <a:cs typeface="+mn-lt"/>
              </a:rPr>
              <a:t>The word </a:t>
            </a:r>
            <a:r>
              <a:rPr lang="en-US" sz="2000" b="1" dirty="0">
                <a:solidFill>
                  <a:schemeClr val="tx1"/>
                </a:solidFill>
                <a:ea typeface="+mn-lt"/>
                <a:cs typeface="+mn-lt"/>
              </a:rPr>
              <a:t>Application </a:t>
            </a:r>
            <a:r>
              <a:rPr lang="en-US" sz="2000" dirty="0">
                <a:solidFill>
                  <a:schemeClr val="tx1"/>
                </a:solidFill>
                <a:ea typeface="+mn-lt"/>
                <a:cs typeface="+mn-lt"/>
              </a:rPr>
              <a:t>refers to any software with a distinct function. </a:t>
            </a:r>
            <a:endParaRPr lang="en-US" sz="2000" dirty="0">
              <a:solidFill>
                <a:schemeClr val="tx1"/>
              </a:solidFill>
              <a:ea typeface="+mn-lt"/>
              <a:cs typeface="+mn-lt"/>
            </a:endParaRPr>
          </a:p>
          <a:p>
            <a:pPr marL="800100" lvl="1" indent="-342900">
              <a:buFont typeface="Wingdings" panose="05000000000000000000" charset="0"/>
              <a:buChar char="ü"/>
            </a:pPr>
            <a:r>
              <a:rPr lang="en-US" sz="2000" b="1" dirty="0">
                <a:solidFill>
                  <a:schemeClr val="tx1"/>
                </a:solidFill>
                <a:ea typeface="+mn-lt"/>
                <a:cs typeface="+mn-lt"/>
              </a:rPr>
              <a:t>Interface </a:t>
            </a:r>
            <a:r>
              <a:rPr lang="en-US" sz="2000" dirty="0">
                <a:solidFill>
                  <a:schemeClr val="tx1"/>
                </a:solidFill>
                <a:ea typeface="+mn-lt"/>
                <a:cs typeface="+mn-lt"/>
              </a:rPr>
              <a:t>can be thought of as a contract of service between two applications. This contract defines how the two communicate with each other using requests and responses. </a:t>
            </a:r>
            <a:endParaRPr lang="en-US" sz="2000" dirty="0">
              <a:solidFill>
                <a:schemeClr val="tx1"/>
              </a:solidFill>
              <a:ea typeface="+mn-lt"/>
              <a:cs typeface="+mn-lt"/>
            </a:endParaRPr>
          </a:p>
          <a:p>
            <a:pPr marL="457200" lvl="1" indent="0">
              <a:buNone/>
            </a:pPr>
            <a:endParaRPr lang="en-US" sz="2000" dirty="0">
              <a:solidFill>
                <a:schemeClr val="tx1"/>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ea typeface="+mn-lt"/>
                <a:cs typeface="+mn-lt"/>
                <a:sym typeface="+mn-ea"/>
              </a:rPr>
              <a:t>Types of API</a:t>
            </a:r>
            <a:endParaRPr lang="en-US">
              <a:cs typeface="Calibri" panose="020F0502020204030204"/>
            </a:endParaRPr>
          </a:p>
        </p:txBody>
      </p:sp>
      <p:sp>
        <p:nvSpPr>
          <p:cNvPr id="3" name="Text Placeholder 2"/>
          <p:cNvSpPr>
            <a:spLocks noGrp="1"/>
          </p:cNvSpPr>
          <p:nvPr>
            <p:ph type="body" sz="quarter" idx="14"/>
          </p:nvPr>
        </p:nvSpPr>
        <p:spPr>
          <a:xfrm>
            <a:off x="1156921" y="1530601"/>
            <a:ext cx="10275570" cy="4705350"/>
          </a:xfrm>
        </p:spPr>
        <p:txBody>
          <a:bodyPr lIns="91440" tIns="45720" rIns="91440" bIns="45720" anchor="t">
            <a:normAutofit/>
          </a:bodyPr>
          <a:lstStyle/>
          <a:p>
            <a:pPr marL="0" indent="0">
              <a:buNone/>
            </a:pPr>
            <a:r>
              <a:rPr lang="en-US" sz="2000" dirty="0">
                <a:solidFill>
                  <a:schemeClr val="tx1"/>
                </a:solidFill>
                <a:ea typeface="+mn-lt"/>
                <a:cs typeface="+mn-lt"/>
              </a:rPr>
              <a:t>Based on their scope, APIs are classified as follows: </a:t>
            </a:r>
            <a:endParaRPr lang="en-US" sz="2000" dirty="0">
              <a:solidFill>
                <a:schemeClr val="tx1"/>
              </a:solidFill>
              <a:ea typeface="+mn-lt"/>
              <a:cs typeface="+mn-lt"/>
            </a:endParaRPr>
          </a:p>
          <a:p>
            <a:pPr marL="0" indent="0">
              <a:buNone/>
            </a:pPr>
            <a:endParaRPr lang="en-US" sz="2000" dirty="0">
              <a:solidFill>
                <a:schemeClr val="tx1"/>
              </a:solidFill>
              <a:ea typeface="+mn-lt"/>
              <a:cs typeface="+mn-lt"/>
            </a:endParaRPr>
          </a:p>
          <a:p>
            <a:pPr marL="457200" indent="-457200">
              <a:buFont typeface="+mj-lt"/>
              <a:buAutoNum type="arabicPeriod"/>
            </a:pPr>
            <a:r>
              <a:rPr lang="en-US" sz="2000" dirty="0">
                <a:solidFill>
                  <a:schemeClr val="tx1"/>
                </a:solidFill>
                <a:ea typeface="+mn-lt"/>
                <a:cs typeface="+mn-lt"/>
              </a:rPr>
              <a:t>Private APIs: - These are internal to an enterprise and only used for connecting systems and data within the business.</a:t>
            </a:r>
            <a:endParaRPr lang="en-US" sz="2000" dirty="0">
              <a:solidFill>
                <a:schemeClr val="tx1"/>
              </a:solidFill>
              <a:ea typeface="+mn-lt"/>
              <a:cs typeface="+mn-lt"/>
            </a:endParaRPr>
          </a:p>
          <a:p>
            <a:pPr marL="457200" indent="-457200">
              <a:buFont typeface="+mj-lt"/>
              <a:buAutoNum type="arabicPeriod"/>
            </a:pPr>
            <a:endParaRPr lang="en-US" sz="2000" dirty="0">
              <a:solidFill>
                <a:schemeClr val="tx1"/>
              </a:solidFill>
              <a:ea typeface="+mn-lt"/>
              <a:cs typeface="+mn-lt"/>
            </a:endParaRPr>
          </a:p>
          <a:p>
            <a:pPr marL="457200" indent="-457200">
              <a:buFont typeface="+mj-lt"/>
              <a:buAutoNum type="arabicPeriod"/>
            </a:pPr>
            <a:r>
              <a:rPr lang="en-US" sz="2000" dirty="0">
                <a:solidFill>
                  <a:schemeClr val="tx1"/>
                </a:solidFill>
                <a:ea typeface="+mn-lt"/>
                <a:cs typeface="+mn-lt"/>
              </a:rPr>
              <a:t>Public APIs :- These are open to the public and may be used by anyone. There may or not be some authorization and cost associated with these types of APIs.</a:t>
            </a:r>
            <a:endParaRPr lang="en-US" sz="2000" dirty="0">
              <a:solidFill>
                <a:schemeClr val="tx1"/>
              </a:solidFill>
              <a:ea typeface="+mn-lt"/>
              <a:cs typeface="+mn-lt"/>
            </a:endParaRPr>
          </a:p>
          <a:p>
            <a:pPr marL="457200" indent="-457200">
              <a:buFont typeface="+mj-lt"/>
              <a:buAutoNum type="arabicPeriod"/>
            </a:pPr>
            <a:endParaRPr lang="en-US" sz="2000" dirty="0">
              <a:solidFill>
                <a:schemeClr val="tx1"/>
              </a:solidFill>
              <a:ea typeface="+mn-lt"/>
              <a:cs typeface="+mn-lt"/>
            </a:endParaRPr>
          </a:p>
          <a:p>
            <a:pPr marL="457200" indent="-457200">
              <a:buFont typeface="+mj-lt"/>
              <a:buAutoNum type="arabicPeriod"/>
            </a:pPr>
            <a:r>
              <a:rPr lang="en-US" sz="2000" dirty="0">
                <a:solidFill>
                  <a:schemeClr val="tx1"/>
                </a:solidFill>
                <a:ea typeface="+mn-lt"/>
                <a:cs typeface="+mn-lt"/>
              </a:rPr>
              <a:t>Partner APIs :- These are only accessible by authorized external developers to aid business-to-business partnerships.</a:t>
            </a:r>
            <a:endParaRPr lang="en-US" sz="2000" dirty="0">
              <a:solidFill>
                <a:schemeClr val="tx1"/>
              </a:solidFill>
              <a:ea typeface="+mn-lt"/>
              <a:cs typeface="+mn-lt"/>
            </a:endParaRPr>
          </a:p>
          <a:p>
            <a:pPr marL="457200" indent="-457200">
              <a:buFont typeface="+mj-lt"/>
              <a:buAutoNum type="arabicPeriod"/>
            </a:pPr>
            <a:endParaRPr lang="en-US" sz="2000" dirty="0">
              <a:solidFill>
                <a:schemeClr val="tx1"/>
              </a:solidFill>
              <a:ea typeface="+mn-lt"/>
              <a:cs typeface="+mn-lt"/>
            </a:endParaRPr>
          </a:p>
          <a:p>
            <a:pPr marL="457200" indent="-457200">
              <a:buFont typeface="+mj-lt"/>
              <a:buAutoNum type="arabicPeriod"/>
            </a:pPr>
            <a:r>
              <a:rPr lang="en-US" sz="2000" dirty="0">
                <a:solidFill>
                  <a:schemeClr val="tx1"/>
                </a:solidFill>
                <a:ea typeface="+mn-lt"/>
                <a:cs typeface="+mn-lt"/>
              </a:rPr>
              <a:t>Composite APIs :- These combine two or more different APIs to address complex system requirements or behaviors. </a:t>
            </a:r>
            <a:endParaRPr lang="en-US" sz="2000" dirty="0">
              <a:solidFill>
                <a:schemeClr val="tx1"/>
              </a:solidFill>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140" y="668020"/>
            <a:ext cx="9393555" cy="679450"/>
          </a:xfrm>
        </p:spPr>
        <p:txBody>
          <a:bodyPr lIns="91440" tIns="45720" rIns="91440" bIns="45720" anchor="t"/>
          <a:lstStyle/>
          <a:p>
            <a:r>
              <a:rPr>
                <a:cs typeface="Calibri" panose="020F0502020204030204"/>
                <a:sym typeface="+mn-ea"/>
              </a:rPr>
              <a:t>Cont.'s </a:t>
            </a:r>
            <a:endParaRPr lang="en-US">
              <a:cs typeface="Calibri" panose="020F0502020204030204"/>
            </a:endParaRPr>
          </a:p>
        </p:txBody>
      </p:sp>
      <p:sp>
        <p:nvSpPr>
          <p:cNvPr id="3" name="Text Placeholder 2"/>
          <p:cNvSpPr>
            <a:spLocks noGrp="1"/>
          </p:cNvSpPr>
          <p:nvPr>
            <p:ph type="body" sz="quarter" idx="14"/>
          </p:nvPr>
        </p:nvSpPr>
        <p:spPr>
          <a:xfrm>
            <a:off x="1165225" y="1583055"/>
            <a:ext cx="10904855" cy="5199380"/>
          </a:xfrm>
        </p:spPr>
        <p:txBody>
          <a:bodyPr lIns="91440" tIns="45720" rIns="91440" bIns="45720" anchor="t">
            <a:normAutofit/>
          </a:bodyPr>
          <a:lstStyle/>
          <a:p>
            <a:pPr marL="0" indent="0">
              <a:buNone/>
            </a:pPr>
            <a:r>
              <a:rPr lang="en-US" sz="2000">
                <a:solidFill>
                  <a:schemeClr val="tx1"/>
                </a:solidFill>
                <a:ea typeface="+mn-lt"/>
                <a:cs typeface="+mn-lt"/>
              </a:rPr>
              <a:t>And also based on their architectures. APIs are classified into several types, to name a few. </a:t>
            </a:r>
            <a:endParaRPr lang="en-US" sz="2000">
              <a:solidFill>
                <a:schemeClr val="tx1"/>
              </a:solidFill>
              <a:ea typeface="+mn-lt"/>
              <a:cs typeface="+mn-lt"/>
            </a:endParaRPr>
          </a:p>
          <a:p>
            <a:pPr marL="0" indent="0">
              <a:buNone/>
            </a:pPr>
            <a:endParaRPr lang="en-US" sz="2000">
              <a:solidFill>
                <a:schemeClr val="tx1"/>
              </a:solidFill>
              <a:ea typeface="+mn-lt"/>
              <a:cs typeface="+mn-lt"/>
            </a:endParaRPr>
          </a:p>
          <a:p>
            <a:r>
              <a:rPr lang="en-US" sz="2000">
                <a:solidFill>
                  <a:schemeClr val="tx1"/>
                </a:solidFill>
                <a:ea typeface="+mn-lt"/>
                <a:cs typeface="+mn-lt"/>
              </a:rPr>
              <a:t>SOAP APIs :- These APIs use Simple Object Access Protocol. Client and server exchange messages using XML. This is a less flexible API that was more popular in the past.</a:t>
            </a:r>
            <a:endParaRPr lang="en-US" sz="2000">
              <a:solidFill>
                <a:schemeClr val="tx1"/>
              </a:solidFill>
              <a:ea typeface="+mn-lt"/>
              <a:cs typeface="+mn-lt"/>
            </a:endParaRPr>
          </a:p>
          <a:p>
            <a:endParaRPr lang="en-US" sz="2000">
              <a:solidFill>
                <a:schemeClr val="tx1"/>
              </a:solidFill>
              <a:ea typeface="+mn-lt"/>
              <a:cs typeface="+mn-lt"/>
            </a:endParaRPr>
          </a:p>
          <a:p>
            <a:r>
              <a:rPr lang="en-US" sz="2000">
                <a:solidFill>
                  <a:schemeClr val="tx1"/>
                </a:solidFill>
                <a:ea typeface="+mn-lt"/>
                <a:cs typeface="+mn-lt"/>
              </a:rPr>
              <a:t>RPC APIs :-These APIs are called Remote Procedure Calls. The client completes a function (or procedure) on the server, and the server sends the output back to the client.</a:t>
            </a:r>
            <a:endParaRPr lang="en-US" sz="2000">
              <a:solidFill>
                <a:schemeClr val="tx1"/>
              </a:solidFill>
              <a:ea typeface="+mn-lt"/>
              <a:cs typeface="+mn-lt"/>
            </a:endParaRPr>
          </a:p>
          <a:p>
            <a:pPr marL="0" indent="0">
              <a:buNone/>
            </a:pPr>
            <a:endParaRPr lang="en-US" sz="2000">
              <a:solidFill>
                <a:schemeClr val="tx1"/>
              </a:solidFill>
              <a:ea typeface="+mn-lt"/>
              <a:cs typeface="+mn-lt"/>
            </a:endParaRPr>
          </a:p>
          <a:p>
            <a:r>
              <a:rPr lang="en-US" sz="2000">
                <a:solidFill>
                  <a:schemeClr val="tx1"/>
                </a:solidFill>
                <a:ea typeface="+mn-lt"/>
                <a:cs typeface="+mn-lt"/>
              </a:rPr>
              <a:t>REST APIs :- stands for Representational State Transfer, These are the most popular and flexible APIs found on the web today.  REST defines a set of functions like GET, PUT, DELETE, etc. that clients can use to access server data. </a:t>
            </a:r>
            <a:endParaRPr lang="en-US" sz="2000">
              <a:solidFill>
                <a:schemeClr val="tx1"/>
              </a:solidFill>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055" y="614045"/>
            <a:ext cx="9393555" cy="633730"/>
          </a:xfrm>
        </p:spPr>
        <p:txBody>
          <a:bodyPr lIns="91440" tIns="45720" rIns="91440" bIns="45720" anchor="t"/>
          <a:lstStyle/>
          <a:p>
            <a:r>
              <a:rPr>
                <a:ea typeface="+mn-lt"/>
                <a:cs typeface="+mn-lt"/>
                <a:sym typeface="+mn-ea"/>
              </a:rPr>
              <a:t>API Documention</a:t>
            </a:r>
            <a:endParaRPr lang="en-US"/>
          </a:p>
        </p:txBody>
      </p:sp>
      <p:sp>
        <p:nvSpPr>
          <p:cNvPr id="6" name="Text Placeholder 5"/>
          <p:cNvSpPr>
            <a:spLocks noGrp="1"/>
          </p:cNvSpPr>
          <p:nvPr>
            <p:ph type="body" sz="quarter" idx="14"/>
          </p:nvPr>
        </p:nvSpPr>
        <p:spPr>
          <a:xfrm>
            <a:off x="935355" y="1570990"/>
            <a:ext cx="11256645" cy="5199380"/>
          </a:xfrm>
        </p:spPr>
        <p:txBody>
          <a:bodyPr lIns="91440" tIns="45720" rIns="91440" bIns="45720" anchor="t">
            <a:normAutofit/>
          </a:bodyPr>
          <a:p>
            <a:r>
              <a:rPr lang="en-US" sz="2000">
                <a:solidFill>
                  <a:schemeClr val="tx1"/>
                </a:solidFill>
                <a:ea typeface="+mn-lt"/>
                <a:cs typeface="+mn-lt"/>
              </a:rPr>
              <a:t>Their API documentation contains information on how developers are to structure those requests and responses.</a:t>
            </a:r>
            <a:endParaRPr lang="en-US" sz="2000">
              <a:solidFill>
                <a:schemeClr val="tx1"/>
              </a:solidFill>
              <a:ea typeface="+mn-lt"/>
              <a:cs typeface="+mn-lt"/>
            </a:endParaRPr>
          </a:p>
          <a:p>
            <a:endParaRPr lang="en-US" sz="2000">
              <a:solidFill>
                <a:schemeClr val="tx1"/>
              </a:solidFill>
              <a:ea typeface="+mn-lt"/>
              <a:cs typeface="+mn-lt"/>
            </a:endParaRPr>
          </a:p>
          <a:p>
            <a:r>
              <a:rPr lang="en-US" sz="2000">
                <a:solidFill>
                  <a:schemeClr val="tx1"/>
                </a:solidFill>
                <a:ea typeface="+mn-lt"/>
                <a:cs typeface="+mn-lt"/>
              </a:rPr>
              <a:t>In order to ensure we make a successful request, when we work with APIs it’s important to read the documentation.</a:t>
            </a:r>
            <a:endParaRPr lang="en-US" sz="2000">
              <a:solidFill>
                <a:schemeClr val="tx1"/>
              </a:solidFill>
              <a:ea typeface="+mn-lt"/>
              <a:cs typeface="+mn-lt"/>
            </a:endParaRPr>
          </a:p>
          <a:p>
            <a:endParaRPr lang="en-US" sz="2000">
              <a:solidFill>
                <a:schemeClr val="tx1"/>
              </a:solidFill>
              <a:ea typeface="+mn-lt"/>
              <a:cs typeface="+mn-lt"/>
            </a:endParaRPr>
          </a:p>
          <a:p>
            <a:r>
              <a:rPr lang="en-US" sz="2000">
                <a:solidFill>
                  <a:schemeClr val="tx1"/>
                </a:solidFill>
                <a:ea typeface="+mn-lt"/>
                <a:cs typeface="+mn-lt"/>
              </a:rPr>
              <a:t>In this tutorial, we use a free API. Some of them include the following, as well as Documentation.</a:t>
            </a:r>
            <a:endParaRPr lang="en-US" sz="2000">
              <a:solidFill>
                <a:schemeClr val="tx1"/>
              </a:solidFill>
              <a:ea typeface="+mn-lt"/>
              <a:cs typeface="+mn-lt"/>
            </a:endParaRPr>
          </a:p>
          <a:p>
            <a:pPr marL="0" indent="0">
              <a:buNone/>
            </a:pPr>
            <a:r>
              <a:rPr lang="en-US" sz="2000">
                <a:solidFill>
                  <a:schemeClr val="tx1"/>
                </a:solidFill>
                <a:ea typeface="+mn-lt"/>
                <a:cs typeface="+mn-lt"/>
              </a:rPr>
              <a:t>  </a:t>
            </a:r>
            <a:endParaRPr lang="en-US" sz="2000">
              <a:solidFill>
                <a:schemeClr val="tx1"/>
              </a:solidFill>
              <a:ea typeface="+mn-lt"/>
              <a:cs typeface="+mn-lt"/>
            </a:endParaRPr>
          </a:p>
          <a:p>
            <a:pPr marL="0" indent="0">
              <a:buNone/>
            </a:pPr>
            <a:endParaRPr lang="en-US" sz="2000">
              <a:solidFill>
                <a:schemeClr val="tx1"/>
              </a:solidFill>
              <a:ea typeface="+mn-lt"/>
              <a:cs typeface="+mn-lt"/>
            </a:endParaRPr>
          </a:p>
          <a:p>
            <a:pPr marL="0" indent="0">
              <a:buNone/>
            </a:pPr>
            <a:endParaRPr lang="en-US" sz="2000">
              <a:solidFill>
                <a:schemeClr val="tx1"/>
              </a:solidFill>
              <a:ea typeface="+mn-lt"/>
              <a:cs typeface="+mn-lt"/>
            </a:endParaRPr>
          </a:p>
          <a:p>
            <a:pPr marL="0" indent="0">
              <a:buNone/>
            </a:pPr>
            <a:endParaRPr lang="en-US" sz="2000">
              <a:solidFill>
                <a:schemeClr val="tx1"/>
              </a:solidFill>
              <a:ea typeface="+mn-lt"/>
              <a:cs typeface="+mn-lt"/>
            </a:endParaRPr>
          </a:p>
          <a:p>
            <a:pPr marL="0" indent="0">
              <a:buNone/>
            </a:pPr>
            <a:endParaRPr lang="en-US" sz="2000">
              <a:solidFill>
                <a:schemeClr val="tx1"/>
              </a:solidFill>
              <a:ea typeface="+mn-lt"/>
              <a:cs typeface="+mn-lt"/>
            </a:endParaRPr>
          </a:p>
          <a:p>
            <a:pPr marL="0" indent="0">
              <a:buNone/>
            </a:pPr>
            <a:endParaRPr lang="en-US" sz="2000">
              <a:solidFill>
                <a:schemeClr val="tx1"/>
              </a:solidFill>
              <a:ea typeface="+mn-lt"/>
              <a:cs typeface="+mn-lt"/>
            </a:endParaRPr>
          </a:p>
          <a:p>
            <a:pPr marL="0" indent="0">
              <a:buNone/>
            </a:pPr>
            <a:endParaRPr lang="en-US" sz="2000">
              <a:solidFill>
                <a:schemeClr val="tx1"/>
              </a:solidFill>
              <a:ea typeface="+mn-lt"/>
              <a:cs typeface="+mn-lt"/>
              <a:sym typeface="+mn-ea"/>
            </a:endParaRPr>
          </a:p>
          <a:p>
            <a:pPr marL="0" indent="0">
              <a:buNone/>
            </a:pPr>
            <a:endParaRPr lang="en-US" sz="2000">
              <a:solidFill>
                <a:schemeClr val="tx1"/>
              </a:solidFill>
              <a:ea typeface="+mn-lt"/>
              <a:cs typeface="+mn-lt"/>
            </a:endParaRPr>
          </a:p>
        </p:txBody>
      </p:sp>
      <p:graphicFrame>
        <p:nvGraphicFramePr>
          <p:cNvPr id="4" name="Table 3"/>
          <p:cNvGraphicFramePr/>
          <p:nvPr/>
        </p:nvGraphicFramePr>
        <p:xfrm>
          <a:off x="1631950" y="4102100"/>
          <a:ext cx="8533130" cy="2098040"/>
        </p:xfrm>
        <a:graphic>
          <a:graphicData uri="http://schemas.openxmlformats.org/drawingml/2006/table">
            <a:tbl>
              <a:tblPr firstRow="1" bandRow="1">
                <a:tableStyleId>{5C22544A-7EE6-4342-B048-85BDC9FD1C3A}</a:tableStyleId>
              </a:tblPr>
              <a:tblGrid>
                <a:gridCol w="4266565"/>
                <a:gridCol w="4266565"/>
              </a:tblGrid>
              <a:tr h="575945">
                <a:tc>
                  <a:txBody>
                    <a:bodyPr/>
                    <a:p>
                      <a:pPr>
                        <a:buNone/>
                      </a:pPr>
                      <a:r>
                        <a:rPr lang="en-US" sz="1800">
                          <a:solidFill>
                            <a:schemeClr val="tx1"/>
                          </a:solidFill>
                          <a:ea typeface="+mn-lt"/>
                          <a:cs typeface="+mn-lt"/>
                          <a:sym typeface="+mn-ea"/>
                        </a:rPr>
                        <a:t>API</a:t>
                      </a:r>
                      <a:endParaRPr lang="en-US" sz="1800">
                        <a:solidFill>
                          <a:schemeClr val="tx1"/>
                        </a:solidFill>
                        <a:ea typeface="+mn-lt"/>
                        <a:cs typeface="+mn-lt"/>
                        <a:sym typeface="+mn-ea"/>
                      </a:endParaRPr>
                    </a:p>
                  </a:txBody>
                  <a:tcPr/>
                </a:tc>
                <a:tc>
                  <a:txBody>
                    <a:bodyPr/>
                    <a:p>
                      <a:pPr>
                        <a:buNone/>
                      </a:pPr>
                      <a:r>
                        <a:rPr lang="en-US" sz="1800">
                          <a:solidFill>
                            <a:schemeClr val="tx1"/>
                          </a:solidFill>
                          <a:ea typeface="+mn-lt"/>
                          <a:cs typeface="+mn-lt"/>
                          <a:sym typeface="+mn-ea"/>
                        </a:rPr>
                        <a:t>Documentation</a:t>
                      </a:r>
                      <a:endParaRPr lang="en-US" sz="1800">
                        <a:solidFill>
                          <a:schemeClr val="tx1"/>
                        </a:solidFill>
                        <a:ea typeface="+mn-lt"/>
                        <a:cs typeface="+mn-lt"/>
                        <a:sym typeface="+mn-ea"/>
                      </a:endParaRPr>
                    </a:p>
                  </a:txBody>
                  <a:tcPr/>
                </a:tc>
              </a:tr>
              <a:tr h="761365">
                <a:tc>
                  <a:txBody>
                    <a:bodyPr/>
                    <a:p>
                      <a:pPr>
                        <a:buNone/>
                      </a:pPr>
                      <a:r>
                        <a:rPr lang="en-US" sz="1800">
                          <a:solidFill>
                            <a:schemeClr val="tx1"/>
                          </a:solidFill>
                          <a:ea typeface="+mn-lt"/>
                          <a:cs typeface="+mn-lt"/>
                          <a:sym typeface="+mn-ea"/>
                        </a:rPr>
                        <a:t> https://randomuser.me/api/"</a:t>
                      </a:r>
                      <a:endParaRPr lang="en-US" sz="1800">
                        <a:solidFill>
                          <a:schemeClr val="tx1"/>
                        </a:solidFill>
                        <a:ea typeface="+mn-lt"/>
                        <a:cs typeface="+mn-lt"/>
                        <a:sym typeface="+mn-ea"/>
                      </a:endParaRPr>
                    </a:p>
                  </a:txBody>
                  <a:tcPr/>
                </a:tc>
                <a:tc>
                  <a:txBody>
                    <a:bodyPr/>
                    <a:p>
                      <a:pPr>
                        <a:buNone/>
                      </a:pPr>
                      <a:r>
                        <a:rPr lang="en-US" sz="1800">
                          <a:solidFill>
                            <a:schemeClr val="tx1"/>
                          </a:solidFill>
                          <a:ea typeface="+mn-lt"/>
                          <a:cs typeface="+mn-lt"/>
                          <a:sym typeface="+mn-ea"/>
                        </a:rPr>
                        <a:t> https://randomapi.com/documentation</a:t>
                      </a:r>
                      <a:endParaRPr lang="en-US" sz="1800">
                        <a:solidFill>
                          <a:schemeClr val="tx1"/>
                        </a:solidFill>
                        <a:ea typeface="+mn-lt"/>
                        <a:cs typeface="+mn-lt"/>
                      </a:endParaRPr>
                    </a:p>
                    <a:p>
                      <a:pPr>
                        <a:buNone/>
                      </a:pPr>
                      <a:endParaRPr lang="en-US" sz="1800">
                        <a:solidFill>
                          <a:schemeClr val="tx1"/>
                        </a:solidFill>
                        <a:ea typeface="+mn-lt"/>
                        <a:cs typeface="+mn-lt"/>
                      </a:endParaRPr>
                    </a:p>
                  </a:txBody>
                  <a:tcPr/>
                </a:tc>
              </a:tr>
              <a:tr h="760730">
                <a:tc>
                  <a:txBody>
                    <a:bodyPr/>
                    <a:p>
                      <a:pPr>
                        <a:buNone/>
                      </a:pPr>
                      <a:r>
                        <a:rPr lang="en-US" sz="1800"/>
                        <a:t>https://api.thedogapi.com/</a:t>
                      </a:r>
                      <a:endParaRPr lang="en-US" sz="1800"/>
                    </a:p>
                  </a:txBody>
                  <a:tcPr/>
                </a:tc>
                <a:tc>
                  <a:txBody>
                    <a:bodyPr/>
                    <a:p>
                      <a:pPr>
                        <a:buNone/>
                      </a:pPr>
                      <a:r>
                        <a:rPr lang="en-US" sz="1800">
                          <a:solidFill>
                            <a:schemeClr val="tx1"/>
                          </a:solidFill>
                          <a:ea typeface="+mn-lt"/>
                          <a:cs typeface="+mn-lt"/>
                          <a:sym typeface="+mn-ea"/>
                        </a:rPr>
                        <a:t>https://portal.thatapicompany.com/pages/dog-api</a:t>
                      </a:r>
                      <a:endParaRPr lang="en-US" sz="1800">
                        <a:solidFill>
                          <a:schemeClr val="tx1"/>
                        </a:solidFill>
                        <a:ea typeface="+mn-lt"/>
                        <a:cs typeface="+mn-lt"/>
                      </a:endParaRPr>
                    </a:p>
                    <a:p>
                      <a:pPr>
                        <a:buNone/>
                      </a:pPr>
                      <a:endParaRPr lang="en-US" sz="1800">
                        <a:solidFill>
                          <a:schemeClr val="tx1"/>
                        </a:solidFill>
                        <a:ea typeface="+mn-lt"/>
                        <a:cs typeface="+mn-lt"/>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970" y="631825"/>
            <a:ext cx="10085070" cy="712470"/>
          </a:xfrm>
        </p:spPr>
        <p:txBody>
          <a:bodyPr lIns="91440" tIns="45720" rIns="91440" bIns="45720" anchor="t"/>
          <a:lstStyle/>
          <a:p>
            <a:r>
              <a:rPr>
                <a:ea typeface="+mn-lt"/>
                <a:cs typeface="+mn-lt"/>
                <a:sym typeface="+mn-ea"/>
              </a:rPr>
              <a:t>Making API Requests using Python or Consuming API</a:t>
            </a:r>
            <a:endParaRPr lang="en-US"/>
          </a:p>
        </p:txBody>
      </p:sp>
      <p:sp>
        <p:nvSpPr>
          <p:cNvPr id="3" name="Text Placeholder 2"/>
          <p:cNvSpPr>
            <a:spLocks noGrp="1"/>
          </p:cNvSpPr>
          <p:nvPr>
            <p:ph type="body" sz="quarter" idx="14"/>
          </p:nvPr>
        </p:nvSpPr>
        <p:spPr>
          <a:xfrm>
            <a:off x="1156970" y="1611630"/>
            <a:ext cx="10626090" cy="5154295"/>
          </a:xfrm>
        </p:spPr>
        <p:txBody>
          <a:bodyPr lIns="91440" tIns="45720" rIns="91440" bIns="45720" anchor="t">
            <a:noAutofit/>
          </a:bodyPr>
          <a:lstStyle/>
          <a:p>
            <a:r>
              <a:rPr lang="en-US" sz="1900">
                <a:solidFill>
                  <a:schemeClr val="tx1"/>
                </a:solidFill>
                <a:ea typeface="+mn-lt"/>
                <a:cs typeface="+mn-lt"/>
              </a:rPr>
              <a:t>In order to work with APIs in Python, we need tools that will make those requests. In Python, the most common library for making requests and working with APIs is the requests library. The requests library isn’t part of the standard Python library, so you’ll need to install it to get started.</a:t>
            </a:r>
            <a:endParaRPr lang="en-US" sz="1900">
              <a:solidFill>
                <a:schemeClr val="tx1"/>
              </a:solidFill>
              <a:ea typeface="+mn-lt"/>
              <a:cs typeface="+mn-lt"/>
            </a:endParaRPr>
          </a:p>
          <a:p>
            <a:pPr marL="0" indent="0">
              <a:buNone/>
            </a:pPr>
            <a:endParaRPr lang="en-US" sz="1900">
              <a:solidFill>
                <a:schemeClr val="tx1"/>
              </a:solidFill>
              <a:ea typeface="+mn-lt"/>
              <a:cs typeface="+mn-lt"/>
            </a:endParaRPr>
          </a:p>
          <a:p>
            <a:r>
              <a:rPr lang="en-US" sz="1900">
                <a:solidFill>
                  <a:schemeClr val="tx1"/>
                </a:solidFill>
                <a:ea typeface="+mn-lt"/>
                <a:cs typeface="+mn-lt"/>
              </a:rPr>
              <a:t>you can install requests using the following command:</a:t>
            </a:r>
            <a:endParaRPr lang="en-US" sz="1900">
              <a:solidFill>
                <a:schemeClr val="tx1"/>
              </a:solidFill>
              <a:ea typeface="+mn-lt"/>
              <a:cs typeface="+mn-lt"/>
            </a:endParaRPr>
          </a:p>
          <a:p>
            <a:pPr marL="0" indent="0">
              <a:buNone/>
            </a:pPr>
            <a:r>
              <a:rPr lang="en-US" sz="1900">
                <a:solidFill>
                  <a:schemeClr val="tx1"/>
                </a:solidFill>
                <a:ea typeface="+mn-lt"/>
                <a:cs typeface="+mn-lt"/>
              </a:rPr>
              <a:t>  </a:t>
            </a:r>
            <a:r>
              <a:rPr lang="en-US" sz="1900">
                <a:solidFill>
                  <a:schemeClr val="tx1"/>
                </a:solidFill>
                <a:latin typeface="SimSun" panose="02010600030101010101" pitchFamily="2" charset="-122"/>
                <a:ea typeface="SimSun" panose="02010600030101010101" pitchFamily="2" charset="-122"/>
                <a:cs typeface="+mn-lt"/>
              </a:rPr>
              <a:t> &gt;&gt;&gt; </a:t>
            </a:r>
            <a:r>
              <a:rPr lang="en-US" sz="1900">
                <a:solidFill>
                  <a:srgbClr val="00B0F0"/>
                </a:solidFill>
                <a:latin typeface="SimSun" panose="02010600030101010101" pitchFamily="2" charset="-122"/>
                <a:ea typeface="SimSun" panose="02010600030101010101" pitchFamily="2" charset="-122"/>
                <a:cs typeface="+mn-lt"/>
              </a:rPr>
              <a:t>pip install requests</a:t>
            </a:r>
            <a:endParaRPr lang="en-US" sz="1900">
              <a:solidFill>
                <a:schemeClr val="tx1"/>
              </a:solidFill>
              <a:ea typeface="+mn-lt"/>
              <a:cs typeface="+mn-lt"/>
            </a:endParaRPr>
          </a:p>
          <a:p>
            <a:pPr marL="0" indent="0">
              <a:buNone/>
            </a:pPr>
            <a:endParaRPr lang="en-US" sz="1900">
              <a:solidFill>
                <a:schemeClr val="tx1"/>
              </a:solidFill>
              <a:ea typeface="+mn-lt"/>
              <a:cs typeface="+mn-lt"/>
            </a:endParaRPr>
          </a:p>
          <a:p>
            <a:r>
              <a:rPr lang="en-US" sz="1900">
                <a:solidFill>
                  <a:schemeClr val="tx1"/>
                </a:solidFill>
                <a:ea typeface="+mn-lt"/>
                <a:cs typeface="+mn-lt"/>
              </a:rPr>
              <a:t>Once you’ve installed the library, you’ll need to import it. Let’s start with that important step</a:t>
            </a:r>
            <a:endParaRPr lang="en-US" sz="1900">
              <a:solidFill>
                <a:schemeClr val="tx1"/>
              </a:solidFill>
              <a:ea typeface="+mn-lt"/>
              <a:cs typeface="+mn-lt"/>
            </a:endParaRPr>
          </a:p>
          <a:p>
            <a:pPr marL="0" indent="0">
              <a:buNone/>
            </a:pPr>
            <a:r>
              <a:rPr lang="en-US" sz="1900">
                <a:solidFill>
                  <a:schemeClr val="tx1"/>
                </a:solidFill>
                <a:ea typeface="+mn-lt"/>
                <a:cs typeface="+mn-lt"/>
              </a:rPr>
              <a:t>  </a:t>
            </a:r>
            <a:r>
              <a:rPr lang="en-US" sz="1900">
                <a:solidFill>
                  <a:schemeClr val="tx1"/>
                </a:solidFill>
                <a:latin typeface="SimSun" panose="02010600030101010101" pitchFamily="2" charset="-122"/>
                <a:ea typeface="SimSun" panose="02010600030101010101" pitchFamily="2" charset="-122"/>
                <a:cs typeface="+mn-lt"/>
              </a:rPr>
              <a:t> &gt;&gt;&gt; </a:t>
            </a:r>
            <a:r>
              <a:rPr lang="en-US" sz="1900">
                <a:solidFill>
                  <a:srgbClr val="00B0F0"/>
                </a:solidFill>
                <a:latin typeface="SimSun" panose="02010600030101010101" pitchFamily="2" charset="-122"/>
                <a:ea typeface="SimSun" panose="02010600030101010101" pitchFamily="2" charset="-122"/>
                <a:cs typeface="+mn-lt"/>
              </a:rPr>
              <a:t>import requests</a:t>
            </a:r>
            <a:endParaRPr lang="en-US" sz="1900">
              <a:solidFill>
                <a:schemeClr val="tx1"/>
              </a:solidFill>
              <a:ea typeface="+mn-lt"/>
              <a:cs typeface="+mn-lt"/>
            </a:endParaRPr>
          </a:p>
          <a:p>
            <a:r>
              <a:rPr lang="en-US" sz="1900">
                <a:solidFill>
                  <a:schemeClr val="tx1"/>
                </a:solidFill>
                <a:ea typeface="+mn-lt"/>
                <a:cs typeface="+mn-lt"/>
              </a:rPr>
              <a:t>There are many different types of requests. The most commonly used one, a GET request, is used to retrieve data.</a:t>
            </a:r>
            <a:endParaRPr lang="en-US" sz="1900">
              <a:solidFill>
                <a:schemeClr val="tx1"/>
              </a:solidFill>
              <a:ea typeface="+mn-lt"/>
              <a:cs typeface="+mn-lt"/>
            </a:endParaRPr>
          </a:p>
          <a:p>
            <a:r>
              <a:rPr lang="en-US" sz="1900">
                <a:solidFill>
                  <a:schemeClr val="tx1"/>
                </a:solidFill>
                <a:ea typeface="+mn-lt"/>
                <a:cs typeface="+mn-lt"/>
              </a:rPr>
              <a:t>To make a ‘GET’ request, we’ll use the </a:t>
            </a:r>
            <a:r>
              <a:rPr lang="en-US" sz="1900">
                <a:solidFill>
                  <a:srgbClr val="00B0F0"/>
                </a:solidFill>
                <a:latin typeface="SimSun" panose="02010600030101010101" pitchFamily="2" charset="-122"/>
                <a:ea typeface="SimSun" panose="02010600030101010101" pitchFamily="2" charset="-122"/>
                <a:cs typeface="+mn-lt"/>
              </a:rPr>
              <a:t>requests.get()</a:t>
            </a:r>
            <a:r>
              <a:rPr lang="en-US" sz="1900">
                <a:solidFill>
                  <a:srgbClr val="00B0F0"/>
                </a:solidFill>
                <a:ea typeface="+mn-lt"/>
                <a:cs typeface="+mn-lt"/>
              </a:rPr>
              <a:t> </a:t>
            </a:r>
            <a:r>
              <a:rPr lang="en-US" sz="1900">
                <a:solidFill>
                  <a:schemeClr val="tx1"/>
                </a:solidFill>
                <a:ea typeface="+mn-lt"/>
                <a:cs typeface="+mn-lt"/>
              </a:rPr>
              <a:t>function, which requires one argument — the URL we want to make the request to</a:t>
            </a:r>
            <a:endParaRPr lang="en-US" sz="1900">
              <a:solidFill>
                <a:schemeClr val="tx1"/>
              </a:solidFill>
              <a:ea typeface="+mn-lt"/>
              <a:cs typeface="+mn-lt"/>
            </a:endParaRPr>
          </a:p>
          <a:p>
            <a:r>
              <a:rPr lang="en-US" sz="1900">
                <a:solidFill>
                  <a:schemeClr val="tx1"/>
                </a:solidFill>
                <a:ea typeface="+mn-lt"/>
                <a:cs typeface="+mn-lt"/>
              </a:rPr>
              <a:t>For example:-</a:t>
            </a:r>
            <a:endParaRPr lang="en-US" sz="1900">
              <a:solidFill>
                <a:schemeClr val="tx1"/>
              </a:solidFill>
              <a:ea typeface="+mn-lt"/>
              <a:cs typeface="+mn-lt"/>
            </a:endParaRPr>
          </a:p>
          <a:p>
            <a:pPr marL="800100" lvl="1" indent="-342900">
              <a:buFont typeface="Wingdings" panose="05000000000000000000" charset="0"/>
              <a:buChar char="v"/>
            </a:pPr>
            <a:r>
              <a:rPr lang="en-US" sz="1900">
                <a:solidFill>
                  <a:schemeClr val="tx1"/>
                </a:solidFill>
                <a:ea typeface="+mn-lt"/>
                <a:cs typeface="+mn-lt"/>
              </a:rPr>
              <a:t>Random User Generator API: This is a great tool for generating random user data. You can use it to generate any number of random users and associated data, and you can also specify gender, nationality, and many other filters that can be really helpful when testing apps or, in this case, APIs.</a:t>
            </a:r>
            <a:endParaRPr lang="en-US" sz="1900">
              <a:solidFill>
                <a:schemeClr val="tx1"/>
              </a:solidFill>
              <a:ea typeface="+mn-lt"/>
              <a:cs typeface="+mn-lt"/>
            </a:endParaRPr>
          </a:p>
          <a:p>
            <a:pPr marL="0" indent="0">
              <a:buNone/>
            </a:pPr>
            <a:r>
              <a:rPr lang="en-US" sz="1900">
                <a:solidFill>
                  <a:schemeClr val="tx1"/>
                </a:solidFill>
                <a:ea typeface="+mn-lt"/>
                <a:cs typeface="+mn-lt"/>
              </a:rPr>
              <a:t>    </a:t>
            </a:r>
            <a:endParaRPr lang="en-US" sz="1900">
              <a:solidFill>
                <a:schemeClr val="tx1"/>
              </a:solidFill>
              <a:ea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lang="en-US">
                <a:cs typeface="Calibri" panose="020F0502020204030204"/>
              </a:rPr>
            </a:br>
            <a:endParaRPr lang="en-US"/>
          </a:p>
        </p:txBody>
      </p:sp>
      <p:sp>
        <p:nvSpPr>
          <p:cNvPr id="5" name="Text Placeholder 4"/>
          <p:cNvSpPr>
            <a:spLocks noGrp="1"/>
          </p:cNvSpPr>
          <p:nvPr>
            <p:ph type="body" sz="quarter" idx="14"/>
          </p:nvPr>
        </p:nvSpPr>
        <p:spPr>
          <a:xfrm>
            <a:off x="1156970" y="1495425"/>
            <a:ext cx="10275570" cy="5263515"/>
          </a:xfrm>
        </p:spPr>
        <p:txBody>
          <a:bodyPr>
            <a:normAutofit fontScale="90000" lnSpcReduction="10000"/>
          </a:bodyPr>
          <a:p>
            <a:r>
              <a:rPr lang="en-US" sz="2000">
                <a:solidFill>
                  <a:schemeClr val="tx1"/>
                </a:solidFill>
                <a:ea typeface="+mn-lt"/>
                <a:cs typeface="+mn-lt"/>
                <a:sym typeface="+mn-ea"/>
              </a:rPr>
              <a:t>The only thing you need to start with the Random User Generator API is to know which URL to call it with. For this example, the URL to use is https://randomuser.me/api/.</a:t>
            </a:r>
            <a:endParaRPr lang="en-US" sz="2000">
              <a:solidFill>
                <a:schemeClr val="tx1"/>
              </a:solidFill>
              <a:ea typeface="+mn-lt"/>
              <a:cs typeface="+mn-lt"/>
              <a:sym typeface="+mn-ea"/>
            </a:endParaRPr>
          </a:p>
          <a:p>
            <a:pPr marL="0" indent="0">
              <a:buNone/>
            </a:pPr>
            <a:endParaRPr lang="en-US" sz="2000">
              <a:solidFill>
                <a:schemeClr val="tx1"/>
              </a:solidFill>
              <a:ea typeface="+mn-lt"/>
              <a:cs typeface="+mn-lt"/>
              <a:sym typeface="+mn-ea"/>
            </a:endParaRPr>
          </a:p>
          <a:p>
            <a:r>
              <a:rPr lang="en-US" sz="2000">
                <a:solidFill>
                  <a:schemeClr val="tx1"/>
                </a:solidFill>
                <a:ea typeface="+mn-lt"/>
                <a:cs typeface="+mn-lt"/>
                <a:sym typeface="+mn-ea"/>
              </a:rPr>
              <a:t>The </a:t>
            </a:r>
            <a:r>
              <a:rPr lang="en-US" sz="2000">
                <a:solidFill>
                  <a:schemeClr val="tx1"/>
                </a:solidFill>
                <a:latin typeface="SimSun" panose="02010600030101010101" pitchFamily="2" charset="-122"/>
                <a:ea typeface="SimSun" panose="02010600030101010101" pitchFamily="2" charset="-122"/>
                <a:cs typeface="+mn-lt"/>
                <a:sym typeface="+mn-ea"/>
              </a:rPr>
              <a:t>requests.get()</a:t>
            </a:r>
            <a:r>
              <a:rPr lang="en-US" sz="2000">
                <a:solidFill>
                  <a:schemeClr val="tx1"/>
                </a:solidFill>
                <a:ea typeface="+mn-lt"/>
                <a:cs typeface="+mn-lt"/>
                <a:sym typeface="+mn-ea"/>
              </a:rPr>
              <a:t> function returns a response object.</a:t>
            </a:r>
            <a:endParaRPr lang="en-US" sz="2000">
              <a:solidFill>
                <a:schemeClr val="tx1"/>
              </a:solidFill>
              <a:ea typeface="+mn-lt"/>
              <a:cs typeface="+mn-lt"/>
            </a:endParaRPr>
          </a:p>
          <a:p>
            <a:pPr marL="0" indent="0">
              <a:buNone/>
            </a:pPr>
            <a:endParaRPr lang="en-US" sz="2000">
              <a:solidFill>
                <a:schemeClr val="tx1"/>
              </a:solidFill>
              <a:ea typeface="+mn-lt"/>
              <a:cs typeface="+mn-lt"/>
              <a:sym typeface="+mn-ea"/>
            </a:endParaRPr>
          </a:p>
          <a:p>
            <a:pPr marL="0" indent="0">
              <a:buNone/>
            </a:pPr>
            <a:r>
              <a:rPr lang="en-US" sz="2000">
                <a:solidFill>
                  <a:schemeClr val="tx1"/>
                </a:solidFill>
                <a:ea typeface="+mn-lt"/>
                <a:cs typeface="+mn-lt"/>
                <a:sym typeface="+mn-ea"/>
              </a:rPr>
              <a:t>  	</a:t>
            </a:r>
            <a:r>
              <a:rPr lang="en-US" sz="2000">
                <a:solidFill>
                  <a:schemeClr val="tx1"/>
                </a:solidFill>
                <a:latin typeface="SimSun" panose="02010600030101010101" pitchFamily="2" charset="-122"/>
                <a:ea typeface="SimSun" panose="02010600030101010101" pitchFamily="2" charset="-122"/>
                <a:cs typeface="+mn-lt"/>
                <a:sym typeface="+mn-ea"/>
              </a:rPr>
              <a:t>&gt;&gt;&gt;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b="1">
                <a:solidFill>
                  <a:srgbClr val="0070C0"/>
                </a:solidFill>
                <a:latin typeface="SimSun" panose="02010600030101010101" pitchFamily="2" charset="-122"/>
                <a:ea typeface="SimSun" panose="02010600030101010101" pitchFamily="2" charset="-122"/>
                <a:cs typeface="+mn-lt"/>
                <a:sym typeface="+mn-ea"/>
              </a:rPr>
              <a:t>requests</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&gt;&gt;&gt; response=requests.</a:t>
            </a:r>
            <a:r>
              <a:rPr lang="en-US" sz="2000">
                <a:solidFill>
                  <a:srgbClr val="00B050"/>
                </a:solidFill>
                <a:latin typeface="SimSun" panose="02010600030101010101" pitchFamily="2" charset="-122"/>
                <a:ea typeface="SimSun" panose="02010600030101010101" pitchFamily="2" charset="-122"/>
                <a:cs typeface="+mn-lt"/>
                <a:sym typeface="+mn-ea"/>
              </a:rPr>
              <a:t>get</a:t>
            </a: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a:solidFill>
                  <a:srgbClr val="FF0000"/>
                </a:solidFill>
                <a:latin typeface="SimSun" panose="02010600030101010101" pitchFamily="2" charset="-122"/>
                <a:ea typeface="SimSun" panose="02010600030101010101" pitchFamily="2" charset="-122"/>
                <a:cs typeface="+mn-lt"/>
                <a:sym typeface="+mn-ea"/>
              </a:rPr>
              <a:t>"https://randomuser.me/api/"</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&gt;&gt;&gt; </a:t>
            </a:r>
            <a:r>
              <a:rPr lang="en-US" sz="2000">
                <a:solidFill>
                  <a:srgbClr val="00B050"/>
                </a:solidFill>
                <a:latin typeface="SimSun" panose="02010600030101010101" pitchFamily="2" charset="-122"/>
                <a:ea typeface="SimSun" panose="02010600030101010101" pitchFamily="2" charset="-122"/>
                <a:cs typeface="+mn-lt"/>
                <a:sym typeface="+mn-ea"/>
              </a:rPr>
              <a:t>print</a:t>
            </a:r>
            <a:r>
              <a:rPr lang="en-US" sz="2000">
                <a:solidFill>
                  <a:schemeClr val="tx1"/>
                </a:solidFill>
                <a:latin typeface="SimSun" panose="02010600030101010101" pitchFamily="2" charset="-122"/>
                <a:ea typeface="SimSun" panose="02010600030101010101" pitchFamily="2" charset="-122"/>
                <a:cs typeface="+mn-lt"/>
                <a:sym typeface="+mn-ea"/>
              </a:rPr>
              <a:t>(response)</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&lt;Response [200]&gt;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endParaRPr lang="en-US" sz="2000">
              <a:solidFill>
                <a:srgbClr val="0070C0"/>
              </a:solidFill>
              <a:ea typeface="+mn-lt"/>
              <a:cs typeface="+mn-lt"/>
              <a:sym typeface="+mn-ea"/>
            </a:endParaRPr>
          </a:p>
          <a:p>
            <a:r>
              <a:rPr lang="en-US" sz="2000">
                <a:solidFill>
                  <a:schemeClr val="tx1"/>
                </a:solidFill>
                <a:ea typeface="+mn-lt"/>
                <a:cs typeface="+mn-lt"/>
                <a:sym typeface="+mn-ea"/>
              </a:rPr>
              <a:t>In this example, you import the </a:t>
            </a:r>
            <a:r>
              <a:rPr lang="en-US" sz="2000" b="1">
                <a:solidFill>
                  <a:srgbClr val="00B0F0"/>
                </a:solidFill>
                <a:ea typeface="+mn-lt"/>
                <a:cs typeface="+mn-lt"/>
                <a:sym typeface="+mn-ea"/>
              </a:rPr>
              <a:t>requests </a:t>
            </a:r>
            <a:r>
              <a:rPr lang="en-US" sz="2000">
                <a:solidFill>
                  <a:schemeClr val="tx1"/>
                </a:solidFill>
                <a:ea typeface="+mn-lt"/>
                <a:cs typeface="+mn-lt"/>
                <a:sym typeface="+mn-ea"/>
              </a:rPr>
              <a:t>library and then fetch (or get) data from the URL for the Random User Generator API. But you don’t actually see any of the data returned. What you get instead is a Response [200]. (</a:t>
            </a:r>
            <a:r>
              <a:rPr lang="en-US" sz="2000" b="1">
                <a:solidFill>
                  <a:schemeClr val="tx1"/>
                </a:solidFill>
                <a:ea typeface="+mn-lt"/>
                <a:cs typeface="+mn-lt"/>
                <a:sym typeface="+mn-ea"/>
              </a:rPr>
              <a:t>status code</a:t>
            </a:r>
            <a:r>
              <a:rPr lang="en-US" sz="2000">
                <a:solidFill>
                  <a:schemeClr val="tx1"/>
                </a:solidFill>
                <a:ea typeface="+mn-lt"/>
                <a:cs typeface="+mn-lt"/>
                <a:sym typeface="+mn-ea"/>
              </a:rPr>
              <a:t>), We will discuss this in greater depth in the following topic. which in API terms means everything went OK.</a:t>
            </a:r>
            <a:endParaRPr lang="en-US" sz="2000">
              <a:solidFill>
                <a:schemeClr val="tx1"/>
              </a:solidFill>
              <a:ea typeface="+mn-lt"/>
              <a:cs typeface="+mn-lt"/>
              <a:sym typeface="+mn-ea"/>
            </a:endParaRPr>
          </a:p>
          <a:p>
            <a:pPr marL="0" indent="0">
              <a:buNone/>
            </a:pPr>
            <a:endParaRPr lang="en-US" sz="2000">
              <a:solidFill>
                <a:schemeClr val="tx1"/>
              </a:solidFill>
              <a:ea typeface="+mn-lt"/>
              <a:cs typeface="+mn-lt"/>
              <a:sym typeface="+mn-ea"/>
            </a:endParaRPr>
          </a:p>
          <a:p>
            <a:r>
              <a:rPr lang="en-US" sz="2000">
                <a:solidFill>
                  <a:schemeClr val="tx1"/>
                </a:solidFill>
                <a:ea typeface="+mn-lt"/>
                <a:cs typeface="+mn-lt"/>
                <a:sym typeface="+mn-ea"/>
              </a:rPr>
              <a:t>If you want to see the actual data, then you can use .text from the returned Response object:</a:t>
            </a:r>
            <a:endParaRPr lang="en-US" sz="2000">
              <a:solidFill>
                <a:schemeClr val="tx1"/>
              </a:solidFill>
              <a:ea typeface="+mn-lt"/>
              <a:cs typeface="+mn-lt"/>
              <a:sym typeface="+mn-ea"/>
            </a:endParaRPr>
          </a:p>
          <a:p>
            <a:pPr marL="0" indent="0">
              <a:buNone/>
            </a:pPr>
            <a:r>
              <a:rPr lang="en-US" sz="2000"/>
              <a:t>	</a:t>
            </a:r>
            <a:r>
              <a:rPr lang="en-US" sz="2000">
                <a:solidFill>
                  <a:schemeClr val="tx1"/>
                </a:solidFill>
                <a:latin typeface="SimSun" panose="02010600030101010101" pitchFamily="2" charset="-122"/>
                <a:ea typeface="SimSun" panose="02010600030101010101" pitchFamily="2" charset="-122"/>
              </a:rPr>
              <a:t>&gt;&gt;&gt;</a:t>
            </a:r>
            <a:r>
              <a:rPr lang="en-US" sz="2000">
                <a:solidFill>
                  <a:srgbClr val="0070C0"/>
                </a:solidFill>
                <a:latin typeface="SimSun" panose="02010600030101010101" pitchFamily="2" charset="-122"/>
                <a:ea typeface="SimSun" panose="02010600030101010101" pitchFamily="2" charset="-122"/>
              </a:rPr>
              <a:t> </a:t>
            </a:r>
            <a:r>
              <a:rPr lang="en-US" sz="2000">
                <a:solidFill>
                  <a:srgbClr val="00B050"/>
                </a:solidFill>
                <a:latin typeface="SimSun" panose="02010600030101010101" pitchFamily="2" charset="-122"/>
                <a:ea typeface="SimSun" panose="02010600030101010101" pitchFamily="2" charset="-122"/>
              </a:rPr>
              <a:t>print </a:t>
            </a:r>
            <a:r>
              <a:rPr lang="en-US" sz="2000">
                <a:solidFill>
                  <a:schemeClr val="tx1"/>
                </a:solidFill>
                <a:latin typeface="SimSun" panose="02010600030101010101" pitchFamily="2" charset="-122"/>
                <a:ea typeface="SimSun" panose="02010600030101010101" pitchFamily="2" charset="-122"/>
              </a:rPr>
              <a:t>(response.text)</a:t>
            </a:r>
            <a:endParaRPr lang="en-US" sz="2000"/>
          </a:p>
          <a:p>
            <a:pPr marL="0" indent="0">
              <a:buNone/>
            </a:pPr>
            <a:endParaRPr lang="en-US" sz="2000"/>
          </a:p>
          <a:p>
            <a:r>
              <a:rPr lang="en-US" sz="2000">
                <a:solidFill>
                  <a:schemeClr val="tx1"/>
                </a:solidFill>
              </a:rPr>
              <a:t>That’s the very basics of API consumption. You managed to fetch your first random user from the Random User Generator API using Python and the requests library.</a:t>
            </a:r>
            <a:endParaRPr lang="en-US" sz="2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olidFill>
                  <a:schemeClr val="accent2">
                    <a:lumMod val="75000"/>
                  </a:schemeClr>
                </a:solidFill>
                <a:sym typeface="+mn-ea"/>
              </a:rPr>
              <a:t>Base URLs and </a:t>
            </a:r>
            <a:r>
              <a:rPr>
                <a:solidFill>
                  <a:schemeClr val="accent2">
                    <a:lumMod val="75000"/>
                  </a:schemeClr>
                </a:solidFill>
                <a:ea typeface="+mn-lt"/>
                <a:cs typeface="+mn-lt"/>
                <a:sym typeface="+mn-ea"/>
              </a:rPr>
              <a:t>Endpoint</a:t>
            </a:r>
            <a:endParaRPr lang="en-US">
              <a:solidFill>
                <a:schemeClr val="accent2">
                  <a:lumMod val="75000"/>
                </a:schemeClr>
              </a:solidFill>
              <a:ea typeface="+mn-lt"/>
              <a:cs typeface="+mn-lt"/>
              <a:sym typeface="+mn-ea"/>
            </a:endParaRPr>
          </a:p>
        </p:txBody>
      </p:sp>
      <p:sp>
        <p:nvSpPr>
          <p:cNvPr id="5" name="Text Placeholder 4"/>
          <p:cNvSpPr>
            <a:spLocks noGrp="1"/>
          </p:cNvSpPr>
          <p:nvPr>
            <p:ph type="body" sz="quarter" idx="14"/>
          </p:nvPr>
        </p:nvSpPr>
        <p:spPr>
          <a:xfrm>
            <a:off x="1156970" y="1604010"/>
            <a:ext cx="10749915" cy="4911725"/>
          </a:xfrm>
        </p:spPr>
        <p:txBody>
          <a:bodyPr>
            <a:normAutofit/>
          </a:bodyPr>
          <a:p>
            <a:r>
              <a:rPr lang="en-US" sz="2000">
                <a:solidFill>
                  <a:schemeClr val="tx1"/>
                </a:solidFill>
              </a:rPr>
              <a:t>As we saw in the previous ppt , the first thing you need to know for consuming an API is the </a:t>
            </a:r>
            <a:r>
              <a:rPr lang="en-US" sz="2000" b="1">
                <a:solidFill>
                  <a:schemeClr val="tx1"/>
                </a:solidFill>
              </a:rPr>
              <a:t>API URL</a:t>
            </a:r>
            <a:r>
              <a:rPr lang="en-US" sz="2000">
                <a:solidFill>
                  <a:schemeClr val="tx1"/>
                </a:solidFill>
              </a:rPr>
              <a:t>, typically called the </a:t>
            </a:r>
            <a:r>
              <a:rPr lang="en-US" sz="2000" b="1">
                <a:solidFill>
                  <a:schemeClr val="tx1"/>
                </a:solidFill>
              </a:rPr>
              <a:t>base URL</a:t>
            </a:r>
            <a:r>
              <a:rPr lang="en-US" sz="2000">
                <a:solidFill>
                  <a:schemeClr val="tx1"/>
                </a:solidFill>
              </a:rPr>
              <a:t>. The base URL structure is no different from the URLs you use for browsing Google, it usually contains the word api. But this is not mandatory. </a:t>
            </a:r>
            <a:endParaRPr lang="en-US" sz="2000">
              <a:solidFill>
                <a:schemeClr val="tx1"/>
              </a:solidFill>
            </a:endParaRPr>
          </a:p>
          <a:p>
            <a:pPr marL="0" indent="0">
              <a:buNone/>
            </a:pPr>
            <a:r>
              <a:rPr lang="en-US" sz="2000">
                <a:solidFill>
                  <a:srgbClr val="0070C0"/>
                </a:solidFill>
                <a:ea typeface="+mn-lt"/>
                <a:cs typeface="+mn-lt"/>
                <a:sym typeface="+mn-ea"/>
              </a:rPr>
              <a:t>	</a:t>
            </a:r>
            <a:r>
              <a:rPr lang="en-US" sz="2000">
                <a:solidFill>
                  <a:srgbClr val="0070C0"/>
                </a:solidFill>
                <a:latin typeface="SimSun" panose="02010600030101010101" pitchFamily="2" charset="-122"/>
                <a:ea typeface="SimSun" panose="02010600030101010101" pitchFamily="2" charset="-122"/>
                <a:cs typeface="+mn-lt"/>
                <a:sym typeface="+mn-ea"/>
              </a:rPr>
              <a:t>url= https://randomuser.me/api/</a:t>
            </a:r>
            <a:endParaRPr lang="en-US" sz="2000">
              <a:solidFill>
                <a:srgbClr val="0070C0"/>
              </a:solidFill>
              <a:ea typeface="+mn-lt"/>
              <a:cs typeface="+mn-lt"/>
              <a:sym typeface="+mn-ea"/>
            </a:endParaRPr>
          </a:p>
          <a:p>
            <a:r>
              <a:rPr lang="en-US" sz="2000">
                <a:solidFill>
                  <a:schemeClr val="tx1"/>
                </a:solidFill>
              </a:rPr>
              <a:t>For example, here are the </a:t>
            </a:r>
            <a:r>
              <a:rPr lang="en-US" sz="2000" b="1">
                <a:solidFill>
                  <a:schemeClr val="tx1"/>
                </a:solidFill>
              </a:rPr>
              <a:t>base URLs</a:t>
            </a:r>
            <a:r>
              <a:rPr lang="en-US" sz="2000">
                <a:solidFill>
                  <a:schemeClr val="tx1"/>
                </a:solidFill>
              </a:rPr>
              <a:t> for a few well-known API players:</a:t>
            </a:r>
            <a:endParaRPr lang="en-US" sz="2000">
              <a:solidFill>
                <a:schemeClr val="tx1"/>
              </a:solidFill>
            </a:endParaRPr>
          </a:p>
          <a:p>
            <a:pPr marL="0" indent="0">
              <a:buNone/>
            </a:pPr>
            <a:endParaRPr lang="en-US" sz="2000"/>
          </a:p>
          <a:p>
            <a:pPr>
              <a:buFont typeface="Wingdings" panose="05000000000000000000" charset="0"/>
              <a:buChar char="ü"/>
            </a:pPr>
            <a:r>
              <a:rPr lang="en-US" sz="2000">
                <a:latin typeface="SimSun" panose="02010600030101010101" pitchFamily="2" charset="-122"/>
                <a:ea typeface="SimSun" panose="02010600030101010101" pitchFamily="2" charset="-122"/>
              </a:rPr>
              <a:t>https://api.twitter.com</a:t>
            </a:r>
            <a:endParaRPr lang="en-US" sz="2000">
              <a:latin typeface="SimSun" panose="02010600030101010101" pitchFamily="2" charset="-122"/>
              <a:ea typeface="SimSun" panose="02010600030101010101" pitchFamily="2" charset="-122"/>
            </a:endParaRPr>
          </a:p>
          <a:p>
            <a:pPr lvl="0">
              <a:buFont typeface="Wingdings" panose="05000000000000000000" charset="0"/>
              <a:buChar char="ü"/>
            </a:pPr>
            <a:r>
              <a:rPr lang="en-US" sz="2000">
                <a:latin typeface="SimSun" panose="02010600030101010101" pitchFamily="2" charset="-122"/>
                <a:ea typeface="SimSun" panose="02010600030101010101" pitchFamily="2" charset="-122"/>
              </a:rPr>
              <a:t>https://api.github.com</a:t>
            </a:r>
            <a:endParaRPr lang="en-US" sz="2000">
              <a:latin typeface="SimSun" panose="02010600030101010101" pitchFamily="2" charset="-122"/>
              <a:ea typeface="SimSun" panose="02010600030101010101" pitchFamily="2" charset="-122"/>
            </a:endParaRPr>
          </a:p>
          <a:p>
            <a:pPr lvl="0">
              <a:buFont typeface="Wingdings" panose="05000000000000000000" charset="0"/>
              <a:buChar char="ü"/>
            </a:pPr>
            <a:r>
              <a:rPr lang="en-US" sz="2000">
                <a:latin typeface="SimSun" panose="02010600030101010101" pitchFamily="2" charset="-122"/>
                <a:ea typeface="SimSun" panose="02010600030101010101" pitchFamily="2" charset="-122"/>
              </a:rPr>
              <a:t>https://api.stripe.com</a:t>
            </a:r>
            <a:endParaRPr lang="en-US" sz="2000">
              <a:latin typeface="SimSun" panose="02010600030101010101" pitchFamily="2" charset="-122"/>
              <a:ea typeface="SimSun" panose="02010600030101010101" pitchFamily="2" charset="-122"/>
            </a:endParaRPr>
          </a:p>
          <a:p>
            <a:pPr lvl="0">
              <a:buFont typeface="Arial" panose="020B0604020202020204" pitchFamily="34" charset="0"/>
              <a:buNone/>
            </a:pPr>
            <a:endParaRPr lang="en-US" sz="2000"/>
          </a:p>
          <a:p>
            <a:pPr lvl="0"/>
            <a:r>
              <a:rPr lang="en-US" sz="2000">
                <a:solidFill>
                  <a:schemeClr val="tx1"/>
                </a:solidFill>
              </a:rPr>
              <a:t>As we can see, all of the above start with https://api and include the remaining official domain, such as .twitter.com or .github.com. There’s no specific standard for how the API base URL should look.</a:t>
            </a:r>
            <a:endParaRPr lang="en-US" sz="2000">
              <a:solidFill>
                <a:schemeClr val="tx1"/>
              </a:solidFill>
            </a:endParaRPr>
          </a:p>
          <a:p>
            <a:pPr lvl="0"/>
            <a:r>
              <a:rPr lang="en-US" sz="2000">
                <a:solidFill>
                  <a:schemeClr val="tx1"/>
                </a:solidFill>
              </a:rPr>
              <a:t>If we try opening any of the above links, then we’ll notice that most of them will return an error or ask for credentials.</a:t>
            </a:r>
            <a:endParaRPr lang="en-US" sz="2000">
              <a:solidFill>
                <a:schemeClr val="tx1"/>
              </a:solidFill>
            </a:endParaRPr>
          </a:p>
        </p:txBody>
      </p:sp>
    </p:spTree>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16518</Words>
  <Application>WPS Presentation</Application>
  <PresentationFormat>Custom</PresentationFormat>
  <Paragraphs>392</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Calibri</vt:lpstr>
      <vt:lpstr>Cambria</vt:lpstr>
      <vt:lpstr>Calibri</vt:lpstr>
      <vt:lpstr>Wingdings</vt:lpstr>
      <vt:lpstr>Microsoft YaHei</vt:lpstr>
      <vt:lpstr>Arial Unicode MS</vt:lpstr>
      <vt:lpstr>RetrospectVTI</vt:lpstr>
      <vt:lpstr>Python and APIs</vt:lpstr>
      <vt:lpstr>PowerPoint 演示文稿</vt:lpstr>
      <vt:lpstr>What is API </vt:lpstr>
      <vt:lpstr>Types of API</vt:lpstr>
      <vt:lpstr>Cont.'s </vt:lpstr>
      <vt:lpstr>API Documention</vt:lpstr>
      <vt:lpstr>Making API Requests using Python or Consuming API</vt:lpstr>
      <vt:lpstr>Cont.'s  </vt:lpstr>
      <vt:lpstr>Base URLs and Endpoint</vt:lpstr>
      <vt:lpstr>Cont.'s  </vt:lpstr>
      <vt:lpstr>Cont.'s </vt:lpstr>
      <vt:lpstr>Request and Responce </vt:lpstr>
      <vt:lpstr>API Status Codes</vt:lpstr>
      <vt:lpstr>Cont.'s </vt:lpstr>
      <vt:lpstr>HTTP Methods </vt:lpstr>
      <vt:lpstr>Cont.'s</vt:lpstr>
      <vt:lpstr>HTTP Header</vt:lpstr>
      <vt:lpstr>Cont.'s</vt:lpstr>
      <vt:lpstr>Cont.'s</vt:lpstr>
      <vt:lpstr>Response Content </vt:lpstr>
      <vt:lpstr>Queery Parametry</vt:lpstr>
      <vt:lpstr>Cont.'s </vt:lpstr>
      <vt:lpstr>Refernce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c:title>
  <dc:creator/>
  <cp:lastModifiedBy>Efrem</cp:lastModifiedBy>
  <cp:revision>210</cp:revision>
  <dcterms:created xsi:type="dcterms:W3CDTF">2020-02-06T00:04:00Z</dcterms:created>
  <dcterms:modified xsi:type="dcterms:W3CDTF">2023-02-22T15:41:12Z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7DCE35749F1E4912B8DF98C73B98494C</vt:lpwstr>
  </property>
  <property fmtid="{D5CDD505-2E9C-101B-9397-08002B2CF9AE}" pid="3" name="KSOProductBuildVer">
    <vt:lpwstr>1033-11.2.0.11486</vt:lpwstr>
  </property>
</Properties>
</file>