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9"/>
  </p:notesMasterIdLst>
  <p:handoutMasterIdLst>
    <p:handoutMasterId r:id="rId32"/>
  </p:handoutMasterIdLst>
  <p:sldIdLst>
    <p:sldId id="256" r:id="rId3"/>
    <p:sldId id="261" r:id="rId4"/>
    <p:sldId id="320" r:id="rId5"/>
    <p:sldId id="321" r:id="rId6"/>
    <p:sldId id="258" r:id="rId7"/>
    <p:sldId id="262" r:id="rId8"/>
    <p:sldId id="263" r:id="rId10"/>
    <p:sldId id="318" r:id="rId11"/>
    <p:sldId id="270" r:id="rId12"/>
    <p:sldId id="271" r:id="rId13"/>
    <p:sldId id="264" r:id="rId14"/>
    <p:sldId id="273" r:id="rId15"/>
    <p:sldId id="274" r:id="rId16"/>
    <p:sldId id="265" r:id="rId17"/>
    <p:sldId id="266" r:id="rId18"/>
    <p:sldId id="272" r:id="rId19"/>
    <p:sldId id="282" r:id="rId20"/>
    <p:sldId id="286" r:id="rId21"/>
    <p:sldId id="287" r:id="rId22"/>
    <p:sldId id="288" r:id="rId23"/>
    <p:sldId id="289" r:id="rId24"/>
    <p:sldId id="292" r:id="rId25"/>
    <p:sldId id="293" r:id="rId26"/>
    <p:sldId id="322" r:id="rId27"/>
    <p:sldId id="323" r:id="rId28"/>
    <p:sldId id="325" r:id="rId29"/>
    <p:sldId id="259" r:id="rId30"/>
    <p:sldId id="2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0F19"/>
    <a:srgbClr val="25677D"/>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77" d="100"/>
          <a:sy n="77" d="100"/>
        </p:scale>
        <p:origin x="-240" y="-7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4_Content with Caption">
    <p:spTree>
      <p:nvGrpSpPr>
        <p:cNvPr id="1" name=""/>
        <p:cNvGrpSpPr/>
        <p:nvPr/>
      </p:nvGrpSpPr>
      <p:grpSpPr>
        <a:xfrm>
          <a:off x="0" y="0"/>
          <a:ext cx="0" cy="0"/>
          <a:chOff x="0" y="0"/>
          <a:chExt cx="0" cy="0"/>
        </a:xfrm>
      </p:grpSpPr>
      <p:sp>
        <p:nvSpPr>
          <p:cNvPr id="16" name="Rectangle 15"/>
          <p:cNvSpPr/>
          <p:nvPr userDrawn="1"/>
        </p:nvSpPr>
        <p:spPr>
          <a:xfrm>
            <a:off x="0"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itle 1"/>
          <p:cNvSpPr txBox="1"/>
          <p:nvPr userDrawn="1"/>
        </p:nvSpPr>
        <p:spPr>
          <a:xfrm>
            <a:off x="-1707114" y="2422578"/>
            <a:ext cx="6145764" cy="1109758"/>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endParaRPr lang="en-US" sz="2400" dirty="0"/>
          </a:p>
        </p:txBody>
      </p:sp>
      <p:sp>
        <p:nvSpPr>
          <p:cNvPr id="18" name="Title 1"/>
          <p:cNvSpPr>
            <a:spLocks noGrp="1"/>
          </p:cNvSpPr>
          <p:nvPr>
            <p:ph type="title" hasCustomPrompt="1"/>
          </p:nvPr>
        </p:nvSpPr>
        <p:spPr>
          <a:xfrm>
            <a:off x="509750" y="2338493"/>
            <a:ext cx="3531146" cy="1450757"/>
          </a:xfrm>
          <a:prstGeom prst="rect">
            <a:avLst/>
          </a:prstGeom>
        </p:spPr>
        <p:txBody>
          <a:bodyPr>
            <a:normAutofit/>
          </a:bodyPr>
          <a:lstStyle>
            <a:lvl1pPr>
              <a:defRPr sz="4400" b="1" baseline="0">
                <a:solidFill>
                  <a:schemeClr val="bg1"/>
                </a:solidFill>
              </a:defRPr>
            </a:lvl1pPr>
          </a:lstStyle>
          <a:p>
            <a:r>
              <a:rPr lang="en-US" dirty="0"/>
              <a:t>{ subject }</a:t>
            </a:r>
            <a:endParaRPr lang="en-US" dirty="0"/>
          </a:p>
        </p:txBody>
      </p:sp>
      <p:sp>
        <p:nvSpPr>
          <p:cNvPr id="19" name="Content Placeholder 8"/>
          <p:cNvSpPr>
            <a:spLocks noGrp="1"/>
          </p:cNvSpPr>
          <p:nvPr>
            <p:ph sz="quarter" idx="13" hasCustomPrompt="1"/>
          </p:nvPr>
        </p:nvSpPr>
        <p:spPr>
          <a:xfrm>
            <a:off x="7647842" y="6136265"/>
            <a:ext cx="4090199" cy="453130"/>
          </a:xfrm>
          <a:prstGeom prst="rect">
            <a:avLst/>
          </a:prstGeom>
        </p:spPr>
        <p:txBody>
          <a:bodyPr>
            <a:normAutofit/>
          </a:bodyPr>
          <a:lstStyle>
            <a:lvl1pPr marL="0" indent="0" algn="r">
              <a:buNone/>
              <a:defRPr sz="2400" baseline="0">
                <a:solidFill>
                  <a:srgbClr val="25677D"/>
                </a:solidFill>
              </a:defRPr>
            </a:lvl1pPr>
          </a:lstStyle>
          <a:p>
            <a:pPr lvl="0"/>
            <a:r>
              <a:rPr lang="en-US" dirty="0"/>
              <a:t> { write presenter name }</a:t>
            </a:r>
            <a:endParaRPr lang="en-US" dirty="0"/>
          </a:p>
        </p:txBody>
      </p:sp>
      <p:pic>
        <p:nvPicPr>
          <p:cNvPr id="3" name="Picture 2" descr="Logo, company name&#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5320" y="1849064"/>
            <a:ext cx="4384900" cy="22567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5_Content with Caption">
    <p:spTree>
      <p:nvGrpSpPr>
        <p:cNvPr id="1" name=""/>
        <p:cNvGrpSpPr/>
        <p:nvPr/>
      </p:nvGrpSpPr>
      <p:grpSpPr>
        <a:xfrm>
          <a:off x="0" y="0"/>
          <a:ext cx="0" cy="0"/>
          <a:chOff x="0" y="0"/>
          <a:chExt cx="0" cy="0"/>
        </a:xfrm>
      </p:grpSpPr>
      <p:sp>
        <p:nvSpPr>
          <p:cNvPr id="4" name="Rectangle 3"/>
          <p:cNvSpPr/>
          <p:nvPr userDrawn="1"/>
        </p:nvSpPr>
        <p:spPr>
          <a:xfrm>
            <a:off x="4659774" y="1108956"/>
            <a:ext cx="7537688" cy="48858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3" name="Rectangle 22"/>
          <p:cNvSpPr/>
          <p:nvPr userDrawn="1"/>
        </p:nvSpPr>
        <p:spPr>
          <a:xfrm>
            <a:off x="5478"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4370250" y="2924175"/>
            <a:ext cx="1115145" cy="9794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19" name="Group 18" descr="Info"/>
          <p:cNvGrpSpPr/>
          <p:nvPr userDrawn="1"/>
        </p:nvGrpSpPr>
        <p:grpSpPr>
          <a:xfrm>
            <a:off x="4642801" y="3133724"/>
            <a:ext cx="567374" cy="550865"/>
            <a:chOff x="4914764" y="3319462"/>
            <a:chExt cx="619125" cy="619125"/>
          </a:xfrm>
          <a:solidFill>
            <a:schemeClr val="bg1"/>
          </a:solidFill>
        </p:grpSpPr>
        <p:sp>
          <p:nvSpPr>
            <p:cNvPr id="20" name="Freeform: Shape 19"/>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sz="1350" dirty="0"/>
            </a:p>
          </p:txBody>
        </p:sp>
        <p:sp>
          <p:nvSpPr>
            <p:cNvPr id="21" name="Freeform: Shape 20"/>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sz="1350" dirty="0"/>
            </a:p>
          </p:txBody>
        </p:sp>
        <p:sp>
          <p:nvSpPr>
            <p:cNvPr id="22" name="Freeform: Shape 21"/>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sz="1350" dirty="0"/>
            </a:p>
          </p:txBody>
        </p:sp>
      </p:grpSp>
      <p:sp>
        <p:nvSpPr>
          <p:cNvPr id="16" name="Title 1"/>
          <p:cNvSpPr txBox="1"/>
          <p:nvPr userDrawn="1"/>
        </p:nvSpPr>
        <p:spPr>
          <a:xfrm>
            <a:off x="831099" y="2757997"/>
            <a:ext cx="2750301" cy="671003"/>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b="1" dirty="0">
                <a:solidFill>
                  <a:schemeClr val="bg1"/>
                </a:solidFill>
              </a:rPr>
              <a:t>Objectives</a:t>
            </a:r>
            <a:endParaRPr lang="en-US" b="1" dirty="0">
              <a:solidFill>
                <a:schemeClr val="bg1"/>
              </a:solidFill>
            </a:endParaRPr>
          </a:p>
        </p:txBody>
      </p:sp>
      <p:sp>
        <p:nvSpPr>
          <p:cNvPr id="11" name="Text Placeholder 10"/>
          <p:cNvSpPr>
            <a:spLocks noGrp="1"/>
          </p:cNvSpPr>
          <p:nvPr>
            <p:ph type="body" sz="quarter" idx="14" hasCustomPrompt="1"/>
          </p:nvPr>
        </p:nvSpPr>
        <p:spPr>
          <a:xfrm>
            <a:off x="5908431" y="1603717"/>
            <a:ext cx="5524060" cy="3151163"/>
          </a:xfrm>
          <a:prstGeom prst="rect">
            <a:avLst/>
          </a:prstGeom>
        </p:spPr>
        <p:txBody>
          <a:bodyPr>
            <a:normAutofit/>
          </a:bodyPr>
          <a:lstStyle>
            <a:lvl1pPr>
              <a:spcBef>
                <a:spcPts val="0"/>
              </a:spcBef>
              <a:spcAft>
                <a:spcPts val="0"/>
              </a:spcAft>
              <a:defRPr sz="3200">
                <a:solidFill>
                  <a:srgbClr val="25677D"/>
                </a:solidFill>
              </a:defRPr>
            </a:lvl1pPr>
          </a:lstStyle>
          <a:p>
            <a:pPr lvl="0"/>
            <a:r>
              <a:rPr lang="en-US" dirty="0"/>
              <a:t> { write your objectives}</a:t>
            </a:r>
            <a:endParaRPr lang="en-US" dirty="0"/>
          </a:p>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6921" y="618977"/>
            <a:ext cx="9393848" cy="712765"/>
          </a:xfrm>
          <a:prstGeom prst="rect">
            <a:avLst/>
          </a:prstGeom>
        </p:spPr>
        <p:txBody>
          <a:bodyPr/>
          <a:lstStyle>
            <a:lvl1pPr>
              <a:defRPr lang="en-US" sz="3600" b="1" kern="1200" spc="-38" baseline="0" dirty="0">
                <a:solidFill>
                  <a:srgbClr val="25677D"/>
                </a:solidFill>
                <a:latin typeface="+mn-lt"/>
                <a:ea typeface="+mj-ea"/>
                <a:cs typeface="+mj-cs"/>
              </a:defRPr>
            </a:lvl1pPr>
          </a:lstStyle>
          <a:p>
            <a:r>
              <a:rPr lang="en-US" dirty="0"/>
              <a:t>{ Title }</a:t>
            </a:r>
            <a:endParaRPr lang="en-US" dirty="0"/>
          </a:p>
        </p:txBody>
      </p:sp>
      <p:sp>
        <p:nvSpPr>
          <p:cNvPr id="6" name="Text Placeholder 10"/>
          <p:cNvSpPr>
            <a:spLocks noGrp="1"/>
          </p:cNvSpPr>
          <p:nvPr>
            <p:ph type="body" sz="quarter" idx="14" hasCustomPrompt="1"/>
          </p:nvPr>
        </p:nvSpPr>
        <p:spPr>
          <a:xfrm>
            <a:off x="1156921" y="1603717"/>
            <a:ext cx="10275570" cy="4705350"/>
          </a:xfrm>
          <a:prstGeom prst="rect">
            <a:avLst/>
          </a:prstGeom>
        </p:spPr>
        <p:txBody>
          <a:bodyPr>
            <a:normAutofit/>
          </a:bodyPr>
          <a:lstStyle>
            <a:lvl1pPr>
              <a:spcBef>
                <a:spcPts val="0"/>
              </a:spcBef>
              <a:spcAft>
                <a:spcPts val="0"/>
              </a:spcAft>
              <a:defRPr sz="2400">
                <a:solidFill>
                  <a:srgbClr val="25677D"/>
                </a:solidFill>
              </a:defRPr>
            </a:lvl1pPr>
          </a:lstStyle>
          <a:p>
            <a:pPr lvl="0"/>
            <a:r>
              <a:rPr lang="en-US" dirty="0"/>
              <a:t>{write your bullet point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Title 1"/>
          <p:cNvSpPr txBox="1"/>
          <p:nvPr userDrawn="1"/>
        </p:nvSpPr>
        <p:spPr>
          <a:xfrm>
            <a:off x="1325880" y="638175"/>
            <a:ext cx="9942195" cy="666750"/>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sz="3200" b="1" dirty="0">
                <a:solidFill>
                  <a:srgbClr val="25677D"/>
                </a:solidFill>
                <a:latin typeface="+mn-lt"/>
                <a:ea typeface="Cambria" panose="02040503050406030204" pitchFamily="18" charset="0"/>
              </a:rPr>
              <a:t>References</a:t>
            </a:r>
            <a:endParaRPr lang="en-US" sz="3200" b="1" dirty="0">
              <a:solidFill>
                <a:srgbClr val="25677D"/>
              </a:solidFill>
              <a:latin typeface="+mn-lt"/>
              <a:ea typeface="Cambria" panose="02040503050406030204" pitchFamily="18" charset="0"/>
            </a:endParaRPr>
          </a:p>
        </p:txBody>
      </p:sp>
      <p:sp>
        <p:nvSpPr>
          <p:cNvPr id="15" name="Text Placeholder 10"/>
          <p:cNvSpPr>
            <a:spLocks noGrp="1"/>
          </p:cNvSpPr>
          <p:nvPr>
            <p:ph type="body" sz="quarter" idx="14" hasCustomPrompt="1"/>
          </p:nvPr>
        </p:nvSpPr>
        <p:spPr>
          <a:xfrm>
            <a:off x="1325880" y="1524000"/>
            <a:ext cx="9681949" cy="3958659"/>
          </a:xfrm>
          <a:prstGeom prst="rect">
            <a:avLst/>
          </a:prstGeom>
        </p:spPr>
        <p:txBody>
          <a:bodyPr>
            <a:normAutofit/>
          </a:bodyPr>
          <a:lstStyle>
            <a:lvl1pPr marL="91440">
              <a:spcBef>
                <a:spcPts val="0"/>
              </a:spcBef>
              <a:defRPr sz="2400">
                <a:solidFill>
                  <a:srgbClr val="25677D"/>
                </a:solidFill>
              </a:defRPr>
            </a:lvl1pPr>
          </a:lstStyle>
          <a:p>
            <a:pPr lvl="0"/>
            <a:r>
              <a:rPr lang="en-US" dirty="0"/>
              <a:t>{ link to reference1, example: http://app.icraftsoft.net }</a:t>
            </a:r>
            <a:endParaRPr lang="en-US" dirty="0"/>
          </a:p>
          <a:p>
            <a:pPr lvl="0"/>
            <a:r>
              <a:rPr lang="en-US" dirty="0"/>
              <a:t>{ link to reference1, example: http://app.icraftsoft.net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descr="A picture containing light&#10;&#10;Description automatically generated"/>
          <p:cNvPicPr>
            <a:picLocks noChangeAspect="1"/>
          </p:cNvPicPr>
          <p:nvPr userDrawn="1"/>
        </p:nvPicPr>
        <p:blipFill>
          <a:blip r:embed="rId2"/>
          <a:stretch>
            <a:fillRect/>
          </a:stretch>
        </p:blipFill>
        <p:spPr>
          <a:xfrm>
            <a:off x="4967506" y="2055322"/>
            <a:ext cx="1683026" cy="27473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8621" y="625480"/>
            <a:ext cx="1036320" cy="68580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p:cNvSpPr>
            <a:spLocks noGrp="1"/>
          </p:cNvSpPr>
          <p:nvPr>
            <p:ph type="sldNum" sz="quarter" idx="4"/>
          </p:nvPr>
        </p:nvSpPr>
        <p:spPr>
          <a:xfrm>
            <a:off x="8610600" y="6181726"/>
            <a:ext cx="2743200" cy="539750"/>
          </a:xfrm>
          <a:prstGeom prst="rect">
            <a:avLst/>
          </a:prstGeom>
        </p:spPr>
        <p:txBody>
          <a:bodyPr vert="horz" lIns="91440" tIns="45720" rIns="91440" bIns="45720" rtlCol="0" anchor="ctr"/>
          <a:lstStyle>
            <a:lvl1pPr algn="r">
              <a:defRPr sz="1200">
                <a:solidFill>
                  <a:schemeClr val="tx1">
                    <a:tint val="75000"/>
                  </a:schemeClr>
                </a:solidFill>
              </a:defRPr>
            </a:lvl1pPr>
          </a:lstStyle>
          <a:p>
            <a:fld id="{2D836B06-9FB6-4AA1-A097-666DD28834F7}" type="slidenum">
              <a:rPr lang="en-US" smtClean="0"/>
            </a:fld>
            <a:endParaRPr lang="en-US" dirty="0"/>
          </a:p>
        </p:txBody>
      </p:sp>
      <p:pic>
        <p:nvPicPr>
          <p:cNvPr id="3" name="Picture 2" descr="Chart&#10;&#10;Description automatically generated"/>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73852" y="82268"/>
            <a:ext cx="944645" cy="1192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p:titleStyle>
    <p:bodyStyle>
      <a:lvl1pPr marL="200025" indent="-200025" algn="l" defTabSz="685800" rtl="0" eaLnBrk="1" latinLnBrk="0" hangingPunct="1">
        <a:lnSpc>
          <a:spcPct val="100000"/>
        </a:lnSpc>
        <a:spcBef>
          <a:spcPts val="900"/>
        </a:spcBef>
        <a:spcAft>
          <a:spcPts val="150"/>
        </a:spcAft>
        <a:buClr>
          <a:schemeClr val="accent1"/>
        </a:buClr>
        <a:buSzPct val="100000"/>
        <a:buFont typeface="Wingdings" panose="05000000000000000000" pitchFamily="2" charset="2"/>
        <a:buChar char="§"/>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350" kern="1200">
          <a:solidFill>
            <a:schemeClr val="tx1">
              <a:lumMod val="75000"/>
              <a:lumOff val="25000"/>
            </a:schemeClr>
          </a:solidFill>
          <a:latin typeface="+mn-lt"/>
          <a:ea typeface="+mn-ea"/>
          <a:cs typeface="+mn-cs"/>
        </a:defRPr>
      </a:lvl2pPr>
      <a:lvl3pPr marL="42545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3pPr>
      <a:lvl4pPr marL="56261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guru99.com/alert-popup-handling-selenium.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55" y="2338705"/>
            <a:ext cx="4243705" cy="1450975"/>
          </a:xfrm>
        </p:spPr>
        <p:txBody>
          <a:bodyPr lIns="91440" tIns="45720" rIns="91440" bIns="45720" anchor="t">
            <a:normAutofit/>
          </a:bodyPr>
          <a:lstStyle/>
          <a:p>
            <a:r>
              <a:rPr lang="en-US" sz="3600" dirty="0">
                <a:cs typeface="Calibri" panose="020F0502020204030204"/>
              </a:rPr>
              <a:t>Python And Database</a:t>
            </a:r>
            <a:endParaRPr lang="en-US" sz="3600"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055" y="614045"/>
            <a:ext cx="9393555" cy="633730"/>
          </a:xfrm>
        </p:spPr>
        <p:txBody>
          <a:bodyPr lIns="91440" tIns="45720" rIns="91440" bIns="45720" anchor="t"/>
          <a:lstStyle/>
          <a:p>
            <a:r>
              <a:rPr lang="en-US">
                <a:cs typeface="Calibri" panose="020F0502020204030204"/>
              </a:rPr>
              <a:t>Cont.'s </a:t>
            </a:r>
            <a:endParaRPr lang="en-US"/>
          </a:p>
        </p:txBody>
      </p:sp>
      <p:sp>
        <p:nvSpPr>
          <p:cNvPr id="6" name="Text Placeholder 5"/>
          <p:cNvSpPr>
            <a:spLocks noGrp="1"/>
          </p:cNvSpPr>
          <p:nvPr>
            <p:ph type="body" sz="quarter" idx="14"/>
          </p:nvPr>
        </p:nvSpPr>
        <p:spPr>
          <a:xfrm>
            <a:off x="935355" y="1570990"/>
            <a:ext cx="11256645" cy="5199380"/>
          </a:xfrm>
        </p:spPr>
        <p:txBody>
          <a:bodyPr lIns="91440" tIns="45720" rIns="91440" bIns="45720" anchor="t">
            <a:normAutofit lnSpcReduction="10000"/>
          </a:bodyPr>
          <a:p>
            <a:pPr marL="0" indent="0">
              <a:buNone/>
            </a:pPr>
            <a:r>
              <a:rPr lang="en-US" b="1">
                <a:solidFill>
                  <a:srgbClr val="00B050"/>
                </a:solidFill>
                <a:latin typeface="SimSun" panose="02010600030101010101" pitchFamily="2" charset="-122"/>
                <a:ea typeface="SimSun" panose="02010600030101010101" pitchFamily="2" charset="-122"/>
                <a:cs typeface="+mn-lt"/>
              </a:rPr>
              <a:t>from</a:t>
            </a:r>
            <a:r>
              <a:rPr lang="en-US">
                <a:solidFill>
                  <a:schemeClr val="tx1"/>
                </a:solidFill>
                <a:latin typeface="SimSun" panose="02010600030101010101" pitchFamily="2" charset="-122"/>
                <a:ea typeface="SimSun" panose="02010600030101010101" pitchFamily="2" charset="-122"/>
                <a:cs typeface="+mn-lt"/>
              </a:rPr>
              <a:t> </a:t>
            </a:r>
            <a:r>
              <a:rPr lang="en-US" b="1">
                <a:solidFill>
                  <a:srgbClr val="0070C0"/>
                </a:solidFill>
                <a:latin typeface="SimSun" panose="02010600030101010101" pitchFamily="2" charset="-122"/>
                <a:ea typeface="SimSun" panose="02010600030101010101" pitchFamily="2" charset="-122"/>
                <a:cs typeface="+mn-lt"/>
              </a:rPr>
              <a:t>getpass </a:t>
            </a:r>
            <a:r>
              <a:rPr lang="en-US" b="1">
                <a:solidFill>
                  <a:srgbClr val="00B050"/>
                </a:solidFill>
                <a:latin typeface="SimSun" panose="02010600030101010101" pitchFamily="2" charset="-122"/>
                <a:ea typeface="SimSun" panose="02010600030101010101" pitchFamily="2" charset="-122"/>
                <a:cs typeface="+mn-lt"/>
              </a:rPr>
              <a:t>import </a:t>
            </a:r>
            <a:r>
              <a:rPr lang="en-US">
                <a:solidFill>
                  <a:schemeClr val="tx1"/>
                </a:solidFill>
                <a:latin typeface="SimSun" panose="02010600030101010101" pitchFamily="2" charset="-122"/>
                <a:ea typeface="SimSun" panose="02010600030101010101" pitchFamily="2" charset="-122"/>
                <a:cs typeface="+mn-lt"/>
              </a:rPr>
              <a:t>getpass</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b="1">
                <a:solidFill>
                  <a:srgbClr val="00B050"/>
                </a:solidFill>
                <a:latin typeface="SimSun" panose="02010600030101010101" pitchFamily="2" charset="-122"/>
                <a:ea typeface="SimSun" panose="02010600030101010101" pitchFamily="2" charset="-122"/>
                <a:cs typeface="+mn-lt"/>
              </a:rPr>
              <a:t>from </a:t>
            </a:r>
            <a:r>
              <a:rPr lang="en-US" b="1">
                <a:solidFill>
                  <a:srgbClr val="0070C0"/>
                </a:solidFill>
                <a:latin typeface="SimSun" panose="02010600030101010101" pitchFamily="2" charset="-122"/>
                <a:ea typeface="SimSun" panose="02010600030101010101" pitchFamily="2" charset="-122"/>
                <a:cs typeface="+mn-lt"/>
              </a:rPr>
              <a:t>mysql.connector</a:t>
            </a:r>
            <a:r>
              <a:rPr lang="en-US">
                <a:solidFill>
                  <a:schemeClr val="tx1"/>
                </a:solidFill>
                <a:latin typeface="SimSun" panose="02010600030101010101" pitchFamily="2" charset="-122"/>
                <a:ea typeface="SimSun" panose="02010600030101010101" pitchFamily="2" charset="-122"/>
                <a:cs typeface="+mn-lt"/>
              </a:rPr>
              <a:t> </a:t>
            </a:r>
            <a:r>
              <a:rPr lang="en-US" b="1">
                <a:solidFill>
                  <a:srgbClr val="00B050"/>
                </a:solidFill>
                <a:latin typeface="SimSun" panose="02010600030101010101" pitchFamily="2" charset="-122"/>
                <a:ea typeface="SimSun" panose="02010600030101010101" pitchFamily="2" charset="-122"/>
                <a:cs typeface="+mn-lt"/>
              </a:rPr>
              <a:t>import </a:t>
            </a:r>
            <a:r>
              <a:rPr lang="en-US">
                <a:solidFill>
                  <a:schemeClr val="tx1"/>
                </a:solidFill>
                <a:latin typeface="SimSun" panose="02010600030101010101" pitchFamily="2" charset="-122"/>
                <a:ea typeface="SimSun" panose="02010600030101010101" pitchFamily="2" charset="-122"/>
                <a:cs typeface="+mn-lt"/>
              </a:rPr>
              <a:t>connect, Error</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b="1">
                <a:solidFill>
                  <a:srgbClr val="00B050"/>
                </a:solidFill>
                <a:latin typeface="SimSun" panose="02010600030101010101" pitchFamily="2" charset="-122"/>
                <a:ea typeface="SimSun" panose="02010600030101010101" pitchFamily="2" charset="-122"/>
                <a:cs typeface="+mn-lt"/>
              </a:rPr>
              <a:t>try</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a:t>
            </a:r>
            <a:r>
              <a:rPr lang="en-US" b="1">
                <a:solidFill>
                  <a:srgbClr val="00B050"/>
                </a:solidFill>
                <a:latin typeface="SimSun" panose="02010600030101010101" pitchFamily="2" charset="-122"/>
                <a:ea typeface="SimSun" panose="02010600030101010101" pitchFamily="2" charset="-122"/>
                <a:cs typeface="+mn-lt"/>
              </a:rPr>
              <a:t>with </a:t>
            </a:r>
            <a:r>
              <a:rPr lang="en-US">
                <a:solidFill>
                  <a:schemeClr val="tx1"/>
                </a:solidFill>
                <a:latin typeface="SimSun" panose="02010600030101010101" pitchFamily="2" charset="-122"/>
                <a:ea typeface="SimSun" panose="02010600030101010101" pitchFamily="2" charset="-122"/>
                <a:cs typeface="+mn-lt"/>
              </a:rPr>
              <a:t>connect(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host=</a:t>
            </a:r>
            <a:r>
              <a:rPr lang="en-US">
                <a:solidFill>
                  <a:srgbClr val="FF0000"/>
                </a:solidFill>
                <a:latin typeface="SimSun" panose="02010600030101010101" pitchFamily="2" charset="-122"/>
                <a:ea typeface="SimSun" panose="02010600030101010101" pitchFamily="2" charset="-122"/>
                <a:cs typeface="+mn-lt"/>
              </a:rPr>
              <a:t>"localhost",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user=</a:t>
            </a:r>
            <a:r>
              <a:rPr lang="en-US">
                <a:solidFill>
                  <a:srgbClr val="00B050"/>
                </a:solidFill>
                <a:latin typeface="SimSun" panose="02010600030101010101" pitchFamily="2" charset="-122"/>
                <a:ea typeface="SimSun" panose="02010600030101010101" pitchFamily="2" charset="-122"/>
                <a:cs typeface="+mn-lt"/>
              </a:rPr>
              <a:t>input</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"Enter username: "</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password=getpass(</a:t>
            </a:r>
            <a:r>
              <a:rPr lang="en-US">
                <a:solidFill>
                  <a:srgbClr val="FF0000"/>
                </a:solidFill>
                <a:latin typeface="SimSun" panose="02010600030101010101" pitchFamily="2" charset="-122"/>
                <a:ea typeface="SimSun" panose="02010600030101010101" pitchFamily="2" charset="-122"/>
                <a:cs typeface="+mn-lt"/>
              </a:rPr>
              <a:t>"Enter password: "</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 </a:t>
            </a:r>
            <a:r>
              <a:rPr lang="en-US" b="1">
                <a:solidFill>
                  <a:srgbClr val="00B050"/>
                </a:solidFill>
                <a:latin typeface="SimSun" panose="02010600030101010101" pitchFamily="2" charset="-122"/>
                <a:ea typeface="SimSun" panose="02010600030101010101" pitchFamily="2" charset="-122"/>
                <a:cs typeface="+mn-lt"/>
              </a:rPr>
              <a:t>as </a:t>
            </a:r>
            <a:r>
              <a:rPr lang="en-US">
                <a:solidFill>
                  <a:schemeClr val="tx1"/>
                </a:solidFill>
                <a:latin typeface="SimSun" panose="02010600030101010101" pitchFamily="2" charset="-122"/>
                <a:ea typeface="SimSun" panose="02010600030101010101" pitchFamily="2" charset="-122"/>
                <a:cs typeface="+mn-lt"/>
              </a:rPr>
              <a:t>connection:</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create_db_query = "</a:t>
            </a:r>
            <a:r>
              <a:rPr lang="en-US">
                <a:solidFill>
                  <a:srgbClr val="FF0000"/>
                </a:solidFill>
                <a:latin typeface="SimSun" panose="02010600030101010101" pitchFamily="2" charset="-122"/>
                <a:ea typeface="SimSun" panose="02010600030101010101" pitchFamily="2" charset="-122"/>
                <a:cs typeface="+mn-lt"/>
              </a:rPr>
              <a:t>CREATE DATABASE online_movie_rating</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a:t>
            </a:r>
            <a:r>
              <a:rPr lang="en-US" b="1">
                <a:solidFill>
                  <a:srgbClr val="00B050"/>
                </a:solidFill>
                <a:latin typeface="SimSun" panose="02010600030101010101" pitchFamily="2" charset="-122"/>
                <a:ea typeface="SimSun" panose="02010600030101010101" pitchFamily="2" charset="-122"/>
                <a:cs typeface="+mn-lt"/>
              </a:rPr>
              <a:t>with </a:t>
            </a:r>
            <a:r>
              <a:rPr lang="en-US">
                <a:solidFill>
                  <a:schemeClr val="tx1"/>
                </a:solidFill>
                <a:latin typeface="SimSun" panose="02010600030101010101" pitchFamily="2" charset="-122"/>
                <a:ea typeface="SimSun" panose="02010600030101010101" pitchFamily="2" charset="-122"/>
                <a:cs typeface="+mn-lt"/>
              </a:rPr>
              <a:t>connection.cursor() as cursor:</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cursor.execute(create_db_query)</a:t>
            </a:r>
            <a:r>
              <a:rPr lang="en-US" b="1">
                <a:solidFill>
                  <a:srgbClr val="00B050"/>
                </a:solidFill>
                <a:latin typeface="SimSun" panose="02010600030101010101" pitchFamily="2" charset="-122"/>
                <a:ea typeface="SimSun" panose="02010600030101010101" pitchFamily="2" charset="-122"/>
                <a:cs typeface="+mn-lt"/>
              </a:rPr>
              <a:t>except </a:t>
            </a:r>
            <a:r>
              <a:rPr lang="en-US">
                <a:solidFill>
                  <a:schemeClr val="tx1"/>
                </a:solidFill>
                <a:latin typeface="SimSun" panose="02010600030101010101" pitchFamily="2" charset="-122"/>
                <a:ea typeface="SimSun" panose="02010600030101010101" pitchFamily="2" charset="-122"/>
                <a:cs typeface="+mn-lt"/>
              </a:rPr>
              <a:t>Error </a:t>
            </a:r>
            <a:r>
              <a:rPr lang="en-US" b="1">
                <a:solidFill>
                  <a:srgbClr val="00B050"/>
                </a:solidFill>
                <a:latin typeface="SimSun" panose="02010600030101010101" pitchFamily="2" charset="-122"/>
                <a:ea typeface="SimSun" panose="02010600030101010101" pitchFamily="2" charset="-122"/>
                <a:cs typeface="+mn-lt"/>
              </a:rPr>
              <a:t>as </a:t>
            </a:r>
            <a:r>
              <a:rPr lang="en-US">
                <a:solidFill>
                  <a:schemeClr val="tx1"/>
                </a:solidFill>
                <a:latin typeface="SimSun" panose="02010600030101010101" pitchFamily="2" charset="-122"/>
                <a:ea typeface="SimSun" panose="02010600030101010101" pitchFamily="2" charset="-122"/>
                <a:cs typeface="+mn-lt"/>
              </a:rPr>
              <a:t>e:</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a:t>
            </a:r>
            <a:r>
              <a:rPr lang="en-US">
                <a:solidFill>
                  <a:srgbClr val="00B050"/>
                </a:solidFill>
                <a:latin typeface="SimSun" panose="02010600030101010101" pitchFamily="2" charset="-122"/>
                <a:ea typeface="SimSun" panose="02010600030101010101" pitchFamily="2" charset="-122"/>
                <a:cs typeface="+mn-lt"/>
              </a:rPr>
              <a:t>print</a:t>
            </a:r>
            <a:r>
              <a:rPr lang="en-US">
                <a:solidFill>
                  <a:schemeClr val="tx1"/>
                </a:solidFill>
                <a:latin typeface="SimSun" panose="02010600030101010101" pitchFamily="2" charset="-122"/>
                <a:ea typeface="SimSun" panose="02010600030101010101" pitchFamily="2" charset="-122"/>
                <a:cs typeface="+mn-lt"/>
              </a:rPr>
              <a:t>(e)</a:t>
            </a:r>
            <a:endParaRPr lang="en-US">
              <a:solidFill>
                <a:schemeClr val="tx1"/>
              </a:solidFill>
              <a:latin typeface="SimSun" panose="02010600030101010101" pitchFamily="2" charset="-122"/>
              <a:ea typeface="SimSun" panose="02010600030101010101" pitchFamily="2" charset="-122"/>
              <a:cs typeface="+mn-lt"/>
            </a:endParaRPr>
          </a:p>
          <a:p>
            <a:pPr marL="0" indent="0">
              <a:buNone/>
            </a:pPr>
            <a:endParaRPr lang="en-US">
              <a:solidFill>
                <a:schemeClr val="tx1"/>
              </a:solidFill>
              <a:latin typeface="SimSun" panose="02010600030101010101" pitchFamily="2" charset="-122"/>
              <a:ea typeface="SimSun" panose="02010600030101010101" pitchFamily="2" charset="-122"/>
              <a:cs typeface="+mn-lt"/>
            </a:endParaRPr>
          </a:p>
          <a:p>
            <a:r>
              <a:rPr lang="en-US">
                <a:solidFill>
                  <a:schemeClr val="tx1"/>
                </a:solidFill>
                <a:ea typeface="+mn-lt"/>
                <a:cs typeface="+mn-lt"/>
              </a:rPr>
              <a:t>After executing of the code above, you’ll have a new database called online_movie_rating in your MySQL server.</a:t>
            </a:r>
            <a:endParaRPr lang="en-US">
              <a:solidFill>
                <a:schemeClr val="tx1"/>
              </a:solidFill>
              <a:ea typeface="+mn-lt"/>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cs typeface="Calibri" panose="020F0502020204030204"/>
                <a:sym typeface="+mn-ea"/>
              </a:rPr>
              <a:t>Cont.'s </a:t>
            </a:r>
            <a:br>
              <a:rPr>
                <a:cs typeface="Calibri" panose="020F0502020204030204"/>
                <a:sym typeface="+mn-ea"/>
              </a:rPr>
            </a:br>
            <a:endParaRPr lang="en-US">
              <a:solidFill>
                <a:schemeClr val="tx1"/>
              </a:solidFill>
              <a:cs typeface="Calibri" panose="020F0502020204030204"/>
              <a:sym typeface="+mn-ea"/>
            </a:endParaRPr>
          </a:p>
        </p:txBody>
      </p:sp>
      <p:sp>
        <p:nvSpPr>
          <p:cNvPr id="3" name="Text Placeholder 2"/>
          <p:cNvSpPr>
            <a:spLocks noGrp="1"/>
          </p:cNvSpPr>
          <p:nvPr>
            <p:ph type="body" sz="quarter" idx="14"/>
          </p:nvPr>
        </p:nvSpPr>
        <p:spPr>
          <a:xfrm>
            <a:off x="1156970" y="1331595"/>
            <a:ext cx="10626090" cy="5191760"/>
          </a:xfrm>
        </p:spPr>
        <p:txBody>
          <a:bodyPr lIns="91440" tIns="45720" rIns="91440" bIns="45720" anchor="t">
            <a:noAutofit/>
          </a:bodyPr>
          <a:lstStyle/>
          <a:p>
            <a:r>
              <a:rPr lang="en-US">
                <a:solidFill>
                  <a:schemeClr val="tx1"/>
                </a:solidFill>
                <a:ea typeface="+mn-lt"/>
                <a:cs typeface="+mn-lt"/>
              </a:rPr>
              <a:t>You might receive an error here if a database with the same name already exists in your server. To confirm this, you can display the name of all databases in your server. </a:t>
            </a:r>
            <a:endParaRPr lang="en-US">
              <a:solidFill>
                <a:schemeClr val="tx1"/>
              </a:solidFill>
              <a:ea typeface="+mn-lt"/>
              <a:cs typeface="+mn-lt"/>
            </a:endParaRPr>
          </a:p>
          <a:p>
            <a:endParaRPr lang="en-US">
              <a:solidFill>
                <a:schemeClr val="tx1"/>
              </a:solidFill>
              <a:ea typeface="+mn-lt"/>
              <a:cs typeface="+mn-lt"/>
            </a:endParaRPr>
          </a:p>
          <a:p>
            <a:pPr marL="0" indent="0" algn="l">
              <a:buNone/>
            </a:pPr>
            <a:r>
              <a:rPr lang="en-US">
                <a:solidFill>
                  <a:schemeClr val="tx1"/>
                </a:solidFill>
                <a:latin typeface="SimSun" panose="02010600030101010101" pitchFamily="2" charset="-122"/>
                <a:ea typeface="SimSun" panose="02010600030101010101" pitchFamily="2" charset="-122"/>
                <a:cs typeface="+mn-lt"/>
              </a:rPr>
              <a:t>show_db_query = </a:t>
            </a:r>
            <a:r>
              <a:rPr lang="en-US">
                <a:solidFill>
                  <a:srgbClr val="FF0000"/>
                </a:solidFill>
                <a:latin typeface="SimSun" panose="02010600030101010101" pitchFamily="2" charset="-122"/>
                <a:ea typeface="SimSun" panose="02010600030101010101" pitchFamily="2" charset="-122"/>
                <a:cs typeface="+mn-lt"/>
              </a:rPr>
              <a:t>"SHOW DATABASES"</a:t>
            </a:r>
            <a:endParaRPr lang="en-US">
              <a:solidFill>
                <a:schemeClr val="tx1"/>
              </a:solidFill>
              <a:latin typeface="SimSun" panose="02010600030101010101" pitchFamily="2" charset="-122"/>
              <a:ea typeface="SimSun" panose="02010600030101010101" pitchFamily="2" charset="-122"/>
              <a:cs typeface="+mn-lt"/>
            </a:endParaRPr>
          </a:p>
          <a:p>
            <a:pPr marL="0" indent="0" algn="l">
              <a:buNone/>
            </a:pPr>
            <a:r>
              <a:rPr lang="en-US" b="1">
                <a:solidFill>
                  <a:srgbClr val="00B050"/>
                </a:solidFill>
                <a:latin typeface="SimSun" panose="02010600030101010101" pitchFamily="2" charset="-122"/>
                <a:ea typeface="SimSun" panose="02010600030101010101" pitchFamily="2" charset="-122"/>
                <a:cs typeface="+mn-lt"/>
              </a:rPr>
              <a:t>with </a:t>
            </a:r>
            <a:r>
              <a:rPr lang="en-US">
                <a:solidFill>
                  <a:schemeClr val="tx1"/>
                </a:solidFill>
                <a:latin typeface="SimSun" panose="02010600030101010101" pitchFamily="2" charset="-122"/>
                <a:ea typeface="SimSun" panose="02010600030101010101" pitchFamily="2" charset="-122"/>
                <a:cs typeface="+mn-lt"/>
              </a:rPr>
              <a:t>connection.cursor() </a:t>
            </a:r>
            <a:r>
              <a:rPr lang="en-US" b="1">
                <a:solidFill>
                  <a:srgbClr val="00B050"/>
                </a:solidFill>
                <a:latin typeface="SimSun" panose="02010600030101010101" pitchFamily="2" charset="-122"/>
                <a:ea typeface="SimSun" panose="02010600030101010101" pitchFamily="2" charset="-122"/>
                <a:cs typeface="+mn-lt"/>
              </a:rPr>
              <a:t>as </a:t>
            </a:r>
            <a:r>
              <a:rPr lang="en-US">
                <a:solidFill>
                  <a:schemeClr val="tx1"/>
                </a:solidFill>
                <a:latin typeface="SimSun" panose="02010600030101010101" pitchFamily="2" charset="-122"/>
                <a:ea typeface="SimSun" panose="02010600030101010101" pitchFamily="2" charset="-122"/>
                <a:cs typeface="+mn-lt"/>
              </a:rPr>
              <a:t>cursor:</a:t>
            </a:r>
            <a:endParaRPr lang="en-US">
              <a:solidFill>
                <a:schemeClr val="tx1"/>
              </a:solidFill>
              <a:latin typeface="SimSun" panose="02010600030101010101" pitchFamily="2" charset="-122"/>
              <a:ea typeface="SimSun" panose="02010600030101010101" pitchFamily="2" charset="-122"/>
              <a:cs typeface="+mn-lt"/>
            </a:endParaRPr>
          </a:p>
          <a:p>
            <a:pPr marL="0" indent="0" algn="l">
              <a:buNone/>
            </a:pPr>
            <a:r>
              <a:rPr lang="en-US">
                <a:solidFill>
                  <a:schemeClr val="tx1"/>
                </a:solidFill>
                <a:latin typeface="SimSun" panose="02010600030101010101" pitchFamily="2" charset="-122"/>
                <a:ea typeface="SimSun" panose="02010600030101010101" pitchFamily="2" charset="-122"/>
                <a:cs typeface="+mn-lt"/>
              </a:rPr>
              <a:t>   cursor.execute(show_db_query)</a:t>
            </a:r>
            <a:endParaRPr lang="en-US">
              <a:solidFill>
                <a:schemeClr val="tx1"/>
              </a:solidFill>
              <a:latin typeface="SimSun" panose="02010600030101010101" pitchFamily="2" charset="-122"/>
              <a:ea typeface="SimSun" panose="02010600030101010101" pitchFamily="2" charset="-122"/>
              <a:cs typeface="+mn-lt"/>
            </a:endParaRPr>
          </a:p>
          <a:p>
            <a:pPr marL="0" indent="0" algn="l">
              <a:buNone/>
            </a:pPr>
            <a:r>
              <a:rPr lang="en-US">
                <a:solidFill>
                  <a:schemeClr val="tx1"/>
                </a:solidFill>
                <a:latin typeface="SimSun" panose="02010600030101010101" pitchFamily="2" charset="-122"/>
                <a:ea typeface="SimSun" panose="02010600030101010101" pitchFamily="2" charset="-122"/>
                <a:cs typeface="+mn-lt"/>
              </a:rPr>
              <a:t>    </a:t>
            </a:r>
            <a:r>
              <a:rPr lang="en-US" b="1">
                <a:solidFill>
                  <a:srgbClr val="00B050"/>
                </a:solidFill>
                <a:latin typeface="SimSun" panose="02010600030101010101" pitchFamily="2" charset="-122"/>
                <a:ea typeface="SimSun" panose="02010600030101010101" pitchFamily="2" charset="-122"/>
                <a:cs typeface="+mn-lt"/>
              </a:rPr>
              <a:t>for </a:t>
            </a:r>
            <a:r>
              <a:rPr lang="en-US">
                <a:solidFill>
                  <a:schemeClr val="tx1"/>
                </a:solidFill>
                <a:latin typeface="SimSun" panose="02010600030101010101" pitchFamily="2" charset="-122"/>
                <a:ea typeface="SimSun" panose="02010600030101010101" pitchFamily="2" charset="-122"/>
                <a:cs typeface="+mn-lt"/>
              </a:rPr>
              <a:t>db </a:t>
            </a:r>
            <a:r>
              <a:rPr lang="en-US">
                <a:solidFill>
                  <a:srgbClr val="7030A0"/>
                </a:solidFill>
                <a:latin typeface="SimSun" panose="02010600030101010101" pitchFamily="2" charset="-122"/>
                <a:ea typeface="SimSun" panose="02010600030101010101" pitchFamily="2" charset="-122"/>
                <a:cs typeface="+mn-lt"/>
              </a:rPr>
              <a:t>in </a:t>
            </a:r>
            <a:r>
              <a:rPr lang="en-US">
                <a:solidFill>
                  <a:schemeClr val="tx1"/>
                </a:solidFill>
                <a:latin typeface="SimSun" panose="02010600030101010101" pitchFamily="2" charset="-122"/>
                <a:ea typeface="SimSun" panose="02010600030101010101" pitchFamily="2" charset="-122"/>
                <a:cs typeface="+mn-lt"/>
              </a:rPr>
              <a:t>cursor:</a:t>
            </a:r>
            <a:endParaRPr lang="en-US">
              <a:solidFill>
                <a:schemeClr val="tx1"/>
              </a:solidFill>
              <a:latin typeface="SimSun" panose="02010600030101010101" pitchFamily="2" charset="-122"/>
              <a:ea typeface="SimSun" panose="02010600030101010101" pitchFamily="2" charset="-122"/>
              <a:cs typeface="+mn-lt"/>
            </a:endParaRPr>
          </a:p>
          <a:p>
            <a:pPr marL="0" indent="0" algn="l">
              <a:buNone/>
            </a:pPr>
            <a:r>
              <a:rPr lang="en-US">
                <a:solidFill>
                  <a:schemeClr val="tx1"/>
                </a:solidFill>
                <a:latin typeface="SimSun" panose="02010600030101010101" pitchFamily="2" charset="-122"/>
                <a:ea typeface="SimSun" panose="02010600030101010101" pitchFamily="2" charset="-122"/>
                <a:cs typeface="+mn-lt"/>
              </a:rPr>
              <a:t>      </a:t>
            </a:r>
            <a:r>
              <a:rPr lang="en-US">
                <a:solidFill>
                  <a:srgbClr val="00B050"/>
                </a:solidFill>
                <a:latin typeface="SimSun" panose="02010600030101010101" pitchFamily="2" charset="-122"/>
                <a:ea typeface="SimSun" panose="02010600030101010101" pitchFamily="2" charset="-122"/>
                <a:cs typeface="+mn-lt"/>
              </a:rPr>
              <a:t>print</a:t>
            </a:r>
            <a:r>
              <a:rPr lang="en-US">
                <a:solidFill>
                  <a:schemeClr val="tx1"/>
                </a:solidFill>
                <a:latin typeface="SimSun" panose="02010600030101010101" pitchFamily="2" charset="-122"/>
                <a:ea typeface="SimSun" panose="02010600030101010101" pitchFamily="2" charset="-122"/>
                <a:cs typeface="+mn-lt"/>
              </a:rPr>
              <a:t>(db)</a:t>
            </a:r>
            <a:endParaRPr lang="en-US">
              <a:solidFill>
                <a:schemeClr val="tx1"/>
              </a:solidFill>
              <a:ea typeface="+mn-lt"/>
              <a:cs typeface="+mn-lt"/>
            </a:endParaRPr>
          </a:p>
          <a:p>
            <a:r>
              <a:rPr lang="en-US">
                <a:solidFill>
                  <a:schemeClr val="tx1"/>
                </a:solidFill>
                <a:ea typeface="+mn-lt"/>
                <a:cs typeface="+mn-lt"/>
              </a:rPr>
              <a:t>The above code prints the names of all the databases currently in your MySQL server. </a:t>
            </a:r>
            <a:endParaRPr lang="en-US">
              <a:solidFill>
                <a:schemeClr val="tx1"/>
              </a:solidFill>
              <a:ea typeface="+mn-lt"/>
              <a:cs typeface="+mn-lt"/>
            </a:endParaRPr>
          </a:p>
          <a:p>
            <a:r>
              <a:rPr lang="en-US" b="1">
                <a:solidFill>
                  <a:schemeClr val="tx1"/>
                </a:solidFill>
                <a:ea typeface="+mn-lt"/>
                <a:cs typeface="+mn-lt"/>
              </a:rPr>
              <a:t>Connecting to an Existing Database</a:t>
            </a:r>
            <a:endParaRPr lang="en-US">
              <a:solidFill>
                <a:schemeClr val="tx1"/>
              </a:solidFill>
              <a:ea typeface="+mn-lt"/>
              <a:cs typeface="+mn-lt"/>
            </a:endParaRPr>
          </a:p>
          <a:p>
            <a:pPr marL="0" indent="0">
              <a:buNone/>
            </a:pPr>
            <a:r>
              <a:rPr lang="en-US">
                <a:solidFill>
                  <a:schemeClr val="tx1"/>
                </a:solidFill>
                <a:ea typeface="+mn-lt"/>
                <a:cs typeface="+mn-lt"/>
              </a:rPr>
              <a:t>You’ll already have a MySQL database that you want to connect with your Python application.</a:t>
            </a:r>
            <a:endParaRPr lang="en-US">
              <a:solidFill>
                <a:schemeClr val="tx1"/>
              </a:solidFill>
              <a:ea typeface="+mn-lt"/>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32" y="586087"/>
            <a:ext cx="9393848" cy="712765"/>
          </a:xfrm>
        </p:spPr>
        <p:txBody>
          <a:bodyPr lIns="91440" tIns="45720" rIns="91440" bIns="45720" anchor="t"/>
          <a:lstStyle/>
          <a:p>
            <a:r>
              <a:rPr>
                <a:cs typeface="Calibri" panose="020F0502020204030204"/>
                <a:sym typeface="+mn-ea"/>
              </a:rPr>
              <a:t>Cont.'s </a:t>
            </a:r>
            <a:br>
              <a:rPr lang="en-US"/>
            </a:br>
            <a:endParaRPr lang="en-US">
              <a:cs typeface="Calibri" panose="020F0502020204030204"/>
            </a:endParaRPr>
          </a:p>
        </p:txBody>
      </p:sp>
      <p:sp>
        <p:nvSpPr>
          <p:cNvPr id="3" name="Text Placeholder 2"/>
          <p:cNvSpPr>
            <a:spLocks noGrp="1"/>
          </p:cNvSpPr>
          <p:nvPr>
            <p:ph type="body" sz="quarter" idx="14"/>
          </p:nvPr>
        </p:nvSpPr>
        <p:spPr>
          <a:xfrm>
            <a:off x="958215" y="1451610"/>
            <a:ext cx="10275570" cy="5278120"/>
          </a:xfrm>
        </p:spPr>
        <p:txBody>
          <a:bodyPr lIns="91440" tIns="45720" rIns="91440" bIns="45720" anchor="t">
            <a:noAutofit/>
          </a:bodyPr>
          <a:lstStyle/>
          <a:p>
            <a:pPr marL="0" indent="0">
              <a:buNone/>
            </a:pPr>
            <a:r>
              <a:rPr lang="en-US" sz="2000" b="1">
                <a:solidFill>
                  <a:srgbClr val="00B050"/>
                </a:solidFill>
                <a:latin typeface="SimSun" panose="02010600030101010101" pitchFamily="2" charset="-122"/>
                <a:ea typeface="SimSun" panose="02010600030101010101" pitchFamily="2" charset="-122"/>
                <a:cs typeface="+mn-lt"/>
                <a:sym typeface="+mn-ea"/>
              </a:rPr>
              <a:t>from</a:t>
            </a: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70C0"/>
                </a:solidFill>
                <a:latin typeface="SimSun" panose="02010600030101010101" pitchFamily="2" charset="-122"/>
                <a:ea typeface="SimSun" panose="02010600030101010101" pitchFamily="2" charset="-122"/>
                <a:cs typeface="+mn-lt"/>
                <a:sym typeface="+mn-ea"/>
              </a:rPr>
              <a:t>getpass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a:solidFill>
                  <a:schemeClr val="tx1"/>
                </a:solidFill>
                <a:latin typeface="SimSun" panose="02010600030101010101" pitchFamily="2" charset="-122"/>
                <a:ea typeface="SimSun" panose="02010600030101010101" pitchFamily="2" charset="-122"/>
                <a:cs typeface="+mn-lt"/>
                <a:sym typeface="+mn-ea"/>
              </a:rPr>
              <a:t>getpass</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sym typeface="+mn-ea"/>
              </a:rPr>
              <a:t>from </a:t>
            </a:r>
            <a:r>
              <a:rPr lang="en-US" sz="2000" b="1">
                <a:solidFill>
                  <a:srgbClr val="0070C0"/>
                </a:solidFill>
                <a:latin typeface="SimSun" panose="02010600030101010101" pitchFamily="2" charset="-122"/>
                <a:ea typeface="SimSun" panose="02010600030101010101" pitchFamily="2" charset="-122"/>
                <a:cs typeface="+mn-lt"/>
                <a:sym typeface="+mn-ea"/>
              </a:rPr>
              <a:t>mysql.connector</a:t>
            </a: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a:solidFill>
                  <a:schemeClr val="tx1"/>
                </a:solidFill>
                <a:latin typeface="SimSun" panose="02010600030101010101" pitchFamily="2" charset="-122"/>
                <a:ea typeface="SimSun" panose="02010600030101010101" pitchFamily="2" charset="-122"/>
                <a:cs typeface="+mn-lt"/>
                <a:sym typeface="+mn-ea"/>
              </a:rPr>
              <a:t>connect, Error</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rPr>
              <a:t>try</a:t>
            </a:r>
            <a:r>
              <a:rPr lang="en-US" sz="2000">
                <a:solidFill>
                  <a:schemeClr val="tx1"/>
                </a:solidFill>
                <a:latin typeface="SimSun" panose="02010600030101010101" pitchFamily="2" charset="-122"/>
                <a:ea typeface="SimSun" panose="02010600030101010101" pitchFamily="2" charset="-122"/>
                <a:cs typeface="+mn-lt"/>
              </a:rPr>
              <a: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a:t>
            </a:r>
            <a:r>
              <a:rPr lang="en-US" sz="2000" b="1">
                <a:solidFill>
                  <a:srgbClr val="00B050"/>
                </a:solidFill>
                <a:latin typeface="SimSun" panose="02010600030101010101" pitchFamily="2" charset="-122"/>
                <a:ea typeface="SimSun" panose="02010600030101010101" pitchFamily="2" charset="-122"/>
                <a:cs typeface="+mn-lt"/>
              </a:rPr>
              <a:t>with </a:t>
            </a:r>
            <a:r>
              <a:rPr lang="en-US" sz="2000">
                <a:solidFill>
                  <a:schemeClr val="tx1"/>
                </a:solidFill>
                <a:latin typeface="SimSun" panose="02010600030101010101" pitchFamily="2" charset="-122"/>
                <a:ea typeface="SimSun" panose="02010600030101010101" pitchFamily="2" charset="-122"/>
                <a:cs typeface="+mn-lt"/>
              </a:rPr>
              <a:t>connect(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host=</a:t>
            </a:r>
            <a:r>
              <a:rPr lang="en-US" sz="2000">
                <a:solidFill>
                  <a:srgbClr val="FF0000"/>
                </a:solidFill>
                <a:latin typeface="SimSun" panose="02010600030101010101" pitchFamily="2" charset="-122"/>
                <a:ea typeface="SimSun" panose="02010600030101010101" pitchFamily="2" charset="-122"/>
                <a:cs typeface="+mn-lt"/>
              </a:rPr>
              <a:t>"localhost"</a:t>
            </a:r>
            <a:r>
              <a:rPr lang="en-US" sz="2000">
                <a:solidFill>
                  <a:schemeClr val="tx1"/>
                </a:solidFill>
                <a:latin typeface="SimSun" panose="02010600030101010101" pitchFamily="2" charset="-122"/>
                <a:ea typeface="SimSun" panose="02010600030101010101" pitchFamily="2" charset="-122"/>
                <a:cs typeface="+mn-lt"/>
              </a:rPr>
              <a: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user=</a:t>
            </a:r>
            <a:r>
              <a:rPr lang="en-US" sz="2000">
                <a:solidFill>
                  <a:srgbClr val="00B050"/>
                </a:solidFill>
                <a:latin typeface="SimSun" panose="02010600030101010101" pitchFamily="2" charset="-122"/>
                <a:ea typeface="SimSun" panose="02010600030101010101" pitchFamily="2" charset="-122"/>
                <a:cs typeface="+mn-lt"/>
              </a:rPr>
              <a:t>input</a:t>
            </a:r>
            <a:r>
              <a:rPr lang="en-US" sz="2000">
                <a:solidFill>
                  <a:schemeClr val="tx1"/>
                </a:solidFill>
                <a:latin typeface="SimSun" panose="02010600030101010101" pitchFamily="2" charset="-122"/>
                <a:ea typeface="SimSun" panose="02010600030101010101" pitchFamily="2" charset="-122"/>
                <a:cs typeface="+mn-lt"/>
              </a:rPr>
              <a:t>(</a:t>
            </a:r>
            <a:r>
              <a:rPr lang="en-US" sz="2000">
                <a:solidFill>
                  <a:srgbClr val="FF0000"/>
                </a:solidFill>
                <a:latin typeface="SimSun" panose="02010600030101010101" pitchFamily="2" charset="-122"/>
                <a:ea typeface="SimSun" panose="02010600030101010101" pitchFamily="2" charset="-122"/>
                <a:cs typeface="+mn-lt"/>
              </a:rPr>
              <a:t>"Enter username: "</a:t>
            </a:r>
            <a:r>
              <a:rPr lang="en-US" sz="2000">
                <a:solidFill>
                  <a:schemeClr val="tx1"/>
                </a:solidFill>
                <a:latin typeface="SimSun" panose="02010600030101010101" pitchFamily="2" charset="-122"/>
                <a:ea typeface="SimSun" panose="02010600030101010101" pitchFamily="2" charset="-122"/>
                <a:cs typeface="+mn-lt"/>
              </a:rPr>
              <a: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password=getpass(</a:t>
            </a:r>
            <a:r>
              <a:rPr lang="en-US" sz="2000">
                <a:solidFill>
                  <a:srgbClr val="FF0000"/>
                </a:solidFill>
                <a:latin typeface="SimSun" panose="02010600030101010101" pitchFamily="2" charset="-122"/>
                <a:ea typeface="SimSun" panose="02010600030101010101" pitchFamily="2" charset="-122"/>
                <a:cs typeface="+mn-lt"/>
              </a:rPr>
              <a:t>"Enter password: "</a:t>
            </a:r>
            <a:r>
              <a:rPr lang="en-US" sz="2000">
                <a:solidFill>
                  <a:schemeClr val="tx1"/>
                </a:solidFill>
                <a:latin typeface="SimSun" panose="02010600030101010101" pitchFamily="2" charset="-122"/>
                <a:ea typeface="SimSun" panose="02010600030101010101" pitchFamily="2" charset="-122"/>
                <a:cs typeface="+mn-lt"/>
              </a:rPr>
              <a: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database=</a:t>
            </a:r>
            <a:r>
              <a:rPr lang="en-US" sz="2000">
                <a:solidFill>
                  <a:srgbClr val="FF0000"/>
                </a:solidFill>
                <a:latin typeface="SimSun" panose="02010600030101010101" pitchFamily="2" charset="-122"/>
                <a:ea typeface="SimSun" panose="02010600030101010101" pitchFamily="2" charset="-122"/>
                <a:cs typeface="+mn-lt"/>
              </a:rPr>
              <a:t>"student_db"</a:t>
            </a:r>
            <a:r>
              <a:rPr lang="en-US" sz="2000">
                <a:solidFill>
                  <a:schemeClr val="tx1"/>
                </a:solidFill>
                <a:latin typeface="SimSun" panose="02010600030101010101" pitchFamily="2" charset="-122"/>
                <a:ea typeface="SimSun" panose="02010600030101010101" pitchFamily="2" charset="-122"/>
                <a:cs typeface="+mn-lt"/>
              </a:rPr>
              <a: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 </a:t>
            </a:r>
            <a:r>
              <a:rPr lang="en-US" sz="2000" b="1">
                <a:solidFill>
                  <a:srgbClr val="00B050"/>
                </a:solidFill>
                <a:latin typeface="SimSun" panose="02010600030101010101" pitchFamily="2" charset="-122"/>
                <a:ea typeface="SimSun" panose="02010600030101010101" pitchFamily="2" charset="-122"/>
                <a:cs typeface="+mn-lt"/>
              </a:rPr>
              <a:t>as </a:t>
            </a:r>
            <a:r>
              <a:rPr lang="en-US" sz="2000">
                <a:solidFill>
                  <a:schemeClr val="tx1"/>
                </a:solidFill>
                <a:latin typeface="SimSun" panose="02010600030101010101" pitchFamily="2" charset="-122"/>
                <a:ea typeface="SimSun" panose="02010600030101010101" pitchFamily="2" charset="-122"/>
                <a:cs typeface="+mn-lt"/>
              </a:rPr>
              <a:t>connection:</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a:t>
            </a:r>
            <a:r>
              <a:rPr lang="en-US" sz="2000">
                <a:solidFill>
                  <a:srgbClr val="00B050"/>
                </a:solidFill>
                <a:latin typeface="SimSun" panose="02010600030101010101" pitchFamily="2" charset="-122"/>
                <a:ea typeface="SimSun" panose="02010600030101010101" pitchFamily="2" charset="-122"/>
                <a:cs typeface="+mn-lt"/>
              </a:rPr>
              <a:t>print</a:t>
            </a:r>
            <a:r>
              <a:rPr lang="en-US" sz="2000">
                <a:solidFill>
                  <a:schemeClr val="tx1"/>
                </a:solidFill>
                <a:latin typeface="SimSun" panose="02010600030101010101" pitchFamily="2" charset="-122"/>
                <a:ea typeface="SimSun" panose="02010600030101010101" pitchFamily="2" charset="-122"/>
                <a:cs typeface="+mn-lt"/>
              </a:rPr>
              <a:t>(connection)</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rPr>
              <a:t>except </a:t>
            </a:r>
            <a:r>
              <a:rPr lang="en-US" sz="2000">
                <a:solidFill>
                  <a:schemeClr val="tx1"/>
                </a:solidFill>
                <a:latin typeface="SimSun" panose="02010600030101010101" pitchFamily="2" charset="-122"/>
                <a:ea typeface="SimSun" panose="02010600030101010101" pitchFamily="2" charset="-122"/>
                <a:cs typeface="+mn-lt"/>
              </a:rPr>
              <a:t>Error </a:t>
            </a:r>
            <a:r>
              <a:rPr lang="en-US" sz="2000" b="1">
                <a:solidFill>
                  <a:srgbClr val="00B050"/>
                </a:solidFill>
                <a:latin typeface="SimSun" panose="02010600030101010101" pitchFamily="2" charset="-122"/>
                <a:ea typeface="SimSun" panose="02010600030101010101" pitchFamily="2" charset="-122"/>
                <a:cs typeface="+mn-lt"/>
              </a:rPr>
              <a:t>as </a:t>
            </a:r>
            <a:r>
              <a:rPr lang="en-US" sz="2000">
                <a:solidFill>
                  <a:schemeClr val="tx1"/>
                </a:solidFill>
                <a:latin typeface="SimSun" panose="02010600030101010101" pitchFamily="2" charset="-122"/>
                <a:ea typeface="SimSun" panose="02010600030101010101" pitchFamily="2" charset="-122"/>
                <a:cs typeface="+mn-lt"/>
              </a:rPr>
              <a:t>e:</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a:t>
            </a:r>
            <a:r>
              <a:rPr lang="en-US" sz="2000">
                <a:solidFill>
                  <a:srgbClr val="00B050"/>
                </a:solidFill>
                <a:latin typeface="SimSun" panose="02010600030101010101" pitchFamily="2" charset="-122"/>
                <a:ea typeface="SimSun" panose="02010600030101010101" pitchFamily="2" charset="-122"/>
                <a:cs typeface="+mn-lt"/>
              </a:rPr>
              <a:t>print</a:t>
            </a:r>
            <a:r>
              <a:rPr lang="en-US" sz="2000">
                <a:solidFill>
                  <a:schemeClr val="tx1"/>
                </a:solidFill>
                <a:latin typeface="SimSun" panose="02010600030101010101" pitchFamily="2" charset="-122"/>
                <a:ea typeface="SimSun" panose="02010600030101010101" pitchFamily="2" charset="-122"/>
                <a:cs typeface="+mn-lt"/>
              </a:rPr>
              <a:t>(e)</a:t>
            </a:r>
            <a:endParaRPr lang="en-US" sz="2000">
              <a:solidFill>
                <a:srgbClr val="00B0F0"/>
              </a:solidFill>
              <a:latin typeface="SimSun" panose="02010600030101010101" pitchFamily="2" charset="-122"/>
              <a:ea typeface="+mn-lt"/>
              <a:cs typeface="+mn-lt"/>
            </a:endParaRPr>
          </a:p>
          <a:p>
            <a:pPr marL="0" indent="0">
              <a:buNone/>
            </a:pPr>
            <a:endParaRPr lang="en-US" sz="2000">
              <a:solidFill>
                <a:srgbClr val="00B0F0"/>
              </a:solidFill>
              <a:latin typeface="SimSun" panose="02010600030101010101" pitchFamily="2" charset="-122"/>
              <a:ea typeface="+mn-lt"/>
              <a:cs typeface="+mn-lt"/>
            </a:endParaRPr>
          </a:p>
          <a:p>
            <a:r>
              <a:rPr lang="en-US">
                <a:solidFill>
                  <a:schemeClr val="tx1"/>
                </a:solidFill>
                <a:ea typeface="+mn-lt"/>
                <a:cs typeface="+mn-lt"/>
              </a:rPr>
              <a:t>The above code is very similar to the connection script that you used earlier. The only change here is an additional database parameter, where the name of your database is passed to connect().</a:t>
            </a:r>
            <a:r>
              <a:rPr lang="en-US">
                <a:solidFill>
                  <a:schemeClr val="tx1"/>
                </a:solidFill>
                <a:ea typeface="+mn-lt"/>
                <a:cs typeface="+mn-lt"/>
              </a:rPr>
              <a:t> </a:t>
            </a:r>
            <a:endParaRPr lang="en-US">
              <a:solidFill>
                <a:schemeClr val="tx1"/>
              </a:solidFill>
              <a:ea typeface="+mn-lt"/>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solidFill>
                  <a:schemeClr val="accent1">
                    <a:lumMod val="50000"/>
                  </a:schemeClr>
                </a:solidFill>
                <a:ea typeface="+mn-lt"/>
                <a:cs typeface="+mn-lt"/>
                <a:sym typeface="+mn-ea"/>
              </a:rPr>
              <a:t>Creating Tables</a:t>
            </a:r>
            <a:br>
              <a:rPr lang="en-US" b="1" dirty="0">
                <a:solidFill>
                  <a:schemeClr val="accent1">
                    <a:lumMod val="50000"/>
                  </a:schemeClr>
                </a:solidFill>
                <a:ea typeface="+mn-lt"/>
                <a:cs typeface="+mn-lt"/>
              </a:rPr>
            </a:br>
            <a:endParaRPr lang="en-US">
              <a:cs typeface="Calibri" panose="020F0502020204030204"/>
            </a:endParaRPr>
          </a:p>
        </p:txBody>
      </p:sp>
      <p:sp>
        <p:nvSpPr>
          <p:cNvPr id="5" name="Text Placeholder 4"/>
          <p:cNvSpPr>
            <a:spLocks noGrp="1"/>
          </p:cNvSpPr>
          <p:nvPr>
            <p:ph type="body" sz="quarter" idx="14"/>
          </p:nvPr>
        </p:nvSpPr>
        <p:spPr>
          <a:xfrm>
            <a:off x="958215" y="1451610"/>
            <a:ext cx="10275570" cy="5253990"/>
          </a:xfrm>
        </p:spPr>
        <p:txBody>
          <a:bodyPr lIns="91440" tIns="45720" rIns="91440" bIns="45720" anchor="t">
            <a:noAutofit/>
          </a:bodyPr>
          <a:p>
            <a:r>
              <a:rPr lang="en-US">
                <a:solidFill>
                  <a:schemeClr val="tx1"/>
                </a:solidFill>
                <a:ea typeface="+mn-lt"/>
                <a:cs typeface="+mn-lt"/>
              </a:rPr>
              <a:t>To create a new table in MySQL, you need to use the CREATE TABLE statement.</a:t>
            </a:r>
            <a:endParaRPr lang="en-US">
              <a:solidFill>
                <a:schemeClr val="tx1"/>
              </a:solidFill>
            </a:endParaRPr>
          </a:p>
          <a:p>
            <a:pPr marL="0" indent="0">
              <a:buNone/>
            </a:pPr>
            <a:endParaRPr lang="en-US" sz="2000" b="1">
              <a:solidFill>
                <a:srgbClr val="00B050"/>
              </a:solidFill>
              <a:latin typeface="SimSun" panose="02010600030101010101" pitchFamily="2" charset="-122"/>
              <a:ea typeface="SimSun" panose="02010600030101010101" pitchFamily="2" charset="-122"/>
            </a:endParaRPr>
          </a:p>
          <a:p>
            <a:pPr marL="0" indent="0">
              <a:buNone/>
            </a:pPr>
            <a:r>
              <a:rPr lang="en-US" sz="2000" b="1">
                <a:solidFill>
                  <a:srgbClr val="00B050"/>
                </a:solidFill>
                <a:latin typeface="SimSun" panose="02010600030101010101" pitchFamily="2" charset="-122"/>
                <a:ea typeface="SimSun" panose="02010600030101010101" pitchFamily="2" charset="-122"/>
              </a:rPr>
              <a:t>CREATE TABLE</a:t>
            </a:r>
            <a:r>
              <a:rPr lang="en-US" sz="2000">
                <a:solidFill>
                  <a:schemeClr val="tx1"/>
                </a:solidFill>
                <a:latin typeface="SimSun" panose="02010600030101010101" pitchFamily="2" charset="-122"/>
                <a:ea typeface="SimSun" panose="02010600030101010101" pitchFamily="2" charset="-122"/>
              </a:rPr>
              <a:t> student_tb(</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id </a:t>
            </a:r>
            <a:r>
              <a:rPr lang="en-US" sz="2000">
                <a:solidFill>
                  <a:srgbClr val="00B050"/>
                </a:solidFill>
                <a:latin typeface="SimSun" panose="02010600030101010101" pitchFamily="2" charset="-122"/>
                <a:ea typeface="SimSun" panose="02010600030101010101" pitchFamily="2" charset="-122"/>
              </a:rPr>
              <a:t>INT </a:t>
            </a:r>
            <a:r>
              <a:rPr lang="en-US" sz="2000">
                <a:solidFill>
                  <a:schemeClr val="tx1"/>
                </a:solidFill>
                <a:latin typeface="SimSun" panose="02010600030101010101" pitchFamily="2" charset="-122"/>
                <a:ea typeface="SimSun" panose="02010600030101010101" pitchFamily="2" charset="-122"/>
              </a:rPr>
              <a:t>AUTO_INCREMENT </a:t>
            </a:r>
            <a:r>
              <a:rPr lang="en-US" sz="2000" b="1">
                <a:solidFill>
                  <a:srgbClr val="00B050"/>
                </a:solidFill>
                <a:latin typeface="SimSun" panose="02010600030101010101" pitchFamily="2" charset="-122"/>
                <a:ea typeface="SimSun" panose="02010600030101010101" pitchFamily="2" charset="-122"/>
              </a:rPr>
              <a:t>PRIMARY KEY</a:t>
            </a: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Name </a:t>
            </a:r>
            <a:r>
              <a:rPr lang="en-US" sz="2000">
                <a:solidFill>
                  <a:srgbClr val="00B050"/>
                </a:solidFill>
                <a:latin typeface="SimSun" panose="02010600030101010101" pitchFamily="2" charset="-122"/>
                <a:ea typeface="SimSun" panose="02010600030101010101" pitchFamily="2" charset="-122"/>
              </a:rPr>
              <a:t>VARCHAR</a:t>
            </a:r>
            <a:r>
              <a:rPr lang="en-US" sz="2000">
                <a:solidFill>
                  <a:schemeClr val="tx1"/>
                </a:solidFill>
                <a:latin typeface="SimSun" panose="02010600030101010101" pitchFamily="2" charset="-122"/>
                <a:ea typeface="SimSun" panose="02010600030101010101" pitchFamily="2" charset="-122"/>
              </a:rPr>
              <a:t>(100),</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Grade </a:t>
            </a:r>
            <a:r>
              <a:rPr lang="en-US" sz="2000">
                <a:solidFill>
                  <a:srgbClr val="00B050"/>
                </a:solidFill>
                <a:latin typeface="SimSun" panose="02010600030101010101" pitchFamily="2" charset="-122"/>
                <a:ea typeface="SimSun" panose="02010600030101010101" pitchFamily="2" charset="-122"/>
              </a:rPr>
              <a:t>VARCHAR</a:t>
            </a:r>
            <a:r>
              <a:rPr lang="en-US" sz="2000">
                <a:solidFill>
                  <a:schemeClr val="tx1"/>
                </a:solidFill>
                <a:latin typeface="SimSun" panose="02010600030101010101" pitchFamily="2" charset="-122"/>
                <a:ea typeface="SimSun" panose="02010600030101010101" pitchFamily="2" charset="-122"/>
              </a:rPr>
              <a:t>(100),</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    Age </a:t>
            </a:r>
            <a:r>
              <a:rPr lang="en-US" sz="2000">
                <a:solidFill>
                  <a:srgbClr val="00B050"/>
                </a:solidFill>
                <a:latin typeface="SimSun" panose="02010600030101010101" pitchFamily="2" charset="-122"/>
                <a:ea typeface="SimSun" panose="02010600030101010101" pitchFamily="2" charset="-122"/>
              </a:rPr>
              <a:t>INT</a:t>
            </a:r>
            <a:endParaRPr lang="en-US" sz="2000">
              <a:solidFill>
                <a:schemeClr val="tx1"/>
              </a:solidFill>
              <a:latin typeface="SimSun" panose="02010600030101010101" pitchFamily="2" charset="-122"/>
              <a:ea typeface="SimSun" panose="02010600030101010101" pitchFamily="2" charset="-122"/>
            </a:endParaRPr>
          </a:p>
          <a:p>
            <a:pPr marL="0" indent="0">
              <a:buNone/>
            </a:pPr>
            <a:r>
              <a:rPr lang="en-US" sz="2000">
                <a:solidFill>
                  <a:schemeClr val="tx1"/>
                </a:solidFill>
                <a:latin typeface="SimSun" panose="02010600030101010101" pitchFamily="2" charset="-122"/>
                <a:ea typeface="SimSun" panose="02010600030101010101" pitchFamily="2" charset="-122"/>
              </a:rPr>
              <a:t>);</a:t>
            </a:r>
            <a:endParaRPr lang="en-US" sz="2000">
              <a:solidFill>
                <a:schemeClr val="tx1"/>
              </a:solidFill>
              <a:latin typeface="SimSun" panose="02010600030101010101" pitchFamily="2" charset="-122"/>
              <a:ea typeface="SimSun" panose="02010600030101010101" pitchFamily="2" charset="-122"/>
            </a:endParaRPr>
          </a:p>
          <a:p>
            <a:pPr marL="0" indent="0">
              <a:buNone/>
            </a:pPr>
            <a:endParaRPr lang="en-US" sz="2000">
              <a:solidFill>
                <a:schemeClr val="tx1"/>
              </a:solidFill>
            </a:endParaRPr>
          </a:p>
          <a:p>
            <a:r>
              <a:rPr lang="en-US">
                <a:solidFill>
                  <a:schemeClr val="tx1"/>
                </a:solidFill>
              </a:rPr>
              <a:t>To create a new table, you need to pass this query to </a:t>
            </a:r>
            <a:r>
              <a:rPr lang="en-US">
                <a:solidFill>
                  <a:schemeClr val="tx1"/>
                </a:solidFill>
                <a:latin typeface="SimSun" panose="02010600030101010101" pitchFamily="2" charset="-122"/>
                <a:ea typeface="SimSun" panose="02010600030101010101" pitchFamily="2" charset="-122"/>
              </a:rPr>
              <a:t>cursor.execute()</a:t>
            </a:r>
            <a:r>
              <a:rPr lang="en-US">
                <a:solidFill>
                  <a:schemeClr val="tx1"/>
                </a:solidFill>
              </a:rPr>
              <a:t>, which accepts a MySQL query and executes the query on the connected MySQL database:</a:t>
            </a:r>
            <a:endParaRPr lang="en-US">
              <a:solidFill>
                <a:schemeClr val="tx1"/>
              </a:solidFill>
            </a:endParaRPr>
          </a:p>
          <a:p>
            <a:r>
              <a:rPr lang="en-US">
                <a:solidFill>
                  <a:schemeClr val="tx1"/>
                </a:solidFill>
              </a:rPr>
              <a:t> MySQL has a wide variety of data types, including YEAR, INT, BIGINT, and so on. Also, MySQL uses the AUTO_INCREMENT keyword when a column value has to be incremented automatically on the insertion of new records.</a:t>
            </a:r>
            <a:endParaRPr 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970" y="654685"/>
            <a:ext cx="9393555" cy="676910"/>
          </a:xfrm>
        </p:spPr>
        <p:txBody>
          <a:bodyPr lIns="91440" tIns="45720" rIns="91440" bIns="45720" anchor="t"/>
          <a:lstStyle/>
          <a:p>
            <a:r>
              <a:rPr>
                <a:cs typeface="Calibri" panose="020F0502020204030204"/>
                <a:sym typeface="+mn-ea"/>
              </a:rPr>
              <a:t>Cont.'s </a:t>
            </a:r>
            <a:br>
              <a:rPr>
                <a:sym typeface="+mn-ea"/>
              </a:rPr>
            </a:br>
            <a:endParaRPr lang="en-US">
              <a:cs typeface="Calibri" panose="020F0502020204030204"/>
            </a:endParaRPr>
          </a:p>
        </p:txBody>
      </p:sp>
      <p:sp>
        <p:nvSpPr>
          <p:cNvPr id="3" name="Text Placeholder 2"/>
          <p:cNvSpPr>
            <a:spLocks noGrp="1"/>
          </p:cNvSpPr>
          <p:nvPr>
            <p:ph type="body" sz="quarter" idx="14"/>
          </p:nvPr>
        </p:nvSpPr>
        <p:spPr>
          <a:xfrm>
            <a:off x="866140" y="1527810"/>
            <a:ext cx="10699750" cy="5060950"/>
          </a:xfrm>
        </p:spPr>
        <p:txBody>
          <a:bodyPr lIns="91440" tIns="45720" rIns="91440" bIns="45720" anchor="t">
            <a:normAutofit lnSpcReduction="20000"/>
          </a:bodyPr>
          <a:lstStyle/>
          <a:p>
            <a:pPr marL="0" indent="0">
              <a:buNone/>
            </a:pPr>
            <a:r>
              <a:rPr lang="en-US" sz="2000" dirty="0">
                <a:solidFill>
                  <a:schemeClr val="tx1"/>
                </a:solidFill>
                <a:latin typeface="SimSun" panose="02010600030101010101" pitchFamily="2" charset="-122"/>
                <a:ea typeface="SimSun" panose="02010600030101010101" pitchFamily="2" charset="-122"/>
                <a:cs typeface="+mn-lt"/>
              </a:rPr>
              <a:t>create_student_table = </a:t>
            </a:r>
            <a:r>
              <a:rPr lang="en-US" sz="2000" dirty="0">
                <a:solidFill>
                  <a:srgbClr val="FF0000"/>
                </a:solidFill>
                <a:latin typeface="SimSun" panose="02010600030101010101" pitchFamily="2" charset="-122"/>
                <a:ea typeface="SimSun" panose="02010600030101010101" pitchFamily="2" charset="-122"/>
                <a:cs typeface="+mn-lt"/>
              </a:rPr>
              <a:t>"""</a:t>
            </a:r>
            <a:endParaRPr lang="en-US" sz="2000" dirty="0">
              <a:solidFill>
                <a:srgbClr val="FF0000"/>
              </a:solidFill>
              <a:latin typeface="SimSun" panose="02010600030101010101" pitchFamily="2" charset="-122"/>
              <a:ea typeface="SimSun" panose="02010600030101010101" pitchFamily="2" charset="-122"/>
              <a:cs typeface="+mn-lt"/>
            </a:endParaRPr>
          </a:p>
          <a:p>
            <a:pPr marL="457200" lvl="1" indent="0">
              <a:buNone/>
            </a:pPr>
            <a:r>
              <a:rPr lang="en-US" sz="2000" dirty="0">
                <a:solidFill>
                  <a:srgbClr val="FF0000"/>
                </a:solidFill>
                <a:latin typeface="SimSun" panose="02010600030101010101" pitchFamily="2" charset="-122"/>
                <a:ea typeface="SimSun" panose="02010600030101010101" pitchFamily="2" charset="-122"/>
                <a:cs typeface="+mn-lt"/>
              </a:rPr>
              <a:t>CREATE TABLE </a:t>
            </a:r>
            <a:r>
              <a:rPr lang="en-US" sz="2000">
                <a:solidFill>
                  <a:srgbClr val="FF0000"/>
                </a:solidFill>
                <a:latin typeface="SimSun" panose="02010600030101010101" pitchFamily="2" charset="-122"/>
                <a:ea typeface="SimSun" panose="02010600030101010101" pitchFamily="2" charset="-122"/>
                <a:sym typeface="+mn-ea"/>
              </a:rPr>
              <a:t>student_tb</a:t>
            </a:r>
            <a:r>
              <a:rPr lang="en-US" sz="2000" dirty="0">
                <a:solidFill>
                  <a:srgbClr val="FF0000"/>
                </a:solidFill>
                <a:latin typeface="SimSun" panose="02010600030101010101" pitchFamily="2" charset="-122"/>
                <a:ea typeface="SimSun" panose="02010600030101010101" pitchFamily="2" charset="-122"/>
                <a:cs typeface="+mn-lt"/>
              </a:rPr>
              <a:t>(</a:t>
            </a:r>
            <a:endParaRPr lang="en-US" sz="2000" dirty="0">
              <a:solidFill>
                <a:srgbClr val="FF0000"/>
              </a:solidFill>
              <a:latin typeface="SimSun" panose="02010600030101010101" pitchFamily="2" charset="-122"/>
              <a:ea typeface="SimSun" panose="02010600030101010101" pitchFamily="2" charset="-122"/>
              <a:cs typeface="+mn-lt"/>
            </a:endParaRPr>
          </a:p>
          <a:p>
            <a:pPr marL="457200" lvl="1" indent="0">
              <a:buNone/>
            </a:pPr>
            <a:r>
              <a:rPr lang="en-US" sz="2000" dirty="0">
                <a:solidFill>
                  <a:srgbClr val="FF0000"/>
                </a:solidFill>
                <a:latin typeface="SimSun" panose="02010600030101010101" pitchFamily="2" charset="-122"/>
                <a:ea typeface="SimSun" panose="02010600030101010101" pitchFamily="2" charset="-122"/>
                <a:cs typeface="+mn-lt"/>
              </a:rPr>
              <a:t>    id INT AUTO_INCREMENT PRIMARY KEY,</a:t>
            </a:r>
            <a:endParaRPr lang="en-US" sz="2000" dirty="0">
              <a:solidFill>
                <a:srgbClr val="FF0000"/>
              </a:solidFill>
              <a:latin typeface="SimSun" panose="02010600030101010101" pitchFamily="2" charset="-122"/>
              <a:ea typeface="SimSun" panose="02010600030101010101" pitchFamily="2" charset="-122"/>
              <a:cs typeface="+mn-lt"/>
            </a:endParaRPr>
          </a:p>
          <a:p>
            <a:pPr marL="0" indent="0">
              <a:buNone/>
            </a:pPr>
            <a:r>
              <a:rPr lang="en-US" sz="2000" dirty="0">
                <a:solidFill>
                  <a:srgbClr val="FF0000"/>
                </a:solidFill>
                <a:latin typeface="SimSun" panose="02010600030101010101" pitchFamily="2" charset="-122"/>
                <a:ea typeface="SimSun" panose="02010600030101010101" pitchFamily="2" charset="-122"/>
                <a:cs typeface="+mn-lt"/>
              </a:rPr>
              <a:t>    	  </a:t>
            </a:r>
            <a:r>
              <a:rPr lang="en-US" sz="2000">
                <a:solidFill>
                  <a:srgbClr val="FF0000"/>
                </a:solidFill>
                <a:latin typeface="SimSun" panose="02010600030101010101" pitchFamily="2" charset="-122"/>
                <a:ea typeface="SimSun" panose="02010600030101010101" pitchFamily="2" charset="-122"/>
                <a:sym typeface="+mn-ea"/>
              </a:rPr>
              <a:t>Name VARCHAR(100),</a:t>
            </a:r>
            <a:endParaRPr lang="en-US" sz="2000">
              <a:solidFill>
                <a:srgbClr val="FF0000"/>
              </a:solidFill>
              <a:latin typeface="SimSun" panose="02010600030101010101" pitchFamily="2" charset="-122"/>
              <a:ea typeface="SimSun" panose="02010600030101010101" pitchFamily="2" charset="-122"/>
            </a:endParaRPr>
          </a:p>
          <a:p>
            <a:pPr marL="0" indent="0">
              <a:buNone/>
            </a:pPr>
            <a:r>
              <a:rPr lang="en-US" sz="2000">
                <a:solidFill>
                  <a:srgbClr val="FF0000"/>
                </a:solidFill>
                <a:latin typeface="SimSun" panose="02010600030101010101" pitchFamily="2" charset="-122"/>
                <a:ea typeface="SimSun" panose="02010600030101010101" pitchFamily="2" charset="-122"/>
                <a:sym typeface="+mn-ea"/>
              </a:rPr>
              <a:t>       Grade VARCHAR(100),</a:t>
            </a:r>
            <a:endParaRPr lang="en-US" sz="2000">
              <a:solidFill>
                <a:srgbClr val="FF0000"/>
              </a:solidFill>
              <a:latin typeface="SimSun" panose="02010600030101010101" pitchFamily="2" charset="-122"/>
              <a:ea typeface="SimSun" panose="02010600030101010101" pitchFamily="2" charset="-122"/>
            </a:endParaRPr>
          </a:p>
          <a:p>
            <a:pPr marL="0" indent="0">
              <a:buNone/>
            </a:pPr>
            <a:r>
              <a:rPr lang="en-US" sz="2000">
                <a:solidFill>
                  <a:srgbClr val="FF0000"/>
                </a:solidFill>
                <a:latin typeface="SimSun" panose="02010600030101010101" pitchFamily="2" charset="-122"/>
                <a:ea typeface="SimSun" panose="02010600030101010101" pitchFamily="2" charset="-122"/>
                <a:sym typeface="+mn-ea"/>
              </a:rPr>
              <a:t>       Age INT</a:t>
            </a:r>
            <a:endParaRPr lang="en-US" sz="2000">
              <a:solidFill>
                <a:srgbClr val="FF0000"/>
              </a:solidFill>
              <a:latin typeface="SimSun" panose="02010600030101010101" pitchFamily="2" charset="-122"/>
              <a:ea typeface="SimSun" panose="02010600030101010101" pitchFamily="2" charset="-122"/>
            </a:endParaRPr>
          </a:p>
          <a:p>
            <a:pPr marL="457200" lvl="1" indent="0">
              <a:buNone/>
            </a:pPr>
            <a:r>
              <a:rPr lang="en-US" sz="2000" dirty="0">
                <a:solidFill>
                  <a:srgbClr val="FF0000"/>
                </a:solidFill>
                <a:latin typeface="SimSun" panose="02010600030101010101" pitchFamily="2" charset="-122"/>
                <a:ea typeface="SimSun" panose="02010600030101010101" pitchFamily="2" charset="-122"/>
                <a:cs typeface="+mn-lt"/>
              </a:rPr>
              <a:t>)</a:t>
            </a:r>
            <a:endParaRPr lang="en-US" sz="2000" dirty="0">
              <a:solidFill>
                <a:srgbClr val="FF0000"/>
              </a:solidFill>
              <a:latin typeface="SimSun" panose="02010600030101010101" pitchFamily="2" charset="-122"/>
              <a:ea typeface="SimSun" panose="02010600030101010101" pitchFamily="2" charset="-122"/>
              <a:cs typeface="+mn-lt"/>
            </a:endParaRPr>
          </a:p>
          <a:p>
            <a:pPr marL="0" indent="0">
              <a:buNone/>
            </a:pPr>
            <a:r>
              <a:rPr lang="en-US" sz="2000" dirty="0">
                <a:solidFill>
                  <a:srgbClr val="FF0000"/>
                </a:solidFill>
                <a:latin typeface="SimSun" panose="02010600030101010101" pitchFamily="2" charset="-122"/>
                <a:ea typeface="SimSun" panose="02010600030101010101" pitchFamily="2" charset="-122"/>
                <a:cs typeface="+mn-lt"/>
              </a:rPr>
              <a:t>"""</a:t>
            </a:r>
            <a:endParaRPr lang="en-US" sz="2000" dirty="0">
              <a:solidFill>
                <a:srgbClr val="FF0000"/>
              </a:solidFill>
              <a:latin typeface="SimSun" panose="02010600030101010101" pitchFamily="2" charset="-122"/>
              <a:ea typeface="SimSun" panose="02010600030101010101" pitchFamily="2" charset="-122"/>
              <a:cs typeface="+mn-lt"/>
            </a:endParaRPr>
          </a:p>
          <a:p>
            <a:pPr marL="0" indent="0">
              <a:buNone/>
            </a:pPr>
            <a:r>
              <a:rPr lang="en-US" sz="2000" b="1" dirty="0">
                <a:solidFill>
                  <a:srgbClr val="00B050"/>
                </a:solidFill>
                <a:latin typeface="SimSun" panose="02010600030101010101" pitchFamily="2" charset="-122"/>
                <a:ea typeface="SimSun" panose="02010600030101010101" pitchFamily="2" charset="-122"/>
                <a:cs typeface="+mn-lt"/>
              </a:rPr>
              <a:t>with </a:t>
            </a:r>
            <a:r>
              <a:rPr lang="en-US" sz="2000" dirty="0">
                <a:solidFill>
                  <a:schemeClr val="tx1"/>
                </a:solidFill>
                <a:latin typeface="SimSun" panose="02010600030101010101" pitchFamily="2" charset="-122"/>
                <a:ea typeface="SimSun" panose="02010600030101010101" pitchFamily="2" charset="-122"/>
                <a:cs typeface="+mn-lt"/>
              </a:rPr>
              <a:t>connection.cursor() </a:t>
            </a:r>
            <a:r>
              <a:rPr lang="en-US" sz="2000" b="1" dirty="0">
                <a:solidFill>
                  <a:srgbClr val="00B050"/>
                </a:solidFill>
                <a:latin typeface="SimSun" panose="02010600030101010101" pitchFamily="2" charset="-122"/>
                <a:ea typeface="SimSun" panose="02010600030101010101" pitchFamily="2" charset="-122"/>
                <a:cs typeface="+mn-lt"/>
              </a:rPr>
              <a:t>as </a:t>
            </a:r>
            <a:r>
              <a:rPr lang="en-US" sz="2000" dirty="0">
                <a:solidFill>
                  <a:schemeClr val="tx1"/>
                </a:solidFill>
                <a:latin typeface="SimSun" panose="02010600030101010101" pitchFamily="2" charset="-122"/>
                <a:ea typeface="SimSun" panose="02010600030101010101" pitchFamily="2" charset="-122"/>
                <a:cs typeface="+mn-lt"/>
              </a:rPr>
              <a:t>cursor:</a:t>
            </a:r>
            <a:endParaRPr lang="en-US" sz="2000" dirty="0">
              <a:solidFill>
                <a:schemeClr val="tx1"/>
              </a:solidFill>
              <a:latin typeface="SimSun" panose="02010600030101010101" pitchFamily="2" charset="-122"/>
              <a:ea typeface="SimSun" panose="02010600030101010101" pitchFamily="2" charset="-122"/>
              <a:cs typeface="+mn-lt"/>
            </a:endParaRPr>
          </a:p>
          <a:p>
            <a:pPr marL="0" indent="0">
              <a:buNone/>
            </a:pPr>
            <a:r>
              <a:rPr lang="en-US" sz="2000" dirty="0">
                <a:solidFill>
                  <a:schemeClr val="tx1"/>
                </a:solidFill>
                <a:latin typeface="SimSun" panose="02010600030101010101" pitchFamily="2" charset="-122"/>
                <a:ea typeface="SimSun" panose="02010600030101010101" pitchFamily="2" charset="-122"/>
                <a:cs typeface="+mn-lt"/>
              </a:rPr>
              <a:t>    cursor.execute(</a:t>
            </a:r>
            <a:r>
              <a:rPr lang="en-US" sz="2000" dirty="0">
                <a:solidFill>
                  <a:schemeClr val="tx1"/>
                </a:solidFill>
                <a:latin typeface="SimSun" panose="02010600030101010101" pitchFamily="2" charset="-122"/>
                <a:ea typeface="SimSun" panose="02010600030101010101" pitchFamily="2" charset="-122"/>
                <a:cs typeface="+mn-lt"/>
                <a:sym typeface="+mn-ea"/>
              </a:rPr>
              <a:t>create_student_table</a:t>
            </a:r>
            <a:r>
              <a:rPr lang="en-US" sz="2000" dirty="0">
                <a:solidFill>
                  <a:schemeClr val="tx1"/>
                </a:solidFill>
                <a:latin typeface="SimSun" panose="02010600030101010101" pitchFamily="2" charset="-122"/>
                <a:ea typeface="SimSun" panose="02010600030101010101" pitchFamily="2" charset="-122"/>
                <a:cs typeface="+mn-lt"/>
              </a:rPr>
              <a:t>)</a:t>
            </a:r>
            <a:endParaRPr lang="en-US" sz="2000" dirty="0">
              <a:solidFill>
                <a:schemeClr val="tx1"/>
              </a:solidFill>
              <a:latin typeface="SimSun" panose="02010600030101010101" pitchFamily="2" charset="-122"/>
              <a:ea typeface="SimSun" panose="02010600030101010101" pitchFamily="2" charset="-122"/>
              <a:cs typeface="+mn-lt"/>
            </a:endParaRPr>
          </a:p>
          <a:p>
            <a:pPr marL="0" indent="0">
              <a:buNone/>
            </a:pPr>
            <a:r>
              <a:rPr lang="en-US" sz="2000" dirty="0">
                <a:solidFill>
                  <a:schemeClr val="tx1"/>
                </a:solidFill>
                <a:latin typeface="SimSun" panose="02010600030101010101" pitchFamily="2" charset="-122"/>
                <a:ea typeface="SimSun" panose="02010600030101010101" pitchFamily="2" charset="-122"/>
                <a:cs typeface="+mn-lt"/>
              </a:rPr>
              <a:t>    connection.commit()</a:t>
            </a:r>
            <a:endParaRPr lang="en-US" sz="2000" dirty="0">
              <a:solidFill>
                <a:schemeClr val="tx1"/>
              </a:solidFill>
              <a:latin typeface="SimSun" panose="02010600030101010101" pitchFamily="2" charset="-122"/>
              <a:ea typeface="SimSun" panose="02010600030101010101" pitchFamily="2" charset="-122"/>
              <a:cs typeface="+mn-lt"/>
            </a:endParaRPr>
          </a:p>
          <a:p>
            <a:pPr marL="0" indent="0">
              <a:buNone/>
            </a:pPr>
            <a:endParaRPr lang="en-US" sz="2000" dirty="0">
              <a:solidFill>
                <a:schemeClr val="tx1"/>
              </a:solidFill>
              <a:ea typeface="+mn-lt"/>
              <a:cs typeface="+mn-lt"/>
            </a:endParaRPr>
          </a:p>
          <a:p>
            <a:pPr marL="0" indent="0">
              <a:buNone/>
            </a:pPr>
            <a:endParaRPr lang="en-US" sz="2000" dirty="0">
              <a:solidFill>
                <a:schemeClr val="tx1"/>
              </a:solidFill>
              <a:ea typeface="+mn-lt"/>
              <a:cs typeface="+mn-lt"/>
            </a:endParaRPr>
          </a:p>
          <a:p>
            <a:r>
              <a:rPr lang="en-US" b="1" dirty="0">
                <a:solidFill>
                  <a:schemeClr val="tx1"/>
                </a:solidFill>
                <a:latin typeface="SimSun" panose="02010600030101010101" pitchFamily="2" charset="-122"/>
                <a:ea typeface="SimSun" panose="02010600030101010101" pitchFamily="2" charset="-122"/>
                <a:cs typeface="+mn-lt"/>
              </a:rPr>
              <a:t>connection.commit()</a:t>
            </a:r>
            <a:r>
              <a:rPr lang="en-US" dirty="0">
                <a:solidFill>
                  <a:schemeClr val="tx1"/>
                </a:solidFill>
                <a:ea typeface="+mn-lt"/>
                <a:cs typeface="+mn-lt"/>
              </a:rPr>
              <a:t> statement at the end of the code. By default, your MySQL connector doesn’t autocommit transactions. In MySQL, modifications mentioned in a transaction occur only when you use a </a:t>
            </a:r>
            <a:r>
              <a:rPr lang="en-US" b="1" dirty="0">
                <a:solidFill>
                  <a:schemeClr val="tx1"/>
                </a:solidFill>
                <a:ea typeface="+mn-lt"/>
                <a:cs typeface="+mn-lt"/>
              </a:rPr>
              <a:t>COMMIT</a:t>
            </a:r>
            <a:r>
              <a:rPr lang="en-US" dirty="0">
                <a:solidFill>
                  <a:schemeClr val="tx1"/>
                </a:solidFill>
                <a:ea typeface="+mn-lt"/>
                <a:cs typeface="+mn-lt"/>
              </a:rPr>
              <a:t> command in the end. </a:t>
            </a:r>
            <a:endParaRPr lang="en-US" dirty="0">
              <a:solidFill>
                <a:schemeClr val="tx1"/>
              </a:solidFill>
              <a:ea typeface="+mn-lt"/>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878" y="652014"/>
            <a:ext cx="9393848" cy="712765"/>
          </a:xfrm>
        </p:spPr>
        <p:txBody>
          <a:bodyPr lIns="91440" tIns="45720" rIns="91440" bIns="45720" anchor="t"/>
          <a:lstStyle/>
          <a:p>
            <a:r>
              <a:rPr>
                <a:cs typeface="Calibri" panose="020F0502020204030204"/>
                <a:sym typeface="+mn-ea"/>
              </a:rPr>
              <a:t>Cont.'s </a:t>
            </a:r>
            <a:br>
              <a:rPr>
                <a:sym typeface="+mn-ea"/>
              </a:rPr>
            </a:br>
            <a:br>
              <a:rPr lang="en-US">
                <a:cs typeface="Calibri" panose="020F0502020204030204"/>
              </a:rPr>
            </a:br>
            <a:endParaRPr lang="en-US">
              <a:cs typeface="Calibri" panose="020F0502020204030204"/>
            </a:endParaRPr>
          </a:p>
        </p:txBody>
      </p:sp>
      <p:sp>
        <p:nvSpPr>
          <p:cNvPr id="3" name="Text Placeholder 2"/>
          <p:cNvSpPr>
            <a:spLocks noGrp="1"/>
          </p:cNvSpPr>
          <p:nvPr>
            <p:ph type="body" sz="quarter" idx="14"/>
          </p:nvPr>
        </p:nvSpPr>
        <p:spPr>
          <a:xfrm>
            <a:off x="958215" y="1572895"/>
            <a:ext cx="10275570" cy="5182870"/>
          </a:xfrm>
        </p:spPr>
        <p:txBody>
          <a:bodyPr lIns="91440" tIns="45720" rIns="91440" bIns="45720" anchor="t">
            <a:noAutofit/>
          </a:bodyPr>
          <a:lstStyle/>
          <a:p>
            <a:r>
              <a:rPr lang="en-US" b="1">
                <a:solidFill>
                  <a:schemeClr val="tx1"/>
                </a:solidFill>
                <a:ea typeface="+mn-lt"/>
                <a:cs typeface="+mn-lt"/>
              </a:rPr>
              <a:t>Check if Table Exists</a:t>
            </a:r>
            <a:endParaRPr lang="en-US" b="1">
              <a:solidFill>
                <a:schemeClr val="tx1"/>
              </a:solidFill>
              <a:ea typeface="+mn-lt"/>
              <a:cs typeface="+mn-lt"/>
            </a:endParaRPr>
          </a:p>
          <a:p>
            <a:pPr marL="0" indent="0">
              <a:buNone/>
            </a:pPr>
            <a:endParaRPr lang="en-US">
              <a:solidFill>
                <a:schemeClr val="tx1"/>
              </a:solidFill>
              <a:ea typeface="+mn-lt"/>
              <a:cs typeface="+mn-lt"/>
            </a:endParaRPr>
          </a:p>
          <a:p>
            <a:r>
              <a:rPr lang="en-US">
                <a:solidFill>
                  <a:schemeClr val="tx1"/>
                </a:solidFill>
                <a:ea typeface="+mn-lt"/>
                <a:cs typeface="+mn-lt"/>
              </a:rPr>
              <a:t>You can check if a table exist by listing all tables in your database with the "</a:t>
            </a:r>
            <a:r>
              <a:rPr lang="en-US">
                <a:solidFill>
                  <a:schemeClr val="tx1"/>
                </a:solidFill>
                <a:latin typeface="SimSun" panose="02010600030101010101" pitchFamily="2" charset="-122"/>
                <a:ea typeface="SimSun" panose="02010600030101010101" pitchFamily="2" charset="-122"/>
                <a:cs typeface="+mn-lt"/>
              </a:rPr>
              <a:t>SHOW TABLES</a:t>
            </a:r>
            <a:r>
              <a:rPr lang="en-US">
                <a:solidFill>
                  <a:schemeClr val="tx1"/>
                </a:solidFill>
                <a:ea typeface="+mn-lt"/>
                <a:cs typeface="+mn-lt"/>
              </a:rPr>
              <a:t>" statement:</a:t>
            </a:r>
            <a:endParaRPr lang="en-US" b="1">
              <a:solidFill>
                <a:srgbClr val="00B050"/>
              </a:solidFill>
              <a:latin typeface="SimSun" panose="02010600030101010101" pitchFamily="2" charset="-122"/>
              <a:ea typeface="SimSun" panose="02010600030101010101" pitchFamily="2" charset="-122"/>
              <a:cs typeface="+mn-lt"/>
            </a:endParaRPr>
          </a:p>
          <a:p>
            <a:pPr marL="0" indent="0">
              <a:buNone/>
            </a:pPr>
            <a:r>
              <a:rPr lang="en-US" b="1">
                <a:solidFill>
                  <a:srgbClr val="00B050"/>
                </a:solidFill>
                <a:latin typeface="SimSun" panose="02010600030101010101" pitchFamily="2" charset="-122"/>
                <a:ea typeface="SimSun" panose="02010600030101010101" pitchFamily="2" charset="-122"/>
                <a:cs typeface="+mn-lt"/>
              </a:rPr>
              <a:t>	</a:t>
            </a:r>
            <a:r>
              <a:rPr lang="en-US" sz="2000" b="1">
                <a:solidFill>
                  <a:srgbClr val="00B050"/>
                </a:solidFill>
                <a:latin typeface="SimSun" panose="02010600030101010101" pitchFamily="2" charset="-122"/>
                <a:ea typeface="SimSun" panose="02010600030101010101" pitchFamily="2" charset="-122"/>
                <a:cs typeface="+mn-lt"/>
              </a:rPr>
              <a:t>import </a:t>
            </a:r>
            <a:r>
              <a:rPr lang="en-US" sz="2000" b="1">
                <a:solidFill>
                  <a:srgbClr val="0070C0"/>
                </a:solidFill>
                <a:latin typeface="SimSun" panose="02010600030101010101" pitchFamily="2" charset="-122"/>
                <a:ea typeface="SimSun" panose="02010600030101010101" pitchFamily="2" charset="-122"/>
                <a:cs typeface="+mn-lt"/>
              </a:rPr>
              <a:t>mysql.connector</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mydb = mysql.connector.connect(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host=</a:t>
            </a:r>
            <a:r>
              <a:rPr lang="en-US" sz="2000">
                <a:solidFill>
                  <a:srgbClr val="FF0000"/>
                </a:solidFill>
                <a:latin typeface="SimSun" panose="02010600030101010101" pitchFamily="2" charset="-122"/>
                <a:ea typeface="SimSun" panose="02010600030101010101" pitchFamily="2" charset="-122"/>
                <a:cs typeface="+mn-lt"/>
              </a:rPr>
              <a:t>"localhost",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user=</a:t>
            </a:r>
            <a:r>
              <a:rPr lang="en-US" sz="2000">
                <a:solidFill>
                  <a:srgbClr val="FF0000"/>
                </a:solidFill>
                <a:latin typeface="SimSun" panose="02010600030101010101" pitchFamily="2" charset="-122"/>
                <a:ea typeface="SimSun" panose="02010600030101010101" pitchFamily="2" charset="-122"/>
                <a:cs typeface="+mn-lt"/>
              </a:rPr>
              <a:t>"yourusername"</a:t>
            </a:r>
            <a:r>
              <a:rPr lang="en-US" sz="2000">
                <a:solidFill>
                  <a:schemeClr val="tx1"/>
                </a:solidFill>
                <a:latin typeface="SimSun" panose="02010600030101010101" pitchFamily="2" charset="-122"/>
                <a:ea typeface="SimSun" panose="02010600030101010101" pitchFamily="2" charset="-122"/>
                <a:cs typeface="+mn-lt"/>
              </a:rPr>
              <a: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password=</a:t>
            </a:r>
            <a:r>
              <a:rPr lang="en-US" sz="2000">
                <a:solidFill>
                  <a:srgbClr val="FF0000"/>
                </a:solidFill>
                <a:latin typeface="SimSun" panose="02010600030101010101" pitchFamily="2" charset="-122"/>
                <a:ea typeface="SimSun" panose="02010600030101010101" pitchFamily="2" charset="-122"/>
                <a:cs typeface="+mn-lt"/>
              </a:rPr>
              <a:t>"yourpassword"</a:t>
            </a:r>
            <a:r>
              <a:rPr lang="en-US" sz="2000">
                <a:solidFill>
                  <a:schemeClr val="tx1"/>
                </a:solidFill>
                <a:latin typeface="SimSun" panose="02010600030101010101" pitchFamily="2" charset="-122"/>
                <a:ea typeface="SimSun" panose="02010600030101010101" pitchFamily="2" charset="-122"/>
                <a:cs typeface="+mn-lt"/>
              </a:rPr>
              <a: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database=</a:t>
            </a:r>
            <a:r>
              <a:rPr lang="en-US" sz="2000">
                <a:solidFill>
                  <a:srgbClr val="FF0000"/>
                </a:solidFill>
                <a:latin typeface="SimSun" panose="02010600030101010101" pitchFamily="2" charset="-122"/>
                <a:ea typeface="SimSun" panose="02010600030101010101" pitchFamily="2" charset="-122"/>
                <a:cs typeface="+mn-lt"/>
              </a:rPr>
              <a:t>"mydatabase"</a:t>
            </a:r>
            <a:r>
              <a:rPr lang="en-US" sz="2000">
                <a:solidFill>
                  <a:schemeClr val="tx1"/>
                </a:solidFill>
                <a:latin typeface="SimSun" panose="02010600030101010101" pitchFamily="2" charset="-122"/>
                <a:ea typeface="SimSun" panose="02010600030101010101" pitchFamily="2" charset="-122"/>
                <a:cs typeface="+mn-lt"/>
              </a:rPr>
              <a:t>)</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mycursor = mydb.cursor()</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mycursor.execute("SHOW TABLES")</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b="1">
                <a:solidFill>
                  <a:srgbClr val="00B050"/>
                </a:solidFill>
                <a:latin typeface="SimSun" panose="02010600030101010101" pitchFamily="2" charset="-122"/>
                <a:ea typeface="SimSun" panose="02010600030101010101" pitchFamily="2" charset="-122"/>
                <a:cs typeface="+mn-lt"/>
              </a:rPr>
              <a:t>	for </a:t>
            </a:r>
            <a:r>
              <a:rPr lang="en-US" sz="2000">
                <a:solidFill>
                  <a:schemeClr val="tx1"/>
                </a:solidFill>
                <a:latin typeface="SimSun" panose="02010600030101010101" pitchFamily="2" charset="-122"/>
                <a:ea typeface="SimSun" panose="02010600030101010101" pitchFamily="2" charset="-122"/>
                <a:cs typeface="+mn-lt"/>
              </a:rPr>
              <a:t>x </a:t>
            </a:r>
            <a:r>
              <a:rPr lang="en-US" sz="2000" b="1">
                <a:solidFill>
                  <a:srgbClr val="00B050"/>
                </a:solidFill>
                <a:latin typeface="SimSun" panose="02010600030101010101" pitchFamily="2" charset="-122"/>
                <a:ea typeface="SimSun" panose="02010600030101010101" pitchFamily="2" charset="-122"/>
                <a:cs typeface="+mn-lt"/>
              </a:rPr>
              <a:t>in </a:t>
            </a:r>
            <a:r>
              <a:rPr lang="en-US" sz="2000">
                <a:solidFill>
                  <a:schemeClr val="tx1"/>
                </a:solidFill>
                <a:latin typeface="SimSun" panose="02010600030101010101" pitchFamily="2" charset="-122"/>
                <a:ea typeface="SimSun" panose="02010600030101010101" pitchFamily="2" charset="-122"/>
                <a:cs typeface="+mn-lt"/>
              </a:rPr>
              <a:t>mycursor:</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rPr>
              <a:t>  		</a:t>
            </a:r>
            <a:r>
              <a:rPr lang="en-US" sz="2000">
                <a:solidFill>
                  <a:srgbClr val="00B050"/>
                </a:solidFill>
                <a:latin typeface="SimSun" panose="02010600030101010101" pitchFamily="2" charset="-122"/>
                <a:ea typeface="SimSun" panose="02010600030101010101" pitchFamily="2" charset="-122"/>
                <a:cs typeface="+mn-lt"/>
              </a:rPr>
              <a:t>print</a:t>
            </a:r>
            <a:r>
              <a:rPr lang="en-US" sz="2000">
                <a:solidFill>
                  <a:schemeClr val="tx1"/>
                </a:solidFill>
                <a:latin typeface="SimSun" panose="02010600030101010101" pitchFamily="2" charset="-122"/>
                <a:ea typeface="SimSun" panose="02010600030101010101" pitchFamily="2" charset="-122"/>
                <a:cs typeface="+mn-lt"/>
              </a:rPr>
              <a:t>(x)</a:t>
            </a:r>
            <a:endParaRPr lang="en-US" sz="2000">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solidFill>
                  <a:schemeClr val="accent2">
                    <a:lumMod val="50000"/>
                  </a:schemeClr>
                </a:solidFill>
                <a:ea typeface="+mn-lt"/>
                <a:cs typeface="+mn-lt"/>
                <a:sym typeface="+mn-ea"/>
              </a:rPr>
              <a:t>Insert Data to mysql</a:t>
            </a:r>
            <a:endParaRPr lang="en-US">
              <a:solidFill>
                <a:schemeClr val="accent2">
                  <a:lumMod val="50000"/>
                </a:schemeClr>
              </a:solidFill>
              <a:ea typeface="+mn-lt"/>
              <a:cs typeface="+mn-lt"/>
              <a:sym typeface="+mn-ea"/>
            </a:endParaRPr>
          </a:p>
        </p:txBody>
      </p:sp>
      <p:sp>
        <p:nvSpPr>
          <p:cNvPr id="5" name="Text Placeholder 4"/>
          <p:cNvSpPr>
            <a:spLocks noGrp="1"/>
          </p:cNvSpPr>
          <p:nvPr>
            <p:ph type="body" sz="quarter" idx="14"/>
          </p:nvPr>
        </p:nvSpPr>
        <p:spPr>
          <a:xfrm>
            <a:off x="1156970" y="1331595"/>
            <a:ext cx="10275570" cy="5240655"/>
          </a:xfrm>
        </p:spPr>
        <p:txBody>
          <a:bodyPr>
            <a:noAutofit/>
          </a:bodyPr>
          <a:p>
            <a:r>
              <a:rPr lang="en-US">
                <a:solidFill>
                  <a:schemeClr val="tx1"/>
                </a:solidFill>
              </a:rPr>
              <a:t>Two different ways to insert records in the MySQL Connector for Python.</a:t>
            </a:r>
            <a:endParaRPr lang="en-US">
              <a:solidFill>
                <a:schemeClr val="tx1"/>
              </a:solidFill>
            </a:endParaRPr>
          </a:p>
          <a:p>
            <a:pPr marL="457200" indent="-457200">
              <a:buFont typeface="+mj-lt"/>
              <a:buAutoNum type="arabicPeriod"/>
            </a:pPr>
            <a:r>
              <a:rPr lang="en-US">
                <a:solidFill>
                  <a:schemeClr val="tx1"/>
                </a:solidFill>
              </a:rPr>
              <a:t>.execute()</a:t>
            </a:r>
            <a:endParaRPr lang="en-US">
              <a:solidFill>
                <a:schemeClr val="tx1"/>
              </a:solidFill>
            </a:endParaRPr>
          </a:p>
          <a:p>
            <a:pPr marL="457200" indent="-457200">
              <a:buFont typeface="+mj-lt"/>
              <a:buAutoNum type="arabicPeriod"/>
            </a:pPr>
            <a:r>
              <a:rPr lang="en-US">
                <a:solidFill>
                  <a:schemeClr val="tx1"/>
                </a:solidFill>
              </a:rPr>
              <a:t>.executemany()</a:t>
            </a:r>
            <a:endParaRPr lang="en-US">
              <a:solidFill>
                <a:schemeClr val="tx1"/>
              </a:solidFill>
            </a:endParaRPr>
          </a:p>
          <a:p>
            <a:pPr marL="0" indent="0">
              <a:buFont typeface="+mj-lt"/>
              <a:buNone/>
            </a:pPr>
            <a:endParaRPr lang="en-US">
              <a:solidFill>
                <a:schemeClr val="tx1"/>
              </a:solidFill>
              <a:sym typeface="+mn-ea"/>
            </a:endParaRPr>
          </a:p>
          <a:p>
            <a:pPr marL="0" indent="0">
              <a:buFont typeface="+mj-lt"/>
              <a:buNone/>
            </a:pPr>
            <a:r>
              <a:rPr lang="en-US" b="1">
                <a:solidFill>
                  <a:schemeClr val="tx1"/>
                </a:solidFill>
                <a:sym typeface="+mn-ea"/>
              </a:rPr>
              <a:t>Using .execute()</a:t>
            </a:r>
            <a:endParaRPr lang="en-US" b="1">
              <a:solidFill>
                <a:schemeClr val="tx1"/>
              </a:solidFill>
            </a:endParaRPr>
          </a:p>
          <a:p>
            <a:r>
              <a:rPr lang="en-US">
                <a:solidFill>
                  <a:schemeClr val="tx1"/>
                </a:solidFill>
              </a:rPr>
              <a:t>works well when the number of records is small and the records can be hard-coded. write the INSERT INTO query in a string and pass it to cursor.execute(). </a:t>
            </a:r>
            <a:endParaRPr lang="en-US">
              <a:solidFill>
                <a:schemeClr val="tx1"/>
              </a:solidFill>
            </a:endParaRPr>
          </a:p>
          <a:p>
            <a:pPr marL="0" indent="0">
              <a:buNone/>
            </a:pPr>
            <a:r>
              <a:rPr lang="en-US">
                <a:solidFill>
                  <a:schemeClr val="tx1"/>
                </a:solidFill>
                <a:latin typeface="SimSun" panose="02010600030101010101" pitchFamily="2" charset="-122"/>
                <a:ea typeface="SimSun" panose="02010600030101010101" pitchFamily="2" charset="-122"/>
                <a:sym typeface="+mn-ea"/>
              </a:rPr>
              <a:t>  	</a:t>
            </a:r>
            <a:endParaRPr lang="en-US">
              <a:solidFill>
                <a:schemeClr val="tx1"/>
              </a:solidFill>
              <a:latin typeface="SimSun" panose="02010600030101010101" pitchFamily="2" charset="-122"/>
              <a:ea typeface="SimSun" panose="02010600030101010101" pitchFamily="2" charset="-122"/>
              <a:sym typeface="+mn-ea"/>
            </a:endParaRPr>
          </a:p>
          <a:p>
            <a:pPr marL="0" indent="0">
              <a:buNone/>
            </a:pPr>
            <a:r>
              <a:rPr lang="en-US">
                <a:solidFill>
                  <a:schemeClr val="tx1"/>
                </a:solidFill>
                <a:latin typeface="SimSun" panose="02010600030101010101" pitchFamily="2" charset="-122"/>
                <a:ea typeface="SimSun" panose="02010600030101010101" pitchFamily="2" charset="-122"/>
                <a:sym typeface="+mn-ea"/>
              </a:rPr>
              <a:t>	sql =</a:t>
            </a:r>
            <a:r>
              <a:rPr lang="en-US" sz="2000">
                <a:solidFill>
                  <a:schemeClr val="tx1"/>
                </a:solidFill>
                <a:latin typeface="SimSun" panose="02010600030101010101" pitchFamily="2" charset="-122"/>
                <a:ea typeface="SimSun" panose="02010600030101010101" pitchFamily="2" charset="-122"/>
                <a:sym typeface="+mn-ea"/>
              </a:rPr>
              <a:t> </a:t>
            </a:r>
            <a:r>
              <a:rPr lang="en-US" sz="2000">
                <a:solidFill>
                  <a:srgbClr val="FF0000"/>
                </a:solidFill>
                <a:latin typeface="SimSun" panose="02010600030101010101" pitchFamily="2" charset="-122"/>
                <a:ea typeface="SimSun" panose="02010600030101010101" pitchFamily="2" charset="-122"/>
                <a:sym typeface="+mn-ea"/>
              </a:rPr>
              <a:t>"INSERT INTO </a:t>
            </a:r>
            <a:r>
              <a:rPr lang="en-US" sz="2000">
                <a:solidFill>
                  <a:srgbClr val="FF0000"/>
                </a:solidFill>
                <a:latin typeface="SimSun" panose="02010600030101010101" pitchFamily="2" charset="-122"/>
                <a:ea typeface="SimSun" panose="02010600030101010101" pitchFamily="2" charset="-122"/>
                <a:sym typeface="+mn-ea"/>
              </a:rPr>
              <a:t>student_tb</a:t>
            </a:r>
            <a:r>
              <a:rPr lang="en-US" sz="2000">
                <a:solidFill>
                  <a:srgbClr val="FF0000"/>
                </a:solidFill>
                <a:latin typeface="SimSun" panose="02010600030101010101" pitchFamily="2" charset="-122"/>
                <a:ea typeface="SimSun" panose="02010600030101010101" pitchFamily="2" charset="-122"/>
                <a:sym typeface="+mn-ea"/>
              </a:rPr>
              <a:t>(Name, Grade, Age) VALUES (%s,%s,%s)"</a:t>
            </a:r>
            <a:endParaRPr lang="en-US">
              <a:solidFill>
                <a:srgbClr val="FF0000"/>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sym typeface="+mn-ea"/>
              </a:rPr>
              <a:t>	val = </a:t>
            </a:r>
            <a:r>
              <a:rPr lang="en-US">
                <a:solidFill>
                  <a:srgbClr val="FF0000"/>
                </a:solidFill>
                <a:latin typeface="SimSun" panose="02010600030101010101" pitchFamily="2" charset="-122"/>
                <a:ea typeface="SimSun" panose="02010600030101010101" pitchFamily="2" charset="-122"/>
                <a:sym typeface="+mn-ea"/>
              </a:rPr>
              <a:t>("Efrem", "12 A",18 )</a:t>
            </a:r>
            <a:endParaRPr lang="en-US">
              <a:solidFill>
                <a:srgbClr val="FF0000"/>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sym typeface="+mn-ea"/>
              </a:rPr>
              <a:t>	mycursor.execute(sql, val)</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sym typeface="+mn-ea"/>
              </a:rPr>
              <a:t>	mydb.commit()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rgbClr val="00B050"/>
                </a:solidFill>
                <a:latin typeface="SimSun" panose="02010600030101010101" pitchFamily="2" charset="-122"/>
                <a:ea typeface="SimSun" panose="02010600030101010101" pitchFamily="2" charset="-122"/>
                <a:sym typeface="+mn-ea"/>
              </a:rPr>
              <a:t>	print</a:t>
            </a:r>
            <a:r>
              <a:rPr lang="en-US">
                <a:solidFill>
                  <a:schemeClr val="tx1"/>
                </a:solidFill>
                <a:latin typeface="SimSun" panose="02010600030101010101" pitchFamily="2" charset="-122"/>
                <a:ea typeface="SimSun" panose="02010600030101010101" pitchFamily="2" charset="-122"/>
                <a:sym typeface="+mn-ea"/>
              </a:rPr>
              <a:t>(mycursor.rowcount, </a:t>
            </a:r>
            <a:r>
              <a:rPr lang="en-US">
                <a:solidFill>
                  <a:srgbClr val="FF0000"/>
                </a:solidFill>
                <a:latin typeface="SimSun" panose="02010600030101010101" pitchFamily="2" charset="-122"/>
                <a:ea typeface="SimSun" panose="02010600030101010101" pitchFamily="2" charset="-122"/>
                <a:sym typeface="+mn-ea"/>
              </a:rPr>
              <a:t>"record inserted."</a:t>
            </a:r>
            <a:r>
              <a:rPr lang="en-US">
                <a:solidFill>
                  <a:schemeClr val="tx1"/>
                </a:solidFill>
                <a:latin typeface="SimSun" panose="02010600030101010101" pitchFamily="2" charset="-122"/>
                <a:ea typeface="SimSun" panose="02010600030101010101" pitchFamily="2" charset="-122"/>
                <a:sym typeface="+mn-ea"/>
              </a:rPr>
              <a:t>)</a:t>
            </a:r>
            <a:endParaRPr lang="en-US">
              <a:solidFill>
                <a:schemeClr val="tx1"/>
              </a:solidFill>
              <a:latin typeface="SimSun" panose="02010600030101010101" pitchFamily="2" charset="-122"/>
              <a:ea typeface="SimSun" panose="02010600030101010101" pitchFamily="2" charset="-122"/>
            </a:endParaRPr>
          </a:p>
          <a:p>
            <a:endParaRPr lang="en-US">
              <a:solidFill>
                <a:schemeClr val="tx1"/>
              </a:solidFill>
            </a:endParaRPr>
          </a:p>
        </p:txBody>
      </p:sp>
      <p:sp>
        <p:nvSpPr>
          <p:cNvPr id="6" name="Text Box 5"/>
          <p:cNvSpPr txBox="1"/>
          <p:nvPr/>
        </p:nvSpPr>
        <p:spPr>
          <a:xfrm>
            <a:off x="647065" y="3129915"/>
            <a:ext cx="309880" cy="368300"/>
          </a:xfrm>
          <a:prstGeom prst="rect">
            <a:avLst/>
          </a:prstGeom>
          <a:noFill/>
        </p:spPr>
        <p:txBody>
          <a:bodyPr wrap="none" rtlCol="0">
            <a:spAutoFit/>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a:sym typeface="+mn-ea"/>
              </a:rPr>
              <a:t>Cont.’s</a:t>
            </a:r>
            <a:br>
              <a:rPr>
                <a:sym typeface="+mn-ea"/>
              </a:rPr>
            </a:br>
            <a:br>
              <a:rPr lang="en-US"/>
            </a:br>
            <a:endParaRPr lang="en-US"/>
          </a:p>
        </p:txBody>
      </p:sp>
      <p:sp>
        <p:nvSpPr>
          <p:cNvPr id="6" name="Text Placeholder 5"/>
          <p:cNvSpPr>
            <a:spLocks noGrp="1"/>
          </p:cNvSpPr>
          <p:nvPr>
            <p:ph type="body" sz="quarter" idx="14"/>
          </p:nvPr>
        </p:nvSpPr>
        <p:spPr>
          <a:xfrm>
            <a:off x="865505" y="1457960"/>
            <a:ext cx="10894060" cy="5323840"/>
          </a:xfrm>
        </p:spPr>
        <p:txBody>
          <a:bodyPr>
            <a:normAutofit fontScale="90000" lnSpcReduction="20000"/>
          </a:bodyPr>
          <a:p>
            <a:pPr marL="0" indent="0">
              <a:buNone/>
            </a:pPr>
            <a:r>
              <a:rPr lang="en-US" b="1">
                <a:solidFill>
                  <a:schemeClr val="tx1"/>
                </a:solidFill>
                <a:sym typeface="+mn-ea"/>
              </a:rPr>
              <a:t>Using .executemany()</a:t>
            </a:r>
            <a:endParaRPr lang="en-US" b="1">
              <a:solidFill>
                <a:schemeClr val="tx1"/>
              </a:solidFill>
              <a:sym typeface="+mn-ea"/>
            </a:endParaRPr>
          </a:p>
          <a:p>
            <a:pPr marL="0" indent="0">
              <a:buNone/>
            </a:pPr>
            <a:endParaRPr lang="en-US" b="1">
              <a:solidFill>
                <a:schemeClr val="tx1"/>
              </a:solidFill>
              <a:sym typeface="+mn-ea"/>
            </a:endParaRPr>
          </a:p>
          <a:p>
            <a:r>
              <a:rPr lang="en-US">
                <a:solidFill>
                  <a:schemeClr val="tx1"/>
                </a:solidFill>
                <a:sym typeface="+mn-ea"/>
              </a:rPr>
              <a:t>To insert multiple rows into a table .</a:t>
            </a:r>
            <a:r>
              <a:rPr lang="en-US">
                <a:solidFill>
                  <a:schemeClr val="tx1"/>
                </a:solidFill>
                <a:sym typeface="+mn-ea"/>
              </a:rPr>
              <a:t>It accepts two parameters:</a:t>
            </a:r>
            <a:endParaRPr lang="en-US">
              <a:solidFill>
                <a:schemeClr val="tx1"/>
              </a:solidFill>
              <a:sym typeface="+mn-ea"/>
            </a:endParaRPr>
          </a:p>
          <a:p>
            <a:pPr marL="457200" indent="-457200">
              <a:buFont typeface="+mj-lt"/>
              <a:buAutoNum type="arabicPeriod"/>
            </a:pPr>
            <a:r>
              <a:rPr lang="en-US">
                <a:solidFill>
                  <a:schemeClr val="tx1"/>
                </a:solidFill>
                <a:sym typeface="+mn-ea"/>
              </a:rPr>
              <a:t>A </a:t>
            </a:r>
            <a:r>
              <a:rPr lang="en-US" b="1">
                <a:solidFill>
                  <a:schemeClr val="tx1"/>
                </a:solidFill>
                <a:sym typeface="+mn-ea"/>
              </a:rPr>
              <a:t>query </a:t>
            </a:r>
            <a:r>
              <a:rPr lang="en-US">
                <a:solidFill>
                  <a:schemeClr val="tx1"/>
                </a:solidFill>
                <a:sym typeface="+mn-ea"/>
              </a:rPr>
              <a:t>that contains placeholders for the records that need to be inserted</a:t>
            </a:r>
            <a:endParaRPr lang="en-US">
              <a:solidFill>
                <a:schemeClr val="tx1"/>
              </a:solidFill>
              <a:sym typeface="+mn-ea"/>
            </a:endParaRPr>
          </a:p>
          <a:p>
            <a:pPr marL="457200" indent="-457200">
              <a:buFont typeface="+mj-lt"/>
              <a:buAutoNum type="arabicPeriod"/>
            </a:pPr>
            <a:r>
              <a:rPr lang="en-US">
                <a:solidFill>
                  <a:schemeClr val="tx1"/>
                </a:solidFill>
                <a:sym typeface="+mn-ea"/>
              </a:rPr>
              <a:t>A </a:t>
            </a:r>
            <a:r>
              <a:rPr lang="en-US" b="1">
                <a:solidFill>
                  <a:schemeClr val="tx1"/>
                </a:solidFill>
                <a:sym typeface="+mn-ea"/>
              </a:rPr>
              <a:t>list </a:t>
            </a:r>
            <a:r>
              <a:rPr lang="en-US">
                <a:solidFill>
                  <a:schemeClr val="tx1"/>
                </a:solidFill>
                <a:sym typeface="+mn-ea"/>
              </a:rPr>
              <a:t>that contains all records that you wish to insert.</a:t>
            </a:r>
            <a:endParaRPr lang="en-US">
              <a:solidFill>
                <a:schemeClr val="tx1"/>
              </a:solidFill>
              <a:sym typeface="+mn-ea"/>
            </a:endParaRPr>
          </a:p>
          <a:p>
            <a:r>
              <a:rPr lang="en-US">
                <a:solidFill>
                  <a:schemeClr val="tx1"/>
                </a:solidFill>
                <a:sym typeface="+mn-ea"/>
              </a:rPr>
              <a:t>The second parameter of the executemany() method is a list of tuples, containing the data you want to insert:</a:t>
            </a:r>
            <a:endParaRPr lang="en-US">
              <a:solidFill>
                <a:schemeClr val="tx1"/>
              </a:solidFill>
              <a:sym typeface="+mn-ea"/>
            </a:endParaRPr>
          </a:p>
          <a:p>
            <a:pPr marL="0" indent="0">
              <a:buNone/>
            </a:pPr>
            <a:r>
              <a:rPr lang="en-US">
                <a:solidFill>
                  <a:schemeClr val="tx1"/>
                </a:solidFill>
                <a:latin typeface="SimSun" panose="02010600030101010101" pitchFamily="2" charset="-122"/>
                <a:ea typeface="SimSun" panose="02010600030101010101" pitchFamily="2" charset="-122"/>
                <a:sym typeface="+mn-ea"/>
              </a:rPr>
              <a:t>	</a:t>
            </a:r>
            <a:endParaRPr lang="en-US">
              <a:solidFill>
                <a:schemeClr val="tx1"/>
              </a:solidFill>
              <a:latin typeface="SimSun" panose="02010600030101010101" pitchFamily="2" charset="-122"/>
              <a:ea typeface="SimSun" panose="02010600030101010101" pitchFamily="2" charset="-122"/>
              <a:sym typeface="+mn-ea"/>
            </a:endParaRPr>
          </a:p>
          <a:p>
            <a:pPr marL="0" indent="0">
              <a:buNone/>
            </a:pPr>
            <a:r>
              <a:rPr lang="en-US">
                <a:solidFill>
                  <a:schemeClr val="tx1"/>
                </a:solidFill>
                <a:latin typeface="SimSun" panose="02010600030101010101" pitchFamily="2" charset="-122"/>
                <a:ea typeface="SimSun" panose="02010600030101010101" pitchFamily="2" charset="-122"/>
                <a:sym typeface="+mn-ea"/>
              </a:rPr>
              <a:t>	sql =</a:t>
            </a:r>
            <a:r>
              <a:rPr lang="en-US">
                <a:latin typeface="SimSun" panose="02010600030101010101" pitchFamily="2" charset="-122"/>
                <a:ea typeface="SimSun" panose="02010600030101010101" pitchFamily="2" charset="-122"/>
                <a:sym typeface="+mn-ea"/>
              </a:rPr>
              <a:t> </a:t>
            </a:r>
            <a:r>
              <a:rPr lang="en-US">
                <a:solidFill>
                  <a:srgbClr val="FF0000"/>
                </a:solidFill>
                <a:latin typeface="SimSun" panose="02010600030101010101" pitchFamily="2" charset="-122"/>
                <a:ea typeface="SimSun" panose="02010600030101010101" pitchFamily="2" charset="-122"/>
                <a:sym typeface="+mn-ea"/>
              </a:rPr>
              <a:t>"INSERT INTO </a:t>
            </a:r>
            <a:r>
              <a:rPr lang="en-US">
                <a:solidFill>
                  <a:srgbClr val="FF0000"/>
                </a:solidFill>
                <a:latin typeface="SimSun" panose="02010600030101010101" pitchFamily="2" charset="-122"/>
                <a:ea typeface="SimSun" panose="02010600030101010101" pitchFamily="2" charset="-122"/>
                <a:sym typeface="+mn-ea"/>
              </a:rPr>
              <a:t>student_tb(N</a:t>
            </a:r>
            <a:r>
              <a:rPr lang="en-US">
                <a:solidFill>
                  <a:srgbClr val="FF0000"/>
                </a:solidFill>
                <a:latin typeface="SimSun" panose="02010600030101010101" pitchFamily="2" charset="-122"/>
                <a:ea typeface="SimSun" panose="02010600030101010101" pitchFamily="2" charset="-122"/>
                <a:sym typeface="+mn-ea"/>
              </a:rPr>
              <a:t>ame, Grade, </a:t>
            </a:r>
            <a:r>
              <a:rPr lang="en-US">
                <a:solidFill>
                  <a:srgbClr val="FF0000"/>
                </a:solidFill>
                <a:latin typeface="SimSun" panose="02010600030101010101" pitchFamily="2" charset="-122"/>
                <a:ea typeface="SimSun" panose="02010600030101010101" pitchFamily="2" charset="-122"/>
                <a:sym typeface="+mn-ea"/>
              </a:rPr>
              <a:t>Age</a:t>
            </a:r>
            <a:r>
              <a:rPr lang="en-US">
                <a:solidFill>
                  <a:srgbClr val="FF0000"/>
                </a:solidFill>
                <a:latin typeface="SimSun" panose="02010600030101010101" pitchFamily="2" charset="-122"/>
                <a:ea typeface="SimSun" panose="02010600030101010101" pitchFamily="2" charset="-122"/>
                <a:sym typeface="+mn-ea"/>
              </a:rPr>
              <a:t>) VALUES (%s, %s,%s)"</a:t>
            </a:r>
            <a:endParaRPr lang="en-US">
              <a:solidFill>
                <a:srgbClr val="FF0000"/>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sym typeface="+mn-ea"/>
              </a:rPr>
              <a:t>	val = [</a:t>
            </a:r>
            <a:endParaRPr lang="en-US">
              <a:solidFill>
                <a:schemeClr val="tx1"/>
              </a:solidFill>
              <a:latin typeface="SimSun" panose="02010600030101010101" pitchFamily="2" charset="-122"/>
              <a:ea typeface="SimSun" panose="02010600030101010101" pitchFamily="2" charset="-122"/>
            </a:endParaRPr>
          </a:p>
          <a:p>
            <a:pPr marL="0" indent="0">
              <a:buNone/>
            </a:pPr>
            <a:r>
              <a:rPr lang="en-US">
                <a:latin typeface="SimSun" panose="02010600030101010101" pitchFamily="2" charset="-122"/>
                <a:ea typeface="SimSun" panose="02010600030101010101" pitchFamily="2" charset="-122"/>
                <a:sym typeface="+mn-ea"/>
              </a:rPr>
              <a:t>  	</a:t>
            </a:r>
            <a:r>
              <a:rPr lang="en-US">
                <a:solidFill>
                  <a:schemeClr val="tx1"/>
                </a:solidFill>
                <a:latin typeface="SimSun" panose="02010600030101010101" pitchFamily="2" charset="-122"/>
                <a:ea typeface="SimSun" panose="02010600030101010101" pitchFamily="2" charset="-122"/>
                <a:sym typeface="+mn-ea"/>
              </a:rPr>
              <a:t>(</a:t>
            </a:r>
            <a:r>
              <a:rPr lang="en-US">
                <a:solidFill>
                  <a:srgbClr val="FF0000"/>
                </a:solidFill>
                <a:latin typeface="SimSun" panose="02010600030101010101" pitchFamily="2" charset="-122"/>
                <a:ea typeface="SimSun" panose="02010600030101010101" pitchFamily="2" charset="-122"/>
                <a:sym typeface="+mn-ea"/>
              </a:rPr>
              <a:t>‘Abenzer’</a:t>
            </a:r>
            <a:r>
              <a:rPr lang="en-US">
                <a:solidFill>
                  <a:srgbClr val="FF0000"/>
                </a:solidFill>
                <a:latin typeface="SimSun" panose="02010600030101010101" pitchFamily="2" charset="-122"/>
                <a:ea typeface="SimSun" panose="02010600030101010101" pitchFamily="2" charset="-122"/>
                <a:sym typeface="+mn-ea"/>
              </a:rPr>
              <a:t>,'4 D',‘16’</a:t>
            </a:r>
            <a:r>
              <a:rPr lang="en-US">
                <a:solidFill>
                  <a:schemeClr val="tx1"/>
                </a:solidFill>
                <a:latin typeface="SimSun" panose="02010600030101010101" pitchFamily="2" charset="-122"/>
                <a:ea typeface="SimSun" panose="02010600030101010101" pitchFamily="2" charset="-122"/>
                <a:sym typeface="+mn-ea"/>
              </a:rPr>
              <a:t>),</a:t>
            </a:r>
            <a:endParaRPr lang="en-US">
              <a:solidFill>
                <a:schemeClr val="tx1"/>
              </a:solidFill>
              <a:latin typeface="SimSun" panose="02010600030101010101" pitchFamily="2" charset="-122"/>
              <a:ea typeface="SimSun" panose="02010600030101010101" pitchFamily="2" charset="-122"/>
              <a:sym typeface="+mn-ea"/>
            </a:endParaRPr>
          </a:p>
          <a:p>
            <a:pPr marL="0" indent="0">
              <a:buNone/>
            </a:pPr>
            <a:r>
              <a:rPr lang="en-US">
                <a:solidFill>
                  <a:schemeClr val="tx1"/>
                </a:solidFill>
                <a:latin typeface="SimSun" panose="02010600030101010101" pitchFamily="2" charset="-122"/>
                <a:ea typeface="SimSun" panose="02010600030101010101" pitchFamily="2" charset="-122"/>
                <a:sym typeface="+mn-ea"/>
              </a:rPr>
              <a:t>	(</a:t>
            </a:r>
            <a:r>
              <a:rPr lang="en-US">
                <a:solidFill>
                  <a:srgbClr val="FF0000"/>
                </a:solidFill>
                <a:latin typeface="SimSun" panose="02010600030101010101" pitchFamily="2" charset="-122"/>
                <a:ea typeface="SimSun" panose="02010600030101010101" pitchFamily="2" charset="-122"/>
                <a:sym typeface="+mn-ea"/>
              </a:rPr>
              <a:t>‘Kedir’, '3 A',‘15’</a:t>
            </a:r>
            <a:r>
              <a:rPr lang="en-US">
                <a:solidFill>
                  <a:schemeClr val="tx1"/>
                </a:solidFill>
                <a:latin typeface="SimSun" panose="02010600030101010101" pitchFamily="2" charset="-122"/>
                <a:ea typeface="SimSun" panose="02010600030101010101" pitchFamily="2" charset="-122"/>
                <a:sym typeface="+mn-ea"/>
              </a:rPr>
              <a:t>),</a:t>
            </a:r>
            <a:endParaRPr lang="en-US">
              <a:solidFill>
                <a:schemeClr val="tx1"/>
              </a:solidFill>
              <a:latin typeface="SimSun" panose="02010600030101010101" pitchFamily="2" charset="-122"/>
              <a:ea typeface="SimSun" panose="02010600030101010101" pitchFamily="2" charset="-122"/>
              <a:sym typeface="+mn-ea"/>
            </a:endParaRPr>
          </a:p>
          <a:p>
            <a:pPr marL="0" indent="0">
              <a:buNone/>
            </a:pPr>
            <a:r>
              <a:rPr lang="en-US">
                <a:solidFill>
                  <a:schemeClr val="tx1"/>
                </a:solidFill>
                <a:latin typeface="SimSun" panose="02010600030101010101" pitchFamily="2" charset="-122"/>
                <a:ea typeface="SimSun" panose="02010600030101010101" pitchFamily="2" charset="-122"/>
                <a:sym typeface="+mn-ea"/>
              </a:rPr>
              <a:t>	(</a:t>
            </a:r>
            <a:r>
              <a:rPr lang="en-US">
                <a:solidFill>
                  <a:srgbClr val="FF0000"/>
                </a:solidFill>
                <a:latin typeface="SimSun" panose="02010600030101010101" pitchFamily="2" charset="-122"/>
                <a:ea typeface="SimSun" panose="02010600030101010101" pitchFamily="2" charset="-122"/>
                <a:sym typeface="+mn-ea"/>
              </a:rPr>
              <a:t>‘Zeritu’, '4 C', ‘16’</a:t>
            </a:r>
            <a:r>
              <a:rPr lang="en-US">
                <a:solidFill>
                  <a:schemeClr val="tx1"/>
                </a:solidFill>
                <a:latin typeface="SimSun" panose="02010600030101010101" pitchFamily="2" charset="-122"/>
                <a:ea typeface="SimSun" panose="02010600030101010101" pitchFamily="2" charset="-122"/>
                <a:sym typeface="+mn-ea"/>
              </a:rPr>
              <a:t>),</a:t>
            </a:r>
            <a:endParaRPr lang="en-US">
              <a:solidFill>
                <a:schemeClr val="tx1"/>
              </a:solidFill>
              <a:latin typeface="SimSun" panose="02010600030101010101" pitchFamily="2" charset="-122"/>
              <a:ea typeface="SimSun" panose="02010600030101010101" pitchFamily="2" charset="-122"/>
              <a:sym typeface="+mn-ea"/>
            </a:endParaRPr>
          </a:p>
          <a:p>
            <a:pPr marL="0" indent="0">
              <a:buNone/>
            </a:pPr>
            <a:r>
              <a:rPr lang="en-US">
                <a:solidFill>
                  <a:schemeClr val="tx1"/>
                </a:solidFill>
                <a:latin typeface="SimSun" panose="02010600030101010101" pitchFamily="2" charset="-122"/>
                <a:ea typeface="SimSun" panose="02010600030101010101" pitchFamily="2" charset="-122"/>
                <a:sym typeface="+mn-ea"/>
              </a:rPr>
              <a:t>	(</a:t>
            </a:r>
            <a:r>
              <a:rPr lang="en-US">
                <a:solidFill>
                  <a:srgbClr val="FF0000"/>
                </a:solidFill>
                <a:latin typeface="SimSun" panose="02010600030101010101" pitchFamily="2" charset="-122"/>
                <a:ea typeface="SimSun" panose="02010600030101010101" pitchFamily="2" charset="-122"/>
                <a:sym typeface="+mn-ea"/>
              </a:rPr>
              <a:t>‘Kefiyalo’,'2 A',‘12’</a:t>
            </a:r>
            <a:r>
              <a:rPr lang="en-US">
                <a:solidFill>
                  <a:schemeClr val="tx1"/>
                </a:solidFill>
                <a:latin typeface="SimSun" panose="02010600030101010101" pitchFamily="2" charset="-122"/>
                <a:ea typeface="SimSun" panose="02010600030101010101" pitchFamily="2" charset="-122"/>
                <a:sym typeface="+mn-ea"/>
              </a:rPr>
              <a:t>)</a:t>
            </a:r>
            <a:endParaRPr lang="en-US">
              <a:latin typeface="SimSun" panose="02010600030101010101" pitchFamily="2" charset="-122"/>
              <a:ea typeface="SimSun" panose="02010600030101010101" pitchFamily="2" charset="-122"/>
            </a:endParaRPr>
          </a:p>
          <a:p>
            <a:pPr marL="0" indent="0">
              <a:buNone/>
            </a:pPr>
            <a:r>
              <a:rPr lang="en-US">
                <a:latin typeface="SimSun" panose="02010600030101010101" pitchFamily="2" charset="-122"/>
                <a:ea typeface="SimSun" panose="02010600030101010101" pitchFamily="2" charset="-122"/>
                <a:sym typeface="+mn-ea"/>
              </a:rPr>
              <a:t>  	</a:t>
            </a:r>
            <a:endParaRPr lang="en-US">
              <a:latin typeface="SimSun" panose="02010600030101010101" pitchFamily="2" charset="-122"/>
              <a:ea typeface="SimSun" panose="02010600030101010101" pitchFamily="2" charset="-122"/>
            </a:endParaRPr>
          </a:p>
          <a:p>
            <a:pPr marL="0" indent="0">
              <a:buNone/>
            </a:pPr>
            <a:r>
              <a:rPr lang="en-US">
                <a:latin typeface="SimSun" panose="02010600030101010101" pitchFamily="2" charset="-122"/>
                <a:ea typeface="SimSun" panose="02010600030101010101" pitchFamily="2" charset="-122"/>
                <a:sym typeface="+mn-ea"/>
              </a:rPr>
              <a:t> 	</a:t>
            </a:r>
            <a:r>
              <a:rPr lang="en-US">
                <a:solidFill>
                  <a:schemeClr val="tx1"/>
                </a:solidFill>
                <a:latin typeface="SimSun" panose="02010600030101010101" pitchFamily="2" charset="-122"/>
                <a:ea typeface="SimSun" panose="02010600030101010101" pitchFamily="2" charset="-122"/>
                <a:sym typeface="+mn-ea"/>
              </a:rPr>
              <a:t>]</a:t>
            </a:r>
            <a:endParaRPr lang="en-US">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sym typeface="+mn-ea"/>
              </a:rPr>
              <a:t>	mycursor.executemany(sql, val)</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sym typeface="+mn-ea"/>
              </a:rPr>
              <a:t>	mydb.commit()</a:t>
            </a:r>
            <a:endParaRPr lang="en-US">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sym typeface="+mn-ea"/>
              </a:rPr>
              <a:t>	print(mycursor.rowcount,</a:t>
            </a:r>
            <a:r>
              <a:rPr lang="en-US">
                <a:latin typeface="SimSun" panose="02010600030101010101" pitchFamily="2" charset="-122"/>
                <a:ea typeface="SimSun" panose="02010600030101010101" pitchFamily="2" charset="-122"/>
                <a:sym typeface="+mn-ea"/>
              </a:rPr>
              <a:t> </a:t>
            </a:r>
            <a:r>
              <a:rPr lang="en-US">
                <a:solidFill>
                  <a:srgbClr val="FF0000"/>
                </a:solidFill>
                <a:latin typeface="SimSun" panose="02010600030101010101" pitchFamily="2" charset="-122"/>
                <a:ea typeface="SimSun" panose="02010600030101010101" pitchFamily="2" charset="-122"/>
                <a:sym typeface="+mn-ea"/>
              </a:rPr>
              <a:t>"was inserted."</a:t>
            </a:r>
            <a:r>
              <a:rPr lang="en-US">
                <a:solidFill>
                  <a:schemeClr val="tx1"/>
                </a:solidFill>
                <a:latin typeface="SimSun" panose="02010600030101010101" pitchFamily="2" charset="-122"/>
                <a:ea typeface="SimSun" panose="02010600030101010101" pitchFamily="2" charset="-122"/>
                <a:sym typeface="+mn-ea"/>
              </a:rPr>
              <a:t>)</a:t>
            </a:r>
            <a:endParaRPr lang="en-US">
              <a:solidFill>
                <a:schemeClr val="tx1"/>
              </a:solidFill>
              <a:sym typeface="+mn-ea"/>
            </a:endParaRPr>
          </a:p>
          <a:p>
            <a:endParaRPr lang="en-US">
              <a:solidFill>
                <a:schemeClr val="tx1"/>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olidFill>
                  <a:schemeClr val="accent2">
                    <a:lumMod val="50000"/>
                  </a:schemeClr>
                </a:solidFill>
                <a:sym typeface="+mn-ea"/>
              </a:rPr>
              <a:t>Reading Records From the Database</a:t>
            </a:r>
            <a:br>
              <a:rPr lang="en-US" b="1">
                <a:solidFill>
                  <a:schemeClr val="accent2">
                    <a:lumMod val="75000"/>
                  </a:schemeClr>
                </a:solidFill>
                <a:sym typeface="+mn-ea"/>
              </a:rPr>
            </a:br>
            <a:endParaRPr lang="en-US" b="1">
              <a:solidFill>
                <a:schemeClr val="accent2">
                  <a:lumMod val="75000"/>
                </a:schemeClr>
              </a:solidFill>
              <a:sym typeface="+mn-ea"/>
            </a:endParaRPr>
          </a:p>
        </p:txBody>
      </p:sp>
      <p:sp>
        <p:nvSpPr>
          <p:cNvPr id="5" name="Text Placeholder 4"/>
          <p:cNvSpPr>
            <a:spLocks noGrp="1"/>
          </p:cNvSpPr>
          <p:nvPr>
            <p:ph type="body" sz="quarter" idx="14"/>
          </p:nvPr>
        </p:nvSpPr>
        <p:spPr/>
        <p:txBody>
          <a:bodyPr/>
          <a:p>
            <a:pPr marL="0" indent="0">
              <a:buNone/>
            </a:pPr>
            <a:endParaRPr lang="en-US" b="1">
              <a:solidFill>
                <a:schemeClr val="tx1"/>
              </a:solidFill>
              <a:sym typeface="+mn-ea"/>
            </a:endParaRPr>
          </a:p>
          <a:p>
            <a:r>
              <a:rPr lang="en-US">
                <a:solidFill>
                  <a:schemeClr val="tx1"/>
                </a:solidFill>
              </a:rPr>
              <a:t>To retrieve records, you need to send a SELECT query to </a:t>
            </a:r>
            <a:r>
              <a:rPr lang="en-US">
                <a:solidFill>
                  <a:schemeClr val="tx1"/>
                </a:solidFill>
                <a:latin typeface="SimSun" panose="02010600030101010101" pitchFamily="2" charset="-122"/>
                <a:ea typeface="SimSun" panose="02010600030101010101" pitchFamily="2" charset="-122"/>
              </a:rPr>
              <a:t>cursor.execute()</a:t>
            </a:r>
            <a:r>
              <a:rPr lang="en-US">
                <a:solidFill>
                  <a:schemeClr val="tx1"/>
                </a:solidFill>
              </a:rPr>
              <a:t>.  Then you use </a:t>
            </a:r>
            <a:r>
              <a:rPr lang="en-US">
                <a:solidFill>
                  <a:schemeClr val="tx1"/>
                </a:solidFill>
                <a:latin typeface="SimSun" panose="02010600030101010101" pitchFamily="2" charset="-122"/>
                <a:ea typeface="SimSun" panose="02010600030101010101" pitchFamily="2" charset="-122"/>
              </a:rPr>
              <a:t>cursor.fetchall()</a:t>
            </a:r>
            <a:r>
              <a:rPr lang="en-US">
                <a:solidFill>
                  <a:schemeClr val="tx1"/>
                </a:solidFill>
              </a:rPr>
              <a:t> to extract the retrieved table in the form of a list of rows or records.</a:t>
            </a:r>
            <a:endParaRPr lang="en-US">
              <a:solidFill>
                <a:schemeClr val="tx1"/>
              </a:solidFill>
            </a:endParaRPr>
          </a:p>
          <a:p>
            <a:endParaRPr lang="en-US">
              <a:solidFill>
                <a:schemeClr val="tx1"/>
              </a:solidFill>
            </a:endParaRPr>
          </a:p>
          <a:p>
            <a:pPr marL="0" indent="0" algn="l">
              <a:buNone/>
            </a:pPr>
            <a:r>
              <a:rPr lang="en-US">
                <a:solidFill>
                  <a:schemeClr val="tx1"/>
                </a:solidFill>
                <a:latin typeface="SimSun" panose="02010600030101010101" pitchFamily="2" charset="-122"/>
                <a:ea typeface="SimSun" panose="02010600030101010101" pitchFamily="2" charset="-122"/>
              </a:rPr>
              <a:t>	mycursor.execute(</a:t>
            </a:r>
            <a:r>
              <a:rPr lang="en-US">
                <a:solidFill>
                  <a:srgbClr val="FF0000"/>
                </a:solidFill>
                <a:latin typeface="SimSun" panose="02010600030101010101" pitchFamily="2" charset="-122"/>
                <a:ea typeface="SimSun" panose="02010600030101010101" pitchFamily="2" charset="-122"/>
              </a:rPr>
              <a:t>"SELECT * FROM </a:t>
            </a:r>
            <a:r>
              <a:rPr lang="en-US">
                <a:solidFill>
                  <a:srgbClr val="FF0000"/>
                </a:solidFill>
                <a:latin typeface="SimSun" panose="02010600030101010101" pitchFamily="2" charset="-122"/>
                <a:ea typeface="SimSun" panose="02010600030101010101" pitchFamily="2" charset="-122"/>
                <a:sym typeface="+mn-ea"/>
              </a:rPr>
              <a:t>student_tb</a:t>
            </a:r>
            <a:r>
              <a:rPr lang="en-US">
                <a:solidFill>
                  <a:srgbClr val="FF0000"/>
                </a:solidFill>
                <a:latin typeface="SimSun" panose="02010600030101010101" pitchFamily="2" charset="-122"/>
                <a:ea typeface="SimSun" panose="02010600030101010101" pitchFamily="2" charset="-122"/>
              </a:rPr>
              <a:t>"</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lgn="l">
              <a:buNone/>
            </a:pPr>
            <a:r>
              <a:rPr lang="en-US">
                <a:solidFill>
                  <a:schemeClr val="tx1"/>
                </a:solidFill>
                <a:latin typeface="SimSun" panose="02010600030101010101" pitchFamily="2" charset="-122"/>
                <a:ea typeface="SimSun" panose="02010600030101010101" pitchFamily="2" charset="-122"/>
              </a:rPr>
              <a:t>	myresult = mycursor.fetchall()</a:t>
            </a:r>
            <a:endParaRPr lang="en-US">
              <a:solidFill>
                <a:schemeClr val="tx1"/>
              </a:solidFill>
              <a:latin typeface="SimSun" panose="02010600030101010101" pitchFamily="2" charset="-122"/>
              <a:ea typeface="SimSun" panose="02010600030101010101" pitchFamily="2" charset="-122"/>
            </a:endParaRPr>
          </a:p>
          <a:p>
            <a:pPr marL="0" indent="0" algn="l">
              <a:buNone/>
            </a:pPr>
            <a:r>
              <a:rPr lang="en-US" b="1">
                <a:solidFill>
                  <a:srgbClr val="00B050"/>
                </a:solidFill>
                <a:latin typeface="SimSun" panose="02010600030101010101" pitchFamily="2" charset="-122"/>
                <a:ea typeface="SimSun" panose="02010600030101010101" pitchFamily="2" charset="-122"/>
              </a:rPr>
              <a:t>	for </a:t>
            </a:r>
            <a:r>
              <a:rPr lang="en-US">
                <a:solidFill>
                  <a:schemeClr val="tx1"/>
                </a:solidFill>
                <a:latin typeface="SimSun" panose="02010600030101010101" pitchFamily="2" charset="-122"/>
                <a:ea typeface="SimSun" panose="02010600030101010101" pitchFamily="2" charset="-122"/>
              </a:rPr>
              <a:t>x </a:t>
            </a:r>
            <a:r>
              <a:rPr lang="en-US" b="1">
                <a:solidFill>
                  <a:srgbClr val="00B050"/>
                </a:solidFill>
                <a:latin typeface="SimSun" panose="02010600030101010101" pitchFamily="2" charset="-122"/>
                <a:ea typeface="SimSun" panose="02010600030101010101" pitchFamily="2" charset="-122"/>
              </a:rPr>
              <a:t>in </a:t>
            </a:r>
            <a:r>
              <a:rPr lang="en-US">
                <a:solidFill>
                  <a:schemeClr val="tx1"/>
                </a:solidFill>
                <a:latin typeface="SimSun" panose="02010600030101010101" pitchFamily="2" charset="-122"/>
                <a:ea typeface="SimSun" panose="02010600030101010101" pitchFamily="2" charset="-122"/>
              </a:rPr>
              <a:t>myresult:</a:t>
            </a:r>
            <a:endParaRPr lang="en-US">
              <a:solidFill>
                <a:schemeClr val="tx1"/>
              </a:solidFill>
              <a:latin typeface="SimSun" panose="02010600030101010101" pitchFamily="2" charset="-122"/>
              <a:ea typeface="SimSun" panose="02010600030101010101" pitchFamily="2" charset="-122"/>
            </a:endParaRPr>
          </a:p>
          <a:p>
            <a:pPr marL="0" indent="0" algn="l">
              <a:buNone/>
            </a:pPr>
            <a:r>
              <a:rPr lang="en-US">
                <a:solidFill>
                  <a:schemeClr val="tx1"/>
                </a:solidFill>
                <a:latin typeface="SimSun" panose="02010600030101010101" pitchFamily="2" charset="-122"/>
                <a:ea typeface="SimSun" panose="02010600030101010101" pitchFamily="2" charset="-122"/>
              </a:rPr>
              <a: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(x)</a:t>
            </a:r>
            <a:endParaRPr lang="en-US">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olidFill>
                  <a:schemeClr val="accent2">
                    <a:lumMod val="50000"/>
                  </a:schemeClr>
                </a:solidFill>
                <a:ea typeface="+mn-lt"/>
                <a:cs typeface="+mn-lt"/>
                <a:sym typeface="+mn-ea"/>
              </a:rPr>
              <a:t>Filtering Data Using the WHERE statement.</a:t>
            </a:r>
            <a:br>
              <a:rPr lang="en-US" b="1" dirty="0">
                <a:solidFill>
                  <a:schemeClr val="accent2">
                    <a:lumMod val="50000"/>
                  </a:schemeClr>
                </a:solidFill>
                <a:ea typeface="+mn-lt"/>
                <a:cs typeface="+mn-lt"/>
                <a:sym typeface="+mn-ea"/>
              </a:rPr>
            </a:br>
            <a:endParaRPr lang="en-US" b="1" dirty="0">
              <a:solidFill>
                <a:schemeClr val="accent2">
                  <a:lumMod val="50000"/>
                </a:schemeClr>
              </a:solidFill>
              <a:ea typeface="+mn-lt"/>
              <a:cs typeface="+mn-lt"/>
              <a:sym typeface="+mn-ea"/>
            </a:endParaRPr>
          </a:p>
        </p:txBody>
      </p:sp>
      <p:sp>
        <p:nvSpPr>
          <p:cNvPr id="5" name="Text Placeholder 4"/>
          <p:cNvSpPr>
            <a:spLocks noGrp="1"/>
          </p:cNvSpPr>
          <p:nvPr>
            <p:ph type="body" sz="quarter" idx="14"/>
          </p:nvPr>
        </p:nvSpPr>
        <p:spPr/>
        <p:txBody>
          <a:bodyPr>
            <a:normAutofit lnSpcReduction="10000"/>
          </a:bodyPr>
          <a:p>
            <a:pPr marL="0" lvl="1" indent="0">
              <a:buNone/>
            </a:pPr>
            <a:endParaRPr lang="en-US" sz="2400" b="1" dirty="0">
              <a:solidFill>
                <a:schemeClr val="tx1"/>
              </a:solidFill>
              <a:ea typeface="+mn-lt"/>
              <a:cs typeface="+mn-lt"/>
            </a:endParaRPr>
          </a:p>
          <a:p>
            <a:r>
              <a:rPr lang="en-US">
                <a:solidFill>
                  <a:schemeClr val="tx1"/>
                </a:solidFill>
              </a:rPr>
              <a:t>To selecting </a:t>
            </a:r>
            <a:r>
              <a:rPr lang="en-US">
                <a:solidFill>
                  <a:schemeClr val="tx1"/>
                </a:solidFill>
                <a:sym typeface="+mn-ea"/>
              </a:rPr>
              <a:t>specific  </a:t>
            </a:r>
            <a:r>
              <a:rPr lang="en-US">
                <a:solidFill>
                  <a:schemeClr val="tx1"/>
                </a:solidFill>
              </a:rPr>
              <a:t>records from a table, you can filter the selection by using the "WHERE" statement:</a:t>
            </a:r>
            <a:endParaRPr lang="en-US">
              <a:solidFill>
                <a:schemeClr val="tx1"/>
              </a:solidFill>
            </a:endParaRPr>
          </a:p>
          <a:p>
            <a:pPr>
              <a:buNone/>
            </a:pPr>
            <a:endParaRPr lang="en-US">
              <a:solidFill>
                <a:schemeClr val="tx1"/>
              </a:solidFill>
            </a:endParaRPr>
          </a:p>
          <a:p>
            <a:pPr marL="0" indent="0">
              <a:buNone/>
            </a:pPr>
            <a:r>
              <a:rPr lang="en-US">
                <a:solidFill>
                  <a:schemeClr val="tx1"/>
                </a:solidFill>
                <a:latin typeface="SimSun" panose="02010600030101010101" pitchFamily="2" charset="-122"/>
                <a:ea typeface="SimSun" panose="02010600030101010101" pitchFamily="2" charset="-122"/>
              </a:rPr>
              <a:t>	sql = </a:t>
            </a:r>
            <a:r>
              <a:rPr lang="en-US">
                <a:solidFill>
                  <a:srgbClr val="FF0000"/>
                </a:solidFill>
                <a:latin typeface="SimSun" panose="02010600030101010101" pitchFamily="2" charset="-122"/>
                <a:ea typeface="SimSun" panose="02010600030101010101" pitchFamily="2" charset="-122"/>
              </a:rPr>
              <a:t>"SELECT * FROM </a:t>
            </a:r>
            <a:r>
              <a:rPr lang="en-US">
                <a:solidFill>
                  <a:srgbClr val="FF0000"/>
                </a:solidFill>
                <a:latin typeface="SimSun" panose="02010600030101010101" pitchFamily="2" charset="-122"/>
                <a:ea typeface="SimSun" panose="02010600030101010101" pitchFamily="2" charset="-122"/>
                <a:sym typeface="+mn-ea"/>
              </a:rPr>
              <a:t>student_tb </a:t>
            </a:r>
            <a:r>
              <a:rPr lang="en-US">
                <a:solidFill>
                  <a:srgbClr val="FF0000"/>
                </a:solidFill>
                <a:latin typeface="SimSun" panose="02010600030101010101" pitchFamily="2" charset="-122"/>
                <a:ea typeface="SimSun" panose="02010600030101010101" pitchFamily="2" charset="-122"/>
              </a:rPr>
              <a:t>WHERE Name='</a:t>
            </a:r>
            <a:r>
              <a:rPr lang="en-US">
                <a:solidFill>
                  <a:srgbClr val="FF0000"/>
                </a:solidFill>
                <a:latin typeface="SimSun" panose="02010600030101010101" pitchFamily="2" charset="-122"/>
                <a:ea typeface="SimSun" panose="02010600030101010101" pitchFamily="2" charset="-122"/>
                <a:sym typeface="+mn-ea"/>
              </a:rPr>
              <a:t>Kefiyalo’</a:t>
            </a:r>
            <a:r>
              <a:rPr lang="en-US">
                <a:solidFill>
                  <a:srgbClr val="FF0000"/>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mycursor.execute(sql)</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myresult = mycursor.fetchall()</a:t>
            </a: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a:p>
            <a:pPr marL="0" indent="0">
              <a:buNone/>
            </a:pPr>
            <a:r>
              <a:rPr lang="en-US" b="1">
                <a:solidFill>
                  <a:srgbClr val="00B050"/>
                </a:solidFill>
                <a:latin typeface="SimSun" panose="02010600030101010101" pitchFamily="2" charset="-122"/>
                <a:ea typeface="SimSun" panose="02010600030101010101" pitchFamily="2" charset="-122"/>
              </a:rPr>
              <a:t>	for </a:t>
            </a:r>
            <a:r>
              <a:rPr lang="en-US">
                <a:solidFill>
                  <a:schemeClr val="tx1"/>
                </a:solidFill>
                <a:latin typeface="SimSun" panose="02010600030101010101" pitchFamily="2" charset="-122"/>
                <a:ea typeface="SimSun" panose="02010600030101010101" pitchFamily="2" charset="-122"/>
              </a:rPr>
              <a:t>x </a:t>
            </a:r>
            <a:r>
              <a:rPr lang="en-US" b="1">
                <a:solidFill>
                  <a:srgbClr val="00B050"/>
                </a:solidFill>
                <a:latin typeface="SimSun" panose="02010600030101010101" pitchFamily="2" charset="-122"/>
                <a:ea typeface="SimSun" panose="02010600030101010101" pitchFamily="2" charset="-122"/>
              </a:rPr>
              <a:t>in </a:t>
            </a:r>
            <a:r>
              <a:rPr lang="en-US">
                <a:solidFill>
                  <a:schemeClr val="tx1"/>
                </a:solidFill>
                <a:latin typeface="SimSun" panose="02010600030101010101" pitchFamily="2" charset="-122"/>
                <a:ea typeface="SimSun" panose="02010600030101010101" pitchFamily="2" charset="-122"/>
              </a:rPr>
              <a:t>myresult: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(x</a:t>
            </a:r>
            <a:r>
              <a:rPr lang="en-US">
                <a:solidFill>
                  <a:schemeClr val="tx1"/>
                </a:solidFill>
              </a:rPr>
              <a:t>)</a:t>
            </a: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5656580" y="2326640"/>
            <a:ext cx="5483860" cy="2079625"/>
          </a:xfrm>
        </p:spPr>
        <p:txBody>
          <a:bodyPr lIns="91440" tIns="45720" rIns="91440" bIns="45720" anchor="t">
            <a:noAutofit/>
          </a:bodyPr>
          <a:lstStyle/>
          <a:p>
            <a:r>
              <a:rPr lang="en-US" sz="2800" b="1" dirty="0">
                <a:ea typeface="+mn-lt"/>
                <a:cs typeface="+mn-lt"/>
              </a:rPr>
              <a:t>Introduction to Database</a:t>
            </a:r>
            <a:endParaRPr lang="en-US" sz="2800" b="1" dirty="0">
              <a:ea typeface="+mn-lt"/>
              <a:cs typeface="+mn-lt"/>
            </a:endParaRPr>
          </a:p>
          <a:p>
            <a:r>
              <a:rPr lang="en-US" sz="2800" b="1" dirty="0">
                <a:solidFill>
                  <a:schemeClr val="accent1">
                    <a:lumMod val="50000"/>
                  </a:schemeClr>
                </a:solidFill>
                <a:ea typeface="+mn-lt"/>
                <a:cs typeface="+mn-lt"/>
              </a:rPr>
              <a:t>MySQL Connector/Python</a:t>
            </a:r>
            <a:endParaRPr lang="en-US" sz="2800" b="1" dirty="0">
              <a:solidFill>
                <a:schemeClr val="accent1">
                  <a:lumMod val="50000"/>
                </a:schemeClr>
              </a:solidFill>
              <a:ea typeface="+mn-lt"/>
              <a:cs typeface="+mn-lt"/>
            </a:endParaRPr>
          </a:p>
          <a:p>
            <a:r>
              <a:rPr lang="en-US" sz="2800" b="1" dirty="0">
                <a:solidFill>
                  <a:schemeClr val="accent1">
                    <a:lumMod val="50000"/>
                  </a:schemeClr>
                </a:solidFill>
                <a:ea typeface="+mn-lt"/>
                <a:cs typeface="+mn-lt"/>
              </a:rPr>
              <a:t>Establishing a Connection</a:t>
            </a:r>
            <a:endParaRPr lang="en-US" sz="2800" b="1" dirty="0">
              <a:solidFill>
                <a:schemeClr val="accent1">
                  <a:lumMod val="50000"/>
                </a:schemeClr>
              </a:solidFill>
              <a:ea typeface="+mn-lt"/>
              <a:cs typeface="+mn-lt"/>
            </a:endParaRPr>
          </a:p>
          <a:p>
            <a:r>
              <a:rPr lang="en-US" sz="2800" b="1" dirty="0">
                <a:solidFill>
                  <a:schemeClr val="accent1">
                    <a:lumMod val="50000"/>
                  </a:schemeClr>
                </a:solidFill>
                <a:ea typeface="+mn-lt"/>
                <a:cs typeface="+mn-lt"/>
              </a:rPr>
              <a:t> A Database Query</a:t>
            </a:r>
            <a:endParaRPr lang="en-US" sz="2800" b="1" dirty="0">
              <a:cs typeface="Calibri" panose="020F0502020204030204"/>
            </a:endParaRPr>
          </a:p>
          <a:p>
            <a:endParaRPr lang="en-US" sz="2800" b="1" dirty="0">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olidFill>
                  <a:schemeClr val="accent2">
                    <a:lumMod val="50000"/>
                  </a:schemeClr>
                </a:solidFill>
                <a:sym typeface="+mn-ea"/>
              </a:rPr>
              <a:t>Delete Record</a:t>
            </a:r>
            <a:endParaRPr lang="en-US">
              <a:solidFill>
                <a:schemeClr val="accent2">
                  <a:lumMod val="50000"/>
                </a:schemeClr>
              </a:solidFill>
              <a:sym typeface="+mn-ea"/>
            </a:endParaRPr>
          </a:p>
        </p:txBody>
      </p:sp>
      <p:sp>
        <p:nvSpPr>
          <p:cNvPr id="5" name="Text Placeholder 4"/>
          <p:cNvSpPr>
            <a:spLocks noGrp="1"/>
          </p:cNvSpPr>
          <p:nvPr>
            <p:ph type="body" sz="quarter" idx="14"/>
          </p:nvPr>
        </p:nvSpPr>
        <p:spPr/>
        <p:txBody>
          <a:bodyPr>
            <a:normAutofit lnSpcReduction="20000"/>
          </a:bodyPr>
          <a:p>
            <a:r>
              <a:rPr lang="en-US">
                <a:solidFill>
                  <a:schemeClr val="tx1"/>
                </a:solidFill>
              </a:rPr>
              <a:t>You can delete records from an existing table by using the "DELETE FROM" statement:</a:t>
            </a:r>
            <a:endParaRPr lang="en-US">
              <a:solidFill>
                <a:schemeClr val="tx1"/>
              </a:solidFill>
            </a:endParaRPr>
          </a:p>
          <a:p>
            <a:endParaRPr lang="en-US">
              <a:solidFill>
                <a:schemeClr val="tx1"/>
              </a:solidFill>
            </a:endParaRPr>
          </a:p>
          <a:p>
            <a:pPr marL="0" indent="0">
              <a:buNone/>
            </a:pPr>
            <a:r>
              <a:rPr lang="en-US">
                <a:solidFill>
                  <a:schemeClr val="tx1"/>
                </a:solidFill>
                <a:latin typeface="SimSun" panose="02010600030101010101" pitchFamily="2" charset="-122"/>
                <a:ea typeface="SimSun" panose="02010600030101010101" pitchFamily="2" charset="-122"/>
              </a:rPr>
              <a:t>	sql = </a:t>
            </a:r>
            <a:r>
              <a:rPr lang="en-US">
                <a:solidFill>
                  <a:srgbClr val="FF0000"/>
                </a:solidFill>
                <a:latin typeface="SimSun" panose="02010600030101010101" pitchFamily="2" charset="-122"/>
                <a:ea typeface="SimSun" panose="02010600030101010101" pitchFamily="2" charset="-122"/>
              </a:rPr>
              <a:t>"DELETE FROM </a:t>
            </a:r>
            <a:r>
              <a:rPr lang="en-US">
                <a:solidFill>
                  <a:srgbClr val="FF0000"/>
                </a:solidFill>
                <a:latin typeface="SimSun" panose="02010600030101010101" pitchFamily="2" charset="-122"/>
                <a:ea typeface="SimSun" panose="02010600030101010101" pitchFamily="2" charset="-122"/>
                <a:sym typeface="+mn-ea"/>
              </a:rPr>
              <a:t>student_tb </a:t>
            </a:r>
            <a:r>
              <a:rPr lang="en-US">
                <a:solidFill>
                  <a:srgbClr val="FF0000"/>
                </a:solidFill>
                <a:latin typeface="SimSun" panose="02010600030101010101" pitchFamily="2" charset="-122"/>
                <a:ea typeface="SimSun" panose="02010600030101010101" pitchFamily="2" charset="-122"/>
              </a:rPr>
              <a:t>WHERE Name= Efrems'"</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mycursor.execute(sql)</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mydb.commit()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(mycursor.rowcount, "record(s) deleted")</a:t>
            </a: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a:p>
            <a:r>
              <a:rPr lang="en-US">
                <a:solidFill>
                  <a:schemeClr val="tx1"/>
                </a:solidFill>
                <a:latin typeface="Calibri (Body)" charset="0"/>
                <a:ea typeface="SimSun" panose="02010600030101010101" pitchFamily="2" charset="-122"/>
                <a:cs typeface="Calibri (Body)" charset="0"/>
              </a:rPr>
              <a:t>Note: Deleting is an irreversible process. If you don’t use the WHERE clause, then all records from the specified table will be deleted. You’ll need to run the INSERT INTO query again to get back the deleted records</a:t>
            </a:r>
            <a:endParaRPr lang="en-US">
              <a:solidFill>
                <a:schemeClr val="tx1"/>
              </a:solidFill>
              <a:latin typeface="Calibri (Body)" charset="0"/>
              <a:ea typeface="SimSun" panose="02010600030101010101" pitchFamily="2" charset="-122"/>
              <a:cs typeface="Calibri (Body)"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olidFill>
                  <a:schemeClr val="accent2">
                    <a:lumMod val="50000"/>
                  </a:schemeClr>
                </a:solidFill>
                <a:sym typeface="+mn-ea"/>
              </a:rPr>
              <a:t>Update Table</a:t>
            </a:r>
            <a:endParaRPr lang="en-US">
              <a:solidFill>
                <a:schemeClr val="accent2">
                  <a:lumMod val="50000"/>
                </a:schemeClr>
              </a:solidFill>
              <a:sym typeface="+mn-ea"/>
            </a:endParaRPr>
          </a:p>
        </p:txBody>
      </p:sp>
      <p:sp>
        <p:nvSpPr>
          <p:cNvPr id="5" name="Text Placeholder 4"/>
          <p:cNvSpPr>
            <a:spLocks noGrp="1"/>
          </p:cNvSpPr>
          <p:nvPr>
            <p:ph type="body" sz="quarter" idx="14"/>
          </p:nvPr>
        </p:nvSpPr>
        <p:spPr>
          <a:xfrm>
            <a:off x="1156970" y="1604010"/>
            <a:ext cx="10532745" cy="4705350"/>
          </a:xfrm>
        </p:spPr>
        <p:txBody>
          <a:bodyPr>
            <a:normAutofit/>
          </a:bodyPr>
          <a:p>
            <a:r>
              <a:rPr lang="en-US">
                <a:solidFill>
                  <a:schemeClr val="tx1"/>
                </a:solidFill>
              </a:rPr>
              <a:t>You can update existing records in a table by using the "UPDATE" statement:</a:t>
            </a:r>
            <a:endParaRPr lang="en-US">
              <a:solidFill>
                <a:schemeClr val="tx1"/>
              </a:solidFill>
            </a:endParaRPr>
          </a:p>
          <a:p>
            <a:pPr marL="0" indent="0">
              <a:buNone/>
            </a:pPr>
            <a:endParaRPr lang="en-US"/>
          </a:p>
          <a:p>
            <a:pPr marL="0" indent="0">
              <a:buNone/>
            </a:pPr>
            <a:r>
              <a:rPr lang="en-US">
                <a:solidFill>
                  <a:schemeClr val="tx1"/>
                </a:solidFill>
                <a:latin typeface="SimSun" panose="02010600030101010101" pitchFamily="2" charset="-122"/>
                <a:ea typeface="SimSun" panose="02010600030101010101" pitchFamily="2" charset="-122"/>
              </a:rPr>
              <a:t>	sql =</a:t>
            </a:r>
            <a:r>
              <a:rPr lang="en-US">
                <a:latin typeface="SimSun" panose="02010600030101010101" pitchFamily="2" charset="-122"/>
                <a:ea typeface="SimSun" panose="02010600030101010101" pitchFamily="2" charset="-122"/>
              </a:rPr>
              <a:t> </a:t>
            </a:r>
            <a:r>
              <a:rPr lang="en-US" sz="2000">
                <a:solidFill>
                  <a:srgbClr val="FF0000"/>
                </a:solidFill>
                <a:latin typeface="SimSun" panose="02010600030101010101" pitchFamily="2" charset="-122"/>
                <a:ea typeface="SimSun" panose="02010600030101010101" pitchFamily="2" charset="-122"/>
              </a:rPr>
              <a:t>"UPDATE </a:t>
            </a:r>
            <a:r>
              <a:rPr lang="en-US" sz="2000">
                <a:solidFill>
                  <a:srgbClr val="FF0000"/>
                </a:solidFill>
                <a:latin typeface="SimSun" panose="02010600030101010101" pitchFamily="2" charset="-122"/>
                <a:ea typeface="SimSun" panose="02010600030101010101" pitchFamily="2" charset="-122"/>
                <a:sym typeface="+mn-ea"/>
              </a:rPr>
              <a:t>student_tb </a:t>
            </a:r>
            <a:r>
              <a:rPr lang="en-US" sz="2000">
                <a:solidFill>
                  <a:srgbClr val="FF0000"/>
                </a:solidFill>
                <a:latin typeface="SimSun" panose="02010600030101010101" pitchFamily="2" charset="-122"/>
                <a:ea typeface="SimSun" panose="02010600030101010101" pitchFamily="2" charset="-122"/>
              </a:rPr>
              <a:t>SET Name = ‘</a:t>
            </a:r>
            <a:r>
              <a:rPr lang="en-US" sz="2000">
                <a:solidFill>
                  <a:srgbClr val="FF0000"/>
                </a:solidFill>
                <a:latin typeface="SimSun" panose="02010600030101010101" pitchFamily="2" charset="-122"/>
                <a:ea typeface="SimSun" panose="02010600030101010101" pitchFamily="2" charset="-122"/>
                <a:sym typeface="+mn-ea"/>
              </a:rPr>
              <a:t>Abera’</a:t>
            </a:r>
            <a:r>
              <a:rPr lang="en-US" sz="2000">
                <a:solidFill>
                  <a:srgbClr val="FF0000"/>
                </a:solidFill>
                <a:latin typeface="SimSun" panose="02010600030101010101" pitchFamily="2" charset="-122"/>
                <a:ea typeface="SimSun" panose="02010600030101010101" pitchFamily="2" charset="-122"/>
              </a:rPr>
              <a:t> WHERE id= 1"</a:t>
            </a:r>
            <a:endParaRPr lang="en-US">
              <a:solidFill>
                <a:srgbClr val="FF0000"/>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mycursor.execute(sql)</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mydb.commit()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rgbClr val="00B050"/>
                </a:solidFill>
                <a:latin typeface="SimSun" panose="02010600030101010101" pitchFamily="2" charset="-122"/>
                <a:ea typeface="SimSun" panose="02010600030101010101" pitchFamily="2" charset="-122"/>
              </a:rPr>
              <a:t>	print</a:t>
            </a:r>
            <a:r>
              <a:rPr lang="en-US">
                <a:solidFill>
                  <a:schemeClr val="tx1"/>
                </a:solidFill>
                <a:latin typeface="SimSun" panose="02010600030101010101" pitchFamily="2" charset="-122"/>
                <a:ea typeface="SimSun" panose="02010600030101010101" pitchFamily="2" charset="-122"/>
              </a:rPr>
              <a:t>(mycursor.rowcount,</a:t>
            </a:r>
            <a:r>
              <a:rPr lang="en-US">
                <a:latin typeface="SimSun" panose="02010600030101010101" pitchFamily="2" charset="-122"/>
                <a:ea typeface="SimSun" panose="02010600030101010101" pitchFamily="2" charset="-122"/>
              </a:rPr>
              <a:t> </a:t>
            </a:r>
            <a:r>
              <a:rPr lang="en-US">
                <a:solidFill>
                  <a:srgbClr val="FF0000"/>
                </a:solidFill>
                <a:latin typeface="SimSun" panose="02010600030101010101" pitchFamily="2" charset="-122"/>
                <a:ea typeface="SimSun" panose="02010600030101010101" pitchFamily="2" charset="-122"/>
              </a:rPr>
              <a:t>"record(s) affected"</a:t>
            </a:r>
            <a:r>
              <a:rPr lang="en-US">
                <a:latin typeface="SimSun" panose="02010600030101010101" pitchFamily="2" charset="-122"/>
                <a:ea typeface="SimSun" panose="02010600030101010101" pitchFamily="2" charset="-122"/>
              </a:rPr>
              <a:t>)</a:t>
            </a:r>
            <a:endParaRPr lang="en-US">
              <a:latin typeface="SimSun" panose="02010600030101010101" pitchFamily="2" charset="-122"/>
              <a:ea typeface="SimSun" panose="02010600030101010101" pitchFamily="2" charset="-122"/>
            </a:endParaRPr>
          </a:p>
          <a:p>
            <a:pPr marL="0" indent="0">
              <a:buNone/>
            </a:pPr>
            <a:endParaRPr lang="en-US">
              <a:latin typeface="SimSun" panose="02010600030101010101" pitchFamily="2" charset="-122"/>
              <a:ea typeface="SimSun" panose="02010600030101010101" pitchFamily="2" charset="-122"/>
            </a:endParaRPr>
          </a:p>
          <a:p>
            <a:r>
              <a:rPr lang="en-US">
                <a:solidFill>
                  <a:schemeClr val="tx1"/>
                </a:solidFill>
                <a:latin typeface="Calibri (Body)" charset="0"/>
                <a:ea typeface="SimSun" panose="02010600030101010101" pitchFamily="2" charset="-122"/>
                <a:cs typeface="Calibri (Body)" charset="0"/>
              </a:rPr>
              <a:t>Note: In the UPDATE query, the WHERE clause helps specify the records that need to be updated. If you don’t use WHERE, then all records will be updated!</a:t>
            </a:r>
            <a:endParaRPr lang="en-US">
              <a:solidFill>
                <a:schemeClr val="tx1"/>
              </a:solidFill>
              <a:latin typeface="Calibri (Body)" charset="0"/>
              <a:ea typeface="SimSun" panose="02010600030101010101" pitchFamily="2" charset="-122"/>
              <a:cs typeface="Calibri (Body)"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olidFill>
                  <a:schemeClr val="accent2">
                    <a:lumMod val="50000"/>
                  </a:schemeClr>
                </a:solidFill>
                <a:sym typeface="+mn-ea"/>
              </a:rPr>
              <a:t>Limit the Result</a:t>
            </a:r>
            <a:endParaRPr lang="en-US">
              <a:solidFill>
                <a:schemeClr val="accent2">
                  <a:lumMod val="50000"/>
                </a:schemeClr>
              </a:solidFill>
              <a:sym typeface="+mn-ea"/>
            </a:endParaRPr>
          </a:p>
        </p:txBody>
      </p:sp>
      <p:sp>
        <p:nvSpPr>
          <p:cNvPr id="5" name="Text Placeholder 4"/>
          <p:cNvSpPr>
            <a:spLocks noGrp="1"/>
          </p:cNvSpPr>
          <p:nvPr>
            <p:ph type="body" sz="quarter" idx="14"/>
          </p:nvPr>
        </p:nvSpPr>
        <p:spPr/>
        <p:txBody>
          <a:bodyPr/>
          <a:p>
            <a:r>
              <a:rPr lang="en-US">
                <a:solidFill>
                  <a:schemeClr val="tx1"/>
                </a:solidFill>
              </a:rPr>
              <a:t>You can limit the number of records returned from the query, by using the "LIMIT" statement:</a:t>
            </a:r>
            <a:endParaRPr lang="en-US">
              <a:solidFill>
                <a:schemeClr val="tx1"/>
              </a:solidFill>
            </a:endParaRPr>
          </a:p>
          <a:p>
            <a:endParaRPr lang="en-US">
              <a:solidFill>
                <a:schemeClr val="tx1"/>
              </a:solidFill>
            </a:endParaRPr>
          </a:p>
          <a:p>
            <a:pPr marL="0" indent="0">
              <a:buNone/>
            </a:pPr>
            <a:r>
              <a:rPr lang="en-US">
                <a:solidFill>
                  <a:schemeClr val="tx1"/>
                </a:solidFill>
                <a:latin typeface="SimSun" panose="02010600030101010101" pitchFamily="2" charset="-122"/>
                <a:ea typeface="SimSun" panose="02010600030101010101" pitchFamily="2" charset="-122"/>
              </a:rPr>
              <a:t>	mycursor.execute(</a:t>
            </a:r>
            <a:r>
              <a:rPr lang="en-US">
                <a:solidFill>
                  <a:srgbClr val="FF0000"/>
                </a:solidFill>
                <a:latin typeface="SimSun" panose="02010600030101010101" pitchFamily="2" charset="-122"/>
                <a:ea typeface="SimSun" panose="02010600030101010101" pitchFamily="2" charset="-122"/>
              </a:rPr>
              <a:t>"SELECT * FROM </a:t>
            </a:r>
            <a:r>
              <a:rPr lang="en-US">
                <a:solidFill>
                  <a:srgbClr val="FF0000"/>
                </a:solidFill>
                <a:latin typeface="SimSun" panose="02010600030101010101" pitchFamily="2" charset="-122"/>
                <a:ea typeface="SimSun" panose="02010600030101010101" pitchFamily="2" charset="-122"/>
                <a:sym typeface="+mn-ea"/>
              </a:rPr>
              <a:t>student_tb </a:t>
            </a:r>
            <a:r>
              <a:rPr lang="en-US">
                <a:solidFill>
                  <a:srgbClr val="FF0000"/>
                </a:solidFill>
                <a:latin typeface="SimSun" panose="02010600030101010101" pitchFamily="2" charset="-122"/>
                <a:ea typeface="SimSun" panose="02010600030101010101" pitchFamily="2" charset="-122"/>
              </a:rPr>
              <a:t>LIMIT 5"</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myresult = mycursor.fetchall()</a:t>
            </a:r>
            <a:endParaRPr lang="en-US">
              <a:solidFill>
                <a:schemeClr val="tx1"/>
              </a:solidFill>
              <a:latin typeface="SimSun" panose="02010600030101010101" pitchFamily="2" charset="-122"/>
              <a:ea typeface="SimSun" panose="02010600030101010101" pitchFamily="2" charset="-122"/>
            </a:endParaRPr>
          </a:p>
          <a:p>
            <a:pPr marL="0" indent="0">
              <a:buNone/>
            </a:pPr>
            <a:r>
              <a:rPr lang="en-US" b="1">
                <a:solidFill>
                  <a:srgbClr val="00B050"/>
                </a:solidFill>
                <a:latin typeface="SimSun" panose="02010600030101010101" pitchFamily="2" charset="-122"/>
                <a:ea typeface="SimSun" panose="02010600030101010101" pitchFamily="2" charset="-122"/>
              </a:rPr>
              <a:t>	for </a:t>
            </a:r>
            <a:r>
              <a:rPr lang="en-US">
                <a:solidFill>
                  <a:schemeClr val="tx1"/>
                </a:solidFill>
                <a:latin typeface="SimSun" panose="02010600030101010101" pitchFamily="2" charset="-122"/>
                <a:ea typeface="SimSun" panose="02010600030101010101" pitchFamily="2" charset="-122"/>
              </a:rPr>
              <a:t>x </a:t>
            </a:r>
            <a:r>
              <a:rPr lang="en-US" b="1">
                <a:solidFill>
                  <a:srgbClr val="00B050"/>
                </a:solidFill>
                <a:latin typeface="SimSun" panose="02010600030101010101" pitchFamily="2" charset="-122"/>
                <a:ea typeface="SimSun" panose="02010600030101010101" pitchFamily="2" charset="-122"/>
              </a:rPr>
              <a:t>in </a:t>
            </a:r>
            <a:r>
              <a:rPr lang="en-US">
                <a:solidFill>
                  <a:schemeClr val="tx1"/>
                </a:solidFill>
                <a:latin typeface="SimSun" panose="02010600030101010101" pitchFamily="2" charset="-122"/>
                <a:ea typeface="SimSun" panose="02010600030101010101" pitchFamily="2" charset="-122"/>
              </a:rPr>
              <a:t>myresult: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(x)</a:t>
            </a:r>
            <a:endParaRPr lang="en-US">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olidFill>
                  <a:schemeClr val="accent2">
                    <a:lumMod val="50000"/>
                  </a:schemeClr>
                </a:solidFill>
                <a:sym typeface="+mn-ea"/>
              </a:rPr>
              <a:t>Sort the Result</a:t>
            </a:r>
            <a:endParaRPr lang="en-US">
              <a:solidFill>
                <a:schemeClr val="accent2">
                  <a:lumMod val="50000"/>
                </a:schemeClr>
              </a:solidFill>
              <a:sym typeface="+mn-ea"/>
            </a:endParaRPr>
          </a:p>
        </p:txBody>
      </p:sp>
      <p:sp>
        <p:nvSpPr>
          <p:cNvPr id="5" name="Text Placeholder 4"/>
          <p:cNvSpPr>
            <a:spLocks noGrp="1"/>
          </p:cNvSpPr>
          <p:nvPr>
            <p:ph type="body" sz="quarter" idx="14"/>
          </p:nvPr>
        </p:nvSpPr>
        <p:spPr/>
        <p:txBody>
          <a:bodyPr>
            <a:normAutofit lnSpcReduction="20000"/>
          </a:bodyPr>
          <a:p>
            <a:pPr marL="0" indent="0">
              <a:buNone/>
            </a:pPr>
            <a:endParaRPr lang="en-US">
              <a:solidFill>
                <a:schemeClr val="tx1"/>
              </a:solidFill>
            </a:endParaRPr>
          </a:p>
          <a:p>
            <a:r>
              <a:rPr lang="en-US">
                <a:solidFill>
                  <a:schemeClr val="tx1"/>
                </a:solidFill>
              </a:rPr>
              <a:t>Use the ORDER BY statement to sort the result in ascending or descending order. The ORDER BY keyword sorts the result ascending by default. To sort the result in descending order, use the DESC keyword.</a:t>
            </a:r>
            <a:endParaRPr lang="en-US">
              <a:solidFill>
                <a:schemeClr val="tx1"/>
              </a:solidFill>
            </a:endParaRPr>
          </a:p>
          <a:p>
            <a:pPr>
              <a:buNone/>
            </a:pP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sql = </a:t>
            </a:r>
            <a:r>
              <a:rPr lang="en-US">
                <a:solidFill>
                  <a:srgbClr val="FF0000"/>
                </a:solidFill>
                <a:latin typeface="SimSun" panose="02010600030101010101" pitchFamily="2" charset="-122"/>
                <a:ea typeface="SimSun" panose="02010600030101010101" pitchFamily="2" charset="-122"/>
              </a:rPr>
              <a:t>"SELECT * FROM </a:t>
            </a:r>
            <a:r>
              <a:rPr lang="en-US">
                <a:solidFill>
                  <a:srgbClr val="FF0000"/>
                </a:solidFill>
                <a:latin typeface="SimSun" panose="02010600030101010101" pitchFamily="2" charset="-122"/>
                <a:ea typeface="SimSun" panose="02010600030101010101" pitchFamily="2" charset="-122"/>
                <a:sym typeface="+mn-ea"/>
              </a:rPr>
              <a:t>student_tb </a:t>
            </a:r>
            <a:r>
              <a:rPr lang="en-US">
                <a:solidFill>
                  <a:srgbClr val="FF0000"/>
                </a:solidFill>
                <a:latin typeface="SimSun" panose="02010600030101010101" pitchFamily="2" charset="-122"/>
                <a:ea typeface="SimSun" panose="02010600030101010101" pitchFamily="2" charset="-122"/>
              </a:rPr>
              <a:t>ORDER BY Name"</a:t>
            </a:r>
            <a:endParaRPr lang="en-US">
              <a:solidFill>
                <a:srgbClr val="FF0000"/>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mycursor.execute(sql)</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myresult = mycursor.fetchall()</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rgbClr val="00B050"/>
                </a:solidFill>
                <a:latin typeface="SimSun" panose="02010600030101010101" pitchFamily="2" charset="-122"/>
                <a:ea typeface="SimSun" panose="02010600030101010101" pitchFamily="2" charset="-122"/>
              </a:rPr>
              <a:t>	for </a:t>
            </a:r>
            <a:r>
              <a:rPr lang="en-US">
                <a:solidFill>
                  <a:schemeClr val="tx1"/>
                </a:solidFill>
                <a:latin typeface="SimSun" panose="02010600030101010101" pitchFamily="2" charset="-122"/>
                <a:ea typeface="SimSun" panose="02010600030101010101" pitchFamily="2" charset="-122"/>
              </a:rPr>
              <a:t>x </a:t>
            </a:r>
            <a:r>
              <a:rPr lang="en-US">
                <a:solidFill>
                  <a:srgbClr val="00B050"/>
                </a:solidFill>
                <a:latin typeface="SimSun" panose="02010600030101010101" pitchFamily="2" charset="-122"/>
                <a:ea typeface="SimSun" panose="02010600030101010101" pitchFamily="2" charset="-122"/>
              </a:rPr>
              <a:t>in </a:t>
            </a:r>
            <a:r>
              <a:rPr lang="en-US">
                <a:solidFill>
                  <a:schemeClr val="tx1"/>
                </a:solidFill>
                <a:latin typeface="SimSun" panose="02010600030101010101" pitchFamily="2" charset="-122"/>
                <a:ea typeface="SimSun" panose="02010600030101010101" pitchFamily="2" charset="-122"/>
              </a:rPr>
              <a:t>myresult: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print(x)</a:t>
            </a:r>
            <a:endParaRPr lang="en-US">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olidFill>
                  <a:schemeClr val="accent2">
                    <a:lumMod val="50000"/>
                  </a:schemeClr>
                </a:solidFill>
                <a:ea typeface="+mn-lt"/>
                <a:cs typeface="+mn-lt"/>
                <a:sym typeface="+mn-ea"/>
              </a:rPr>
              <a:t>Stored Procedure?</a:t>
            </a:r>
            <a:endParaRPr lang="en-US">
              <a:solidFill>
                <a:schemeClr val="accent2">
                  <a:lumMod val="50000"/>
                </a:schemeClr>
              </a:solidFill>
              <a:ea typeface="+mn-lt"/>
              <a:cs typeface="+mn-lt"/>
              <a:sym typeface="+mn-ea"/>
            </a:endParaRPr>
          </a:p>
        </p:txBody>
      </p:sp>
      <p:sp>
        <p:nvSpPr>
          <p:cNvPr id="5" name="Text Placeholder 4"/>
          <p:cNvSpPr>
            <a:spLocks noGrp="1"/>
          </p:cNvSpPr>
          <p:nvPr>
            <p:ph type="body" sz="quarter" idx="14"/>
          </p:nvPr>
        </p:nvSpPr>
        <p:spPr>
          <a:xfrm>
            <a:off x="1156970" y="1470660"/>
            <a:ext cx="10275570" cy="5166995"/>
          </a:xfrm>
        </p:spPr>
        <p:txBody>
          <a:bodyPr>
            <a:normAutofit lnSpcReduction="20000"/>
          </a:bodyPr>
          <a:p>
            <a:r>
              <a:rPr lang="en-US">
                <a:solidFill>
                  <a:schemeClr val="tx1"/>
                </a:solidFill>
              </a:rPr>
              <a:t>A stored procedure is a prepared SQL code that you can save, so the code can be reused over and over again. So if you have an SQL query that you write over and over again, save it as a stored procedure, and then just call it to execute it.</a:t>
            </a:r>
            <a:endParaRPr lang="en-US">
              <a:solidFill>
                <a:schemeClr val="tx1"/>
              </a:solidFill>
            </a:endParaRPr>
          </a:p>
          <a:p>
            <a:pPr marL="0" indent="0">
              <a:buNone/>
            </a:pPr>
            <a:endParaRPr lang="en-US">
              <a:solidFill>
                <a:schemeClr val="tx1"/>
              </a:solidFill>
            </a:endParaRPr>
          </a:p>
          <a:p>
            <a:r>
              <a:rPr lang="en-US">
                <a:solidFill>
                  <a:schemeClr val="tx1"/>
                </a:solidFill>
              </a:rPr>
              <a:t>You can also pass parameters to a stored procedure.</a:t>
            </a:r>
            <a:endParaRPr lang="en-US">
              <a:solidFill>
                <a:schemeClr val="tx1"/>
              </a:solidFill>
            </a:endParaRPr>
          </a:p>
          <a:p>
            <a:endParaRPr lang="en-US">
              <a:solidFill>
                <a:schemeClr val="tx1"/>
              </a:solidFill>
            </a:endParaRPr>
          </a:p>
          <a:p>
            <a:r>
              <a:rPr lang="en-US">
                <a:solidFill>
                  <a:schemeClr val="tx1"/>
                </a:solidFill>
                <a:latin typeface="Calibri (Body)" charset="0"/>
                <a:cs typeface="Calibri (Body)" charset="0"/>
              </a:rPr>
              <a:t>With out parameters create </a:t>
            </a:r>
            <a:r>
              <a:rPr lang="en-US">
                <a:solidFill>
                  <a:schemeClr val="tx1"/>
                </a:solidFill>
                <a:latin typeface="Calibri (Body)" charset="0"/>
                <a:ea typeface="SimSun" panose="02010600030101010101" pitchFamily="2" charset="-122"/>
                <a:cs typeface="Calibri (Body)" charset="0"/>
                <a:sym typeface="+mn-ea"/>
              </a:rPr>
              <a:t>Stored Procedure</a:t>
            </a:r>
            <a:endParaRPr lang="en-US">
              <a:solidFill>
                <a:schemeClr val="tx1"/>
              </a:solidFill>
              <a:latin typeface="Calibri (Body)" charset="0"/>
              <a:cs typeface="Calibri (Body)" charset="0"/>
            </a:endParaRPr>
          </a:p>
          <a:p>
            <a:pPr marL="0" indent="0">
              <a:buNone/>
            </a:pPr>
            <a:endParaRPr lang="en-US">
              <a:solidFill>
                <a:schemeClr val="tx1"/>
              </a:solidFill>
            </a:endParaRPr>
          </a:p>
          <a:p>
            <a:pPr>
              <a:buFont typeface="Wingdings" panose="05000000000000000000" charset="0"/>
              <a:buChar char="§"/>
            </a:pPr>
            <a:r>
              <a:rPr lang="en-US">
                <a:solidFill>
                  <a:schemeClr val="tx1"/>
                </a:solidFill>
                <a:latin typeface="SimSun" panose="02010600030101010101" pitchFamily="2" charset="-122"/>
                <a:ea typeface="SimSun" panose="02010600030101010101" pitchFamily="2" charset="-122"/>
              </a:rPr>
              <a:t>	Stored Procedure Syntax</a:t>
            </a: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CREATE PROCEDURE MyStudentRecord:</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AS</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SELECT * FROM student_tb;</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GO;</a:t>
            </a: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a:p>
            <a:r>
              <a:rPr lang="en-US">
                <a:solidFill>
                  <a:schemeClr val="tx1"/>
                </a:solidFill>
                <a:latin typeface="SimSun" panose="02010600030101010101" pitchFamily="2" charset="-122"/>
                <a:ea typeface="SimSun" panose="02010600030101010101" pitchFamily="2" charset="-122"/>
                <a:sym typeface="+mn-ea"/>
              </a:rPr>
              <a:t>	Execute a Stored Procedure</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sym typeface="+mn-ea"/>
              </a:rPr>
              <a:t>	EXEC MyStudentRecord;</a:t>
            </a:r>
            <a:endParaRPr lang="en-US">
              <a:solidFill>
                <a:schemeClr val="tx1"/>
              </a:solidFill>
              <a:latin typeface="SimSun" panose="02010600030101010101" pitchFamily="2" charset="-122"/>
              <a:ea typeface="SimSun" panose="02010600030101010101" pitchFamily="2" charset="-122"/>
              <a:sym typeface="+mn-ea"/>
            </a:endParaRPr>
          </a:p>
          <a:p>
            <a:pPr marL="0" indent="0">
              <a:buNone/>
            </a:pP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ym typeface="+mn-ea"/>
              </a:rPr>
              <a:t>Cont.’s</a:t>
            </a:r>
            <a:br>
              <a:rPr>
                <a:sym typeface="+mn-ea"/>
              </a:rPr>
            </a:br>
            <a:br>
              <a:rPr>
                <a:sym typeface="+mn-ea"/>
              </a:rPr>
            </a:br>
            <a:br>
              <a:rPr lang="en-US"/>
            </a:br>
            <a:endParaRPr lang="en-US"/>
          </a:p>
        </p:txBody>
      </p:sp>
      <p:sp>
        <p:nvSpPr>
          <p:cNvPr id="5" name="Text Placeholder 4"/>
          <p:cNvSpPr>
            <a:spLocks noGrp="1"/>
          </p:cNvSpPr>
          <p:nvPr>
            <p:ph type="body" sz="quarter" idx="14"/>
          </p:nvPr>
        </p:nvSpPr>
        <p:spPr/>
        <p:txBody>
          <a:bodyPr>
            <a:normAutofit lnSpcReduction="20000"/>
          </a:bodyPr>
          <a:p>
            <a:r>
              <a:rPr lang="en-US">
                <a:solidFill>
                  <a:schemeClr val="tx1"/>
                </a:solidFill>
                <a:latin typeface="Calibri (Body)" charset="0"/>
                <a:ea typeface="SimSun" panose="02010600030101010101" pitchFamily="2" charset="-122"/>
                <a:cs typeface="Calibri (Body)" charset="0"/>
              </a:rPr>
              <a:t>To call MySQL stored procedure from Python, </a:t>
            </a:r>
            <a:endParaRPr lang="en-US">
              <a:solidFill>
                <a:schemeClr val="tx1"/>
              </a:solidFill>
              <a:latin typeface="Calibri (Body)" charset="0"/>
              <a:ea typeface="SimSun" panose="02010600030101010101" pitchFamily="2" charset="-122"/>
              <a:cs typeface="Calibri (Body)" charset="0"/>
            </a:endParaRPr>
          </a:p>
          <a:p>
            <a:pPr marL="0" indent="0">
              <a:buNone/>
            </a:pPr>
            <a:endParaRPr lang="en-US">
              <a:solidFill>
                <a:schemeClr val="tx1"/>
              </a:solidFill>
              <a:latin typeface="Calibri (Body)" charset="0"/>
              <a:ea typeface="SimSun" panose="02010600030101010101" pitchFamily="2" charset="-122"/>
              <a:cs typeface="Calibri (Body)" charset="0"/>
            </a:endParaRPr>
          </a:p>
          <a:p>
            <a:r>
              <a:rPr lang="en-US">
                <a:solidFill>
                  <a:schemeClr val="tx1"/>
                </a:solidFill>
                <a:latin typeface="Calibri (Body)" charset="0"/>
                <a:ea typeface="SimSun" panose="02010600030101010101" pitchFamily="2" charset="-122"/>
                <a:cs typeface="Calibri (Body)" charset="0"/>
              </a:rPr>
              <a:t> Execute the stored procedure using the </a:t>
            </a:r>
            <a:r>
              <a:rPr lang="en-US">
                <a:solidFill>
                  <a:schemeClr val="tx1"/>
                </a:solidFill>
                <a:latin typeface="SimSun" panose="02010600030101010101" pitchFamily="2" charset="-122"/>
                <a:ea typeface="SimSun" panose="02010600030101010101" pitchFamily="2" charset="-122"/>
                <a:cs typeface="Calibri (Body)" charset="0"/>
              </a:rPr>
              <a:t>cursor.callproc().</a:t>
            </a:r>
            <a:r>
              <a:rPr lang="en-US">
                <a:solidFill>
                  <a:schemeClr val="tx1"/>
                </a:solidFill>
                <a:latin typeface="Calibri (Body)" charset="0"/>
                <a:ea typeface="SimSun" panose="02010600030101010101" pitchFamily="2" charset="-122"/>
                <a:cs typeface="Calibri (Body)" charset="0"/>
              </a:rPr>
              <a:t> here, you must know the stored procedure name and its IN and OUT parameters.</a:t>
            </a:r>
            <a:endParaRPr lang="en-US">
              <a:solidFill>
                <a:schemeClr val="tx1"/>
              </a:solidFill>
              <a:latin typeface="Calibri (Body)" charset="0"/>
              <a:ea typeface="SimSun" panose="02010600030101010101" pitchFamily="2" charset="-122"/>
              <a:cs typeface="Calibri (Body)" charset="0"/>
            </a:endParaRPr>
          </a:p>
          <a:p>
            <a:endParaRPr lang="en-US">
              <a:solidFill>
                <a:schemeClr val="tx1"/>
              </a:solidFill>
              <a:latin typeface="Calibri (Body)" charset="0"/>
              <a:ea typeface="SimSun" panose="02010600030101010101" pitchFamily="2" charset="-122"/>
              <a:cs typeface="Calibri (Body)" charset="0"/>
            </a:endParaRPr>
          </a:p>
          <a:p>
            <a:pPr marL="0" indent="0">
              <a:buNone/>
            </a:pPr>
            <a:r>
              <a:rPr lang="en-US">
                <a:solidFill>
                  <a:schemeClr val="tx1"/>
                </a:solidFill>
                <a:latin typeface="Calibri (Body)" charset="0"/>
                <a:ea typeface="SimSun" panose="02010600030101010101" pitchFamily="2" charset="-122"/>
                <a:cs typeface="Calibri (Body)" charset="0"/>
              </a:rPr>
              <a:t> For example, </a:t>
            </a:r>
            <a:r>
              <a:rPr lang="en-US">
                <a:solidFill>
                  <a:schemeClr val="tx1"/>
                </a:solidFill>
                <a:latin typeface="SimSun" panose="02010600030101010101" pitchFamily="2" charset="-122"/>
                <a:ea typeface="SimSun" panose="02010600030101010101" pitchFamily="2" charset="-122"/>
                <a:cs typeface="Calibri (Body)" charset="0"/>
              </a:rPr>
              <a:t>cursor.callproc(</a:t>
            </a:r>
            <a:r>
              <a:rPr lang="en-US">
                <a:solidFill>
                  <a:srgbClr val="FF0000"/>
                </a:solidFill>
                <a:latin typeface="SimSun" panose="02010600030101010101" pitchFamily="2" charset="-122"/>
                <a:ea typeface="SimSun" panose="02010600030101010101" pitchFamily="2" charset="-122"/>
                <a:cs typeface="Calibri (Body)" charset="0"/>
              </a:rPr>
              <a:t>‘</a:t>
            </a:r>
            <a:r>
              <a:rPr lang="en-US">
                <a:solidFill>
                  <a:srgbClr val="FF0000"/>
                </a:solidFill>
                <a:latin typeface="SimSun" panose="02010600030101010101" pitchFamily="2" charset="-122"/>
                <a:ea typeface="SimSun" panose="02010600030101010101" pitchFamily="2" charset="-122"/>
                <a:sym typeface="+mn-ea"/>
              </a:rPr>
              <a:t>MyStudentRecord</a:t>
            </a:r>
            <a:r>
              <a:rPr lang="en-US">
                <a:solidFill>
                  <a:srgbClr val="FF0000"/>
                </a:solidFill>
                <a:latin typeface="SimSun" panose="02010600030101010101" pitchFamily="2" charset="-122"/>
                <a:ea typeface="SimSun" panose="02010600030101010101" pitchFamily="2" charset="-122"/>
                <a:cs typeface="Calibri (Body)" charset="0"/>
              </a:rPr>
              <a:t>'</a:t>
            </a:r>
            <a:r>
              <a:rPr lang="en-US">
                <a:solidFill>
                  <a:schemeClr val="tx1"/>
                </a:solidFill>
                <a:latin typeface="SimSun" panose="02010600030101010101" pitchFamily="2" charset="-122"/>
                <a:ea typeface="SimSun" panose="02010600030101010101" pitchFamily="2" charset="-122"/>
                <a:cs typeface="Calibri (Body)" charset="0"/>
              </a:rPr>
              <a:t>,)</a:t>
            </a:r>
            <a:endParaRPr lang="en-US">
              <a:solidFill>
                <a:schemeClr val="tx1"/>
              </a:solidFill>
              <a:latin typeface="SimSun" panose="02010600030101010101" pitchFamily="2" charset="-122"/>
              <a:ea typeface="SimSun" panose="02010600030101010101" pitchFamily="2" charset="-122"/>
              <a:cs typeface="Calibri (Body)" charset="0"/>
            </a:endParaRPr>
          </a:p>
          <a:p>
            <a:pPr marL="0" indent="0">
              <a:buNone/>
            </a:pPr>
            <a:endParaRPr lang="en-US">
              <a:solidFill>
                <a:schemeClr val="tx1"/>
              </a:solidFill>
              <a:latin typeface="Calibri (Body)" charset="0"/>
              <a:ea typeface="SimSun" panose="02010600030101010101" pitchFamily="2" charset="-122"/>
              <a:cs typeface="Calibri (Body)" charset="0"/>
            </a:endParaRPr>
          </a:p>
          <a:p>
            <a:r>
              <a:rPr lang="en-US">
                <a:solidFill>
                  <a:schemeClr val="tx1"/>
                </a:solidFill>
                <a:latin typeface="Calibri (Body)" charset="0"/>
                <a:ea typeface="SimSun" panose="02010600030101010101" pitchFamily="2" charset="-122"/>
                <a:cs typeface="Calibri (Body)" charset="0"/>
              </a:rPr>
              <a:t>Once the stored procedure executes successfully, we can extract the result using a </a:t>
            </a:r>
            <a:r>
              <a:rPr lang="en-US">
                <a:solidFill>
                  <a:schemeClr val="tx1"/>
                </a:solidFill>
                <a:latin typeface="SimSun" panose="02010600030101010101" pitchFamily="2" charset="-122"/>
                <a:ea typeface="SimSun" panose="02010600030101010101" pitchFamily="2" charset="-122"/>
                <a:cs typeface="Calibri (Body)" charset="0"/>
              </a:rPr>
              <a:t>cursor.stored_results()</a:t>
            </a:r>
            <a:endParaRPr lang="en-US">
              <a:solidFill>
                <a:schemeClr val="tx1"/>
              </a:solidFill>
              <a:latin typeface="SimSun" panose="02010600030101010101" pitchFamily="2" charset="-122"/>
              <a:ea typeface="SimSun" panose="02010600030101010101" pitchFamily="2" charset="-122"/>
              <a:cs typeface="Calibri (Body)" charset="0"/>
            </a:endParaRPr>
          </a:p>
          <a:p>
            <a:pPr marL="0" indent="0">
              <a:buNone/>
            </a:pPr>
            <a:endParaRPr lang="en-US">
              <a:solidFill>
                <a:schemeClr val="tx1"/>
              </a:solidFill>
              <a:latin typeface="SimSun" panose="02010600030101010101" pitchFamily="2" charset="-122"/>
              <a:ea typeface="SimSun" panose="02010600030101010101" pitchFamily="2" charset="-122"/>
              <a:cs typeface="Calibri (Body)" charset="0"/>
            </a:endParaRPr>
          </a:p>
          <a:p>
            <a:r>
              <a:rPr lang="en-US">
                <a:solidFill>
                  <a:schemeClr val="tx1"/>
                </a:solidFill>
                <a:latin typeface="Calibri (Body)" charset="0"/>
                <a:ea typeface="SimSun" panose="02010600030101010101" pitchFamily="2" charset="-122"/>
                <a:cs typeface="Calibri (Body)" charset="0"/>
              </a:rPr>
              <a:t>finaly use </a:t>
            </a:r>
            <a:r>
              <a:rPr lang="en-US">
                <a:solidFill>
                  <a:schemeClr val="tx1"/>
                </a:solidFill>
                <a:latin typeface="SimSun" panose="02010600030101010101" pitchFamily="2" charset="-122"/>
                <a:ea typeface="SimSun" panose="02010600030101010101" pitchFamily="2" charset="-122"/>
                <a:cs typeface="Calibri (Body)" charset="0"/>
              </a:rPr>
              <a:t>cursor.clsoe() </a:t>
            </a:r>
            <a:r>
              <a:rPr lang="en-US">
                <a:solidFill>
                  <a:schemeClr val="tx1"/>
                </a:solidFill>
                <a:latin typeface="Calibri (Body)" charset="0"/>
                <a:ea typeface="SimSun" panose="02010600030101010101" pitchFamily="2" charset="-122"/>
                <a:cs typeface="Calibri (Body)" charset="0"/>
              </a:rPr>
              <a:t>and </a:t>
            </a:r>
            <a:r>
              <a:rPr lang="en-US">
                <a:solidFill>
                  <a:schemeClr val="tx1"/>
                </a:solidFill>
                <a:latin typeface="SimSun" panose="02010600030101010101" pitchFamily="2" charset="-122"/>
                <a:ea typeface="SimSun" panose="02010600030101010101" pitchFamily="2" charset="-122"/>
                <a:cs typeface="Calibri (Body)" charset="0"/>
              </a:rPr>
              <a:t>connection.clsoe()</a:t>
            </a:r>
            <a:r>
              <a:rPr lang="en-US">
                <a:solidFill>
                  <a:schemeClr val="tx1"/>
                </a:solidFill>
                <a:latin typeface="Calibri (Body)" charset="0"/>
                <a:ea typeface="SimSun" panose="02010600030101010101" pitchFamily="2" charset="-122"/>
                <a:cs typeface="Calibri (Body)" charset="0"/>
              </a:rPr>
              <a:t> method to close open connections after your work completes.</a:t>
            </a:r>
            <a:endParaRPr lang="en-US">
              <a:solidFill>
                <a:schemeClr val="tx1"/>
              </a:solidFill>
              <a:latin typeface="Calibri (Body)" charset="0"/>
              <a:ea typeface="SimSun" panose="02010600030101010101" pitchFamily="2" charset="-122"/>
              <a:cs typeface="Calibri (Body)" charset="0"/>
            </a:endParaRPr>
          </a:p>
          <a:p>
            <a:pPr marL="0" indent="0">
              <a:buNone/>
            </a:pPr>
            <a:endParaRPr lang="en-US">
              <a:solidFill>
                <a:schemeClr val="tx1"/>
              </a:solidFill>
              <a:latin typeface="Calibri (Body)" charset="0"/>
              <a:ea typeface="SimSun" panose="02010600030101010101" pitchFamily="2" charset="-122"/>
              <a:cs typeface="Calibri (Body)"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ym typeface="+mn-ea"/>
              </a:rPr>
              <a:t>Cont.’s</a:t>
            </a:r>
            <a:br>
              <a:rPr>
                <a:sym typeface="+mn-ea"/>
              </a:rPr>
            </a:br>
            <a:br>
              <a:rPr>
                <a:sym typeface="+mn-ea"/>
              </a:rPr>
            </a:br>
            <a:br>
              <a:rPr lang="en-US"/>
            </a:br>
            <a:endParaRPr lang="en-US"/>
          </a:p>
        </p:txBody>
      </p:sp>
      <p:sp>
        <p:nvSpPr>
          <p:cNvPr id="5" name="Text Placeholder 4"/>
          <p:cNvSpPr>
            <a:spLocks noGrp="1"/>
          </p:cNvSpPr>
          <p:nvPr>
            <p:ph type="body" sz="quarter" idx="14"/>
          </p:nvPr>
        </p:nvSpPr>
        <p:spPr/>
        <p:txBody>
          <a:bodyPr/>
          <a:p>
            <a:pPr marL="0" indent="0">
              <a:buNone/>
            </a:pPr>
            <a:r>
              <a:rPr lang="en-US">
                <a:solidFill>
                  <a:schemeClr val="tx1"/>
                </a:solidFill>
                <a:latin typeface="SimSun" panose="02010600030101010101" pitchFamily="2" charset="-122"/>
                <a:ea typeface="SimSun" panose="02010600030101010101" pitchFamily="2" charset="-122"/>
              </a:rPr>
              <a:t>	cursor.callproc('</a:t>
            </a:r>
            <a:r>
              <a:rPr lang="en-US">
                <a:solidFill>
                  <a:srgbClr val="FF0000"/>
                </a:solidFill>
                <a:latin typeface="SimSun" panose="02010600030101010101" pitchFamily="2" charset="-122"/>
                <a:ea typeface="SimSun" panose="02010600030101010101" pitchFamily="2" charset="-122"/>
                <a:sym typeface="+mn-ea"/>
              </a:rPr>
              <a:t>MyStudentRecord</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a:solidFill>
                  <a:schemeClr val="accent2"/>
                </a:solidFill>
                <a:latin typeface="SimSun" panose="02010600030101010101" pitchFamily="2" charset="-122"/>
                <a:ea typeface="SimSun" panose="02010600030101010101" pitchFamily="2" charset="-122"/>
              </a:rPr>
              <a:t># print results</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a:t>
            </a:r>
            <a:r>
              <a:rPr lang="en-US">
                <a:solidFill>
                  <a:srgbClr val="FF0000"/>
                </a:solidFill>
                <a:latin typeface="SimSun" panose="02010600030101010101" pitchFamily="2" charset="-122"/>
                <a:ea typeface="SimSun" panose="02010600030101010101" pitchFamily="2" charset="-122"/>
              </a:rPr>
              <a:t>"Printing all Student"</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b="1">
                <a:solidFill>
                  <a:srgbClr val="00B050"/>
                </a:solidFill>
                <a:latin typeface="SimSun" panose="02010600030101010101" pitchFamily="2" charset="-122"/>
                <a:ea typeface="SimSun" panose="02010600030101010101" pitchFamily="2" charset="-122"/>
              </a:rPr>
              <a:t>for </a:t>
            </a:r>
            <a:r>
              <a:rPr lang="en-US">
                <a:solidFill>
                  <a:schemeClr val="tx1"/>
                </a:solidFill>
                <a:latin typeface="SimSun" panose="02010600030101010101" pitchFamily="2" charset="-122"/>
                <a:ea typeface="SimSun" panose="02010600030101010101" pitchFamily="2" charset="-122"/>
              </a:rPr>
              <a:t>result </a:t>
            </a:r>
            <a:r>
              <a:rPr lang="en-US" b="1">
                <a:solidFill>
                  <a:srgbClr val="00B050"/>
                </a:solidFill>
                <a:latin typeface="SimSun" panose="02010600030101010101" pitchFamily="2" charset="-122"/>
                <a:ea typeface="SimSun" panose="02010600030101010101" pitchFamily="2" charset="-122"/>
              </a:rPr>
              <a:t>in </a:t>
            </a:r>
            <a:r>
              <a:rPr lang="en-US">
                <a:solidFill>
                  <a:schemeClr val="tx1"/>
                </a:solidFill>
                <a:latin typeface="SimSun" panose="02010600030101010101" pitchFamily="2" charset="-122"/>
                <a:ea typeface="SimSun" panose="02010600030101010101" pitchFamily="2" charset="-122"/>
              </a:rPr>
              <a:t>cursor.stored_results():</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(result.fetchall())</a:t>
            </a: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b="1">
                <a:solidFill>
                  <a:srgbClr val="00B050"/>
                </a:solidFill>
                <a:latin typeface="SimSun" panose="02010600030101010101" pitchFamily="2" charset="-122"/>
                <a:ea typeface="SimSun" panose="02010600030101010101" pitchFamily="2" charset="-122"/>
              </a:rPr>
              <a:t>if </a:t>
            </a:r>
            <a:r>
              <a:rPr lang="en-US">
                <a:solidFill>
                  <a:schemeClr val="tx1"/>
                </a:solidFill>
                <a:latin typeface="SimSun" panose="02010600030101010101" pitchFamily="2" charset="-122"/>
                <a:ea typeface="SimSun" panose="02010600030101010101" pitchFamily="2" charset="-122"/>
              </a:rPr>
              <a:t>(connection.is_connected()):</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cursor.close()</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connection.close()</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a:t>
            </a:r>
            <a:r>
              <a:rPr lang="en-US">
                <a:solidFill>
                  <a:srgbClr val="FF0000"/>
                </a:solidFill>
                <a:latin typeface="SimSun" panose="02010600030101010101" pitchFamily="2" charset="-122"/>
                <a:ea typeface="SimSun" panose="02010600030101010101" pitchFamily="2" charset="-122"/>
              </a:rPr>
              <a:t>"MySQL connection is closed"</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082566" y="1481959"/>
            <a:ext cx="10363200" cy="4876799"/>
          </a:xfrm>
        </p:spPr>
        <p:txBody>
          <a:bodyPr lIns="91440" tIns="45720" rIns="91440" bIns="45720" anchor="t">
            <a:normAutofit/>
          </a:bodyPr>
          <a:lstStyle/>
          <a:p>
            <a:pPr marL="342900" indent="-342900"/>
            <a:r>
              <a:rPr lang="en-US" dirty="0">
                <a:ea typeface="+mn-lt"/>
                <a:cs typeface="+mn-lt"/>
                <a:sym typeface="+mn-ea"/>
                <a:hlinkClick r:id="rId1"/>
              </a:rPr>
              <a:t>https://realpython.com/python-mysql/</a:t>
            </a:r>
            <a:endParaRPr lang="en-US" dirty="0">
              <a:ea typeface="+mn-lt"/>
              <a:cs typeface="+mn-lt"/>
              <a:sym typeface="+mn-ea"/>
              <a:hlinkClick r:id="rId1"/>
            </a:endParaRPr>
          </a:p>
          <a:p>
            <a:pPr marL="0" indent="0">
              <a:buNone/>
            </a:pPr>
            <a:endParaRPr lang="en-US" dirty="0">
              <a:ea typeface="+mn-lt"/>
              <a:cs typeface="+mn-lt"/>
              <a:hlinkClick r:id="rId1"/>
            </a:endParaRPr>
          </a:p>
          <a:p>
            <a:pPr marL="342900" indent="-342900"/>
            <a:r>
              <a:rPr lang="en-US" dirty="0">
                <a:ea typeface="+mn-lt"/>
                <a:cs typeface="+mn-lt"/>
                <a:hlinkClick r:id="rId1"/>
              </a:rPr>
              <a:t>https://www.w3schools.com/python/python_mysql_orderby.asp</a:t>
            </a:r>
            <a:endParaRPr lang="en-US" dirty="0">
              <a:ea typeface="+mn-lt"/>
              <a:cs typeface="+mn-lt"/>
              <a:hlinkClick r:id="rId1"/>
            </a:endParaRPr>
          </a:p>
          <a:p>
            <a:pPr marL="0" indent="0">
              <a:buNone/>
            </a:pPr>
            <a:endParaRPr lang="en-US" dirty="0">
              <a:ea typeface="+mn-lt"/>
              <a:cs typeface="+mn-lt"/>
              <a:hlinkClick r:id="rId1"/>
            </a:endParaRPr>
          </a:p>
          <a:p>
            <a:r>
              <a:rPr lang="en-US" dirty="0">
                <a:ea typeface="+mn-lt"/>
                <a:cs typeface="+mn-lt"/>
                <a:hlinkClick r:id="rId1"/>
              </a:rPr>
              <a:t>https://www.educative.io/blog/what-is-database-query-sql-nosql</a:t>
            </a:r>
            <a:endParaRPr lang="en-US" dirty="0">
              <a:ea typeface="+mn-lt"/>
              <a:cs typeface="+mn-lt"/>
              <a:hlinkClick r:id="rId1"/>
            </a:endParaRPr>
          </a:p>
          <a:p>
            <a:pPr marL="0" indent="0">
              <a:buNone/>
            </a:pPr>
            <a:endParaRPr lang="en-US" dirty="0">
              <a:ea typeface="+mn-lt"/>
              <a:cs typeface="+mn-lt"/>
              <a:hlinkClick r:id="rId1"/>
            </a:endParaRPr>
          </a:p>
          <a:p>
            <a:r>
              <a:rPr lang="en-US" dirty="0">
                <a:ea typeface="+mn-lt"/>
                <a:cs typeface="+mn-lt"/>
                <a:hlinkClick r:id="rId1"/>
              </a:rPr>
              <a:t>https://www.hostinger.com/tutorials/dbms?ppc_campaign=google_search_generic_hosting_all&amp;bidkw=defaultkeyword&amp;lo=2036&amp;gclid=CjwKCAiAl9efBhAkEiwA4TorisAMeFEF2GYUQCFfzqBUYf-EB6mRMWY6NkHyWHDfV-gyvintRrLTVBoCuyIQAvD_BwE</a:t>
            </a:r>
            <a:endParaRPr lang="en-US" dirty="0">
              <a:ea typeface="+mn-lt"/>
              <a:cs typeface="+mn-lt"/>
              <a:hlinkClick r:id="rId1"/>
            </a:endParaRPr>
          </a:p>
          <a:p>
            <a:pPr marL="0" indent="0">
              <a:buNone/>
            </a:pPr>
            <a:endParaRPr lang="en-US" dirty="0">
              <a:ea typeface="+mn-lt"/>
              <a:cs typeface="+mn-lt"/>
              <a:hlinkClick r:id="rId1"/>
            </a:endParaRPr>
          </a:p>
          <a:p>
            <a:r>
              <a:rPr lang="en-US" dirty="0">
                <a:ea typeface="+mn-lt"/>
                <a:cs typeface="+mn-lt"/>
                <a:hlinkClick r:id="rId1"/>
              </a:rPr>
              <a:t>https://www.oracle.com/au/database/what-is-database/</a:t>
            </a:r>
            <a:endParaRPr lang="en-US" dirty="0">
              <a:ea typeface="+mn-lt"/>
              <a:cs typeface="+mn-lt"/>
              <a:hlinkClick r:id="rId1"/>
            </a:endParaRPr>
          </a:p>
          <a:p>
            <a:endParaRPr lang="en-US" dirty="0">
              <a:ea typeface="+mn-lt"/>
              <a:cs typeface="+mn-lt"/>
              <a:hlinkClick r:id="rId1"/>
            </a:endParaRPr>
          </a:p>
          <a:p>
            <a:pPr marL="0" indent="0">
              <a:buNone/>
            </a:pPr>
            <a:endParaRPr lang="en-US" dirty="0">
              <a:ea typeface="+mn-lt"/>
              <a:cs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ea typeface="+mn-lt"/>
                <a:cs typeface="+mn-lt"/>
                <a:sym typeface="+mn-ea"/>
              </a:rPr>
              <a:t>Introduction to Database</a:t>
            </a:r>
            <a:br>
              <a:rPr lang="en-US" b="1" dirty="0">
                <a:ea typeface="+mn-lt"/>
                <a:cs typeface="+mn-lt"/>
              </a:rPr>
            </a:br>
            <a:endParaRPr lang="en-US"/>
          </a:p>
        </p:txBody>
      </p:sp>
      <p:sp>
        <p:nvSpPr>
          <p:cNvPr id="5" name="Text Placeholder 4"/>
          <p:cNvSpPr>
            <a:spLocks noGrp="1"/>
          </p:cNvSpPr>
          <p:nvPr>
            <p:ph type="body" sz="quarter" idx="14"/>
          </p:nvPr>
        </p:nvSpPr>
        <p:spPr>
          <a:xfrm>
            <a:off x="1035050" y="1331595"/>
            <a:ext cx="10275570" cy="5142230"/>
          </a:xfrm>
        </p:spPr>
        <p:txBody>
          <a:bodyPr>
            <a:noAutofit/>
          </a:bodyPr>
          <a:p>
            <a:pPr marL="0" indent="0">
              <a:buNone/>
            </a:pPr>
            <a:r>
              <a:rPr lang="en-US" b="1">
                <a:solidFill>
                  <a:schemeClr val="tx1"/>
                </a:solidFill>
              </a:rPr>
              <a:t>What Is a Database?</a:t>
            </a:r>
            <a:endParaRPr lang="en-US" b="1">
              <a:solidFill>
                <a:schemeClr val="tx1"/>
              </a:solidFill>
            </a:endParaRPr>
          </a:p>
          <a:p>
            <a:r>
              <a:rPr lang="en-US">
                <a:solidFill>
                  <a:schemeClr val="tx1"/>
                </a:solidFill>
              </a:rPr>
              <a:t>A database is an organized collection of structured information, or data, typically stored electronically in a computer system. A database is usually controlled by a database management system (DBMS)</a:t>
            </a:r>
            <a:endParaRPr lang="en-US">
              <a:solidFill>
                <a:schemeClr val="tx1"/>
              </a:solidFill>
            </a:endParaRPr>
          </a:p>
          <a:p>
            <a:pPr marL="0" indent="0">
              <a:buNone/>
            </a:pPr>
            <a:endParaRPr lang="en-US">
              <a:solidFill>
                <a:schemeClr val="tx1"/>
              </a:solidFill>
            </a:endParaRPr>
          </a:p>
          <a:p>
            <a:pPr marL="0" indent="0">
              <a:buNone/>
            </a:pPr>
            <a:r>
              <a:rPr lang="en-US" b="1">
                <a:solidFill>
                  <a:schemeClr val="tx1"/>
                </a:solidFill>
              </a:rPr>
              <a:t>Types of databases</a:t>
            </a:r>
            <a:endParaRPr lang="en-US" b="1">
              <a:solidFill>
                <a:schemeClr val="tx1"/>
              </a:solidFill>
            </a:endParaRPr>
          </a:p>
          <a:p>
            <a:r>
              <a:rPr lang="en-US">
                <a:solidFill>
                  <a:schemeClr val="tx1"/>
                </a:solidFill>
              </a:rPr>
              <a:t>There are many different types of databases. However, for the purposes of this tutorial, we will only look at two of them. </a:t>
            </a:r>
            <a:endParaRPr lang="en-US">
              <a:solidFill>
                <a:schemeClr val="tx1"/>
              </a:solidFill>
            </a:endParaRPr>
          </a:p>
          <a:p>
            <a:endParaRPr lang="en-US">
              <a:solidFill>
                <a:schemeClr val="tx1"/>
              </a:solidFill>
            </a:endParaRPr>
          </a:p>
          <a:p>
            <a:pPr marL="457200" indent="-457200">
              <a:buAutoNum type="arabicPeriod"/>
            </a:pPr>
            <a:r>
              <a:rPr lang="en-US" b="1">
                <a:solidFill>
                  <a:schemeClr val="tx1"/>
                </a:solidFill>
              </a:rPr>
              <a:t>Relational databases</a:t>
            </a:r>
            <a:r>
              <a:rPr lang="en-US">
                <a:solidFill>
                  <a:schemeClr val="tx1"/>
                </a:solidFill>
              </a:rPr>
              <a:t> became dominant in the 1980s. Items in a relational database are organized as a set of tables with columns and rows. </a:t>
            </a:r>
            <a:endParaRPr lang="en-US">
              <a:solidFill>
                <a:schemeClr val="tx1"/>
              </a:solidFill>
            </a:endParaRPr>
          </a:p>
          <a:p>
            <a:pPr marL="457200" indent="-457200">
              <a:buAutoNum type="arabicPeriod"/>
            </a:pPr>
            <a:endParaRPr lang="en-US">
              <a:solidFill>
                <a:schemeClr val="tx1"/>
              </a:solidFill>
            </a:endParaRPr>
          </a:p>
          <a:p>
            <a:pPr marL="457200" indent="-457200">
              <a:buAutoNum type="arabicPeriod"/>
            </a:pPr>
            <a:r>
              <a:rPr lang="en-US" b="1">
                <a:solidFill>
                  <a:schemeClr val="tx1"/>
                </a:solidFill>
                <a:sym typeface="+mn-ea"/>
              </a:rPr>
              <a:t>A NoSQL, or nonrelational database,</a:t>
            </a:r>
            <a:r>
              <a:rPr lang="en-US">
                <a:solidFill>
                  <a:schemeClr val="tx1"/>
                </a:solidFill>
                <a:sym typeface="+mn-ea"/>
              </a:rPr>
              <a:t> allows unstructured and semistructured data to be stored and manipulated.</a:t>
            </a:r>
            <a:endParaRPr lang="en-US">
              <a:solidFill>
                <a:schemeClr val="tx1"/>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a:sym typeface="+mn-ea"/>
              </a:rPr>
            </a:br>
            <a:br>
              <a:rPr lang="en-US">
                <a:cs typeface="Calibri" panose="020F0502020204030204"/>
              </a:rPr>
            </a:br>
            <a:endParaRPr lang="en-US"/>
          </a:p>
        </p:txBody>
      </p:sp>
      <p:sp>
        <p:nvSpPr>
          <p:cNvPr id="5" name="Text Placeholder 4"/>
          <p:cNvSpPr>
            <a:spLocks noGrp="1"/>
          </p:cNvSpPr>
          <p:nvPr>
            <p:ph type="body" sz="quarter" idx="14"/>
          </p:nvPr>
        </p:nvSpPr>
        <p:spPr>
          <a:xfrm>
            <a:off x="1156970" y="1604010"/>
            <a:ext cx="10275570" cy="4923790"/>
          </a:xfrm>
        </p:spPr>
        <p:txBody>
          <a:bodyPr>
            <a:normAutofit lnSpcReduction="20000"/>
          </a:bodyPr>
          <a:p>
            <a:r>
              <a:rPr lang="en-US" b="1">
                <a:solidFill>
                  <a:schemeClr val="tx1"/>
                </a:solidFill>
              </a:rPr>
              <a:t>A database management system (DBMS)</a:t>
            </a:r>
            <a:r>
              <a:rPr lang="en-US">
                <a:solidFill>
                  <a:schemeClr val="tx1"/>
                </a:solidFill>
              </a:rPr>
              <a:t> is software used to manage, store, and retrieve databases. It provides an interface that lets users read, create, delete, and update data.</a:t>
            </a:r>
            <a:endParaRPr lang="en-US">
              <a:solidFill>
                <a:schemeClr val="tx1"/>
              </a:solidFill>
            </a:endParaRPr>
          </a:p>
          <a:p>
            <a:pPr marL="0" indent="0">
              <a:buNone/>
            </a:pPr>
            <a:endParaRPr lang="en-US">
              <a:solidFill>
                <a:schemeClr val="tx1"/>
              </a:solidFill>
            </a:endParaRPr>
          </a:p>
          <a:p>
            <a:r>
              <a:rPr lang="en-US" b="1">
                <a:solidFill>
                  <a:schemeClr val="tx1"/>
                </a:solidFill>
              </a:rPr>
              <a:t>Relational database management systems </a:t>
            </a:r>
            <a:r>
              <a:rPr lang="en-US" b="1">
                <a:solidFill>
                  <a:schemeClr val="tx1"/>
                </a:solidFill>
                <a:sym typeface="+mn-ea"/>
              </a:rPr>
              <a:t>(RDBMS)</a:t>
            </a:r>
            <a:r>
              <a:rPr lang="en-US">
                <a:solidFill>
                  <a:schemeClr val="tx1"/>
                </a:solidFill>
                <a:sym typeface="+mn-ea"/>
              </a:rPr>
              <a:t> </a:t>
            </a:r>
            <a:r>
              <a:rPr lang="en-US">
                <a:solidFill>
                  <a:schemeClr val="tx1"/>
                </a:solidFill>
              </a:rPr>
              <a:t>have user-friendly interfaces and use structured data in a tabular form with predefined relationships. </a:t>
            </a:r>
            <a:endParaRPr lang="en-US">
              <a:solidFill>
                <a:schemeClr val="tx1"/>
              </a:solidFill>
            </a:endParaRPr>
          </a:p>
          <a:p>
            <a:pPr marL="0" indent="0">
              <a:buNone/>
            </a:pPr>
            <a:endParaRPr lang="en-US">
              <a:solidFill>
                <a:schemeClr val="tx1"/>
              </a:solidFill>
            </a:endParaRPr>
          </a:p>
          <a:p>
            <a:r>
              <a:rPr lang="en-US" b="1">
                <a:solidFill>
                  <a:schemeClr val="tx1"/>
                </a:solidFill>
              </a:rPr>
              <a:t>MySQL </a:t>
            </a:r>
            <a:r>
              <a:rPr lang="en-US">
                <a:solidFill>
                  <a:schemeClr val="tx1"/>
                </a:solidFill>
              </a:rPr>
              <a:t>is a relational database management system that is based on SQL and client-server architecture. It is one of the most used DBMSs since it is compatible with a number of computing platforms, including Linux distributions, Windows, and macOS. MySQL also supports  C++, Java, Perl, PHP, Python, etc..</a:t>
            </a:r>
            <a:endParaRPr lang="en-US">
              <a:solidFill>
                <a:schemeClr val="tx1"/>
              </a:solidFill>
            </a:endParaRPr>
          </a:p>
          <a:p>
            <a:endParaRPr lang="en-US">
              <a:solidFill>
                <a:schemeClr val="tx1"/>
              </a:solidFill>
            </a:endParaRPr>
          </a:p>
          <a:p>
            <a:r>
              <a:rPr lang="en-US" b="1">
                <a:solidFill>
                  <a:schemeClr val="tx1"/>
                </a:solidFill>
              </a:rPr>
              <a:t>Note:</a:t>
            </a:r>
            <a:r>
              <a:rPr lang="en-US">
                <a:solidFill>
                  <a:schemeClr val="tx1"/>
                </a:solidFill>
              </a:rPr>
              <a:t> </a:t>
            </a:r>
            <a:endParaRPr lang="en-US">
              <a:solidFill>
                <a:schemeClr val="tx1"/>
              </a:solidFill>
            </a:endParaRPr>
          </a:p>
          <a:p>
            <a:pPr marL="0" indent="0">
              <a:buNone/>
            </a:pPr>
            <a:r>
              <a:rPr lang="en-US">
                <a:solidFill>
                  <a:schemeClr val="tx1"/>
                </a:solidFill>
              </a:rPr>
              <a:t>	For the sake of this tutorial, we will assume that you are already familiar 	with MySQL DBMS  and have set up MySQL on your computer.</a:t>
            </a:r>
            <a:endParaRPr lang="en-US">
              <a:solidFill>
                <a:schemeClr val="tx1"/>
              </a:solidFill>
            </a:endParaRPr>
          </a:p>
          <a:p>
            <a:pPr marL="0" indent="0">
              <a:buNone/>
            </a:pP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55" y="628650"/>
            <a:ext cx="8321696" cy="719930"/>
          </a:xfrm>
        </p:spPr>
        <p:txBody>
          <a:bodyPr lIns="91440" tIns="45720" rIns="91440" bIns="45720" anchor="t"/>
          <a:lstStyle/>
          <a:p>
            <a:r>
              <a:rPr>
                <a:solidFill>
                  <a:schemeClr val="accent1">
                    <a:lumMod val="50000"/>
                  </a:schemeClr>
                </a:solidFill>
                <a:ea typeface="+mn-lt"/>
                <a:cs typeface="+mn-lt"/>
                <a:sym typeface="+mn-ea"/>
              </a:rPr>
              <a:t>MySQL Connector/Python</a:t>
            </a:r>
            <a:endParaRPr lang="en-US" dirty="0"/>
          </a:p>
        </p:txBody>
      </p:sp>
      <p:sp>
        <p:nvSpPr>
          <p:cNvPr id="3" name="Text Placeholder 2"/>
          <p:cNvSpPr>
            <a:spLocks noGrp="1"/>
          </p:cNvSpPr>
          <p:nvPr>
            <p:ph type="body" sz="quarter" idx="14"/>
          </p:nvPr>
        </p:nvSpPr>
        <p:spPr>
          <a:xfrm>
            <a:off x="1040765" y="1524000"/>
            <a:ext cx="10657205" cy="5242560"/>
          </a:xfrm>
        </p:spPr>
        <p:txBody>
          <a:bodyPr lIns="91440" tIns="45720" rIns="91440" bIns="45720" anchor="t">
            <a:noAutofit/>
          </a:bodyPr>
          <a:lstStyle/>
          <a:p>
            <a:r>
              <a:rPr lang="en-US" b="1" dirty="0">
                <a:solidFill>
                  <a:schemeClr val="tx1"/>
                </a:solidFill>
                <a:ea typeface="+mn-lt"/>
                <a:cs typeface="+mn-lt"/>
              </a:rPr>
              <a:t>A database </a:t>
            </a:r>
            <a:r>
              <a:rPr lang="en-US" b="1" dirty="0">
                <a:solidFill>
                  <a:schemeClr val="tx1"/>
                </a:solidFill>
                <a:ea typeface="+mn-lt"/>
                <a:cs typeface="+mn-lt"/>
                <a:sym typeface="+mn-ea"/>
              </a:rPr>
              <a:t>connector</a:t>
            </a:r>
            <a:r>
              <a:rPr lang="en-US" dirty="0">
                <a:solidFill>
                  <a:schemeClr val="tx1"/>
                </a:solidFill>
                <a:ea typeface="+mn-lt"/>
                <a:cs typeface="+mn-lt"/>
                <a:sym typeface="+mn-ea"/>
              </a:rPr>
              <a:t> </a:t>
            </a:r>
            <a:r>
              <a:rPr lang="en-US" dirty="0">
                <a:solidFill>
                  <a:schemeClr val="tx1"/>
                </a:solidFill>
                <a:ea typeface="+mn-lt"/>
                <a:cs typeface="+mn-lt"/>
              </a:rPr>
              <a:t>is a piece of software that allows an application to connect and interact with a database system. Programming languages like Python need a special </a:t>
            </a:r>
            <a:r>
              <a:rPr lang="en-US" dirty="0">
                <a:solidFill>
                  <a:schemeClr val="tx1"/>
                </a:solidFill>
                <a:ea typeface="+mn-lt"/>
                <a:cs typeface="+mn-lt"/>
                <a:sym typeface="+mn-ea"/>
              </a:rPr>
              <a:t>connector </a:t>
            </a:r>
            <a:r>
              <a:rPr lang="en-US" dirty="0">
                <a:solidFill>
                  <a:schemeClr val="tx1"/>
                </a:solidFill>
                <a:ea typeface="+mn-lt"/>
                <a:cs typeface="+mn-lt"/>
              </a:rPr>
              <a:t>before they can speak to a databaase.Python you need to install a Python MySQL connector to interact with a MySQL database. </a:t>
            </a:r>
            <a:endParaRPr lang="en-US" dirty="0">
              <a:solidFill>
                <a:schemeClr val="tx1"/>
              </a:solidFill>
              <a:ea typeface="+mn-lt"/>
              <a:cs typeface="+mn-lt"/>
            </a:endParaRPr>
          </a:p>
          <a:p>
            <a:endParaRPr lang="en-US" dirty="0">
              <a:solidFill>
                <a:schemeClr val="tx1"/>
              </a:solidFill>
              <a:ea typeface="+mn-lt"/>
              <a:cs typeface="+mn-lt"/>
            </a:endParaRPr>
          </a:p>
          <a:p>
            <a:r>
              <a:rPr lang="en-US" dirty="0">
                <a:solidFill>
                  <a:schemeClr val="tx1"/>
                </a:solidFill>
                <a:ea typeface="+mn-lt"/>
                <a:cs typeface="+mn-lt"/>
              </a:rPr>
              <a:t> To install </a:t>
            </a:r>
            <a:r>
              <a:rPr lang="en-US" dirty="0">
                <a:solidFill>
                  <a:schemeClr val="tx1"/>
                </a:solidFill>
                <a:ea typeface="+mn-lt"/>
                <a:cs typeface="+mn-lt"/>
                <a:sym typeface="+mn-ea"/>
              </a:rPr>
              <a:t>Python MySQL connector use this command line.</a:t>
            </a:r>
            <a:endParaRPr lang="en-US" dirty="0">
              <a:solidFill>
                <a:schemeClr val="tx1"/>
              </a:solidFill>
              <a:ea typeface="+mn-lt"/>
              <a:cs typeface="+mn-lt"/>
              <a:sym typeface="+mn-ea"/>
            </a:endParaRPr>
          </a:p>
          <a:p>
            <a:pPr marL="0" indent="0">
              <a:buNone/>
            </a:pPr>
            <a:r>
              <a:rPr lang="en-US" dirty="0">
                <a:solidFill>
                  <a:schemeClr val="tx1"/>
                </a:solidFill>
                <a:ea typeface="+mn-lt"/>
                <a:cs typeface="+mn-lt"/>
                <a:sym typeface="+mn-ea"/>
              </a:rPr>
              <a:t>      	</a:t>
            </a:r>
            <a:r>
              <a:rPr lang="en-US" dirty="0">
                <a:solidFill>
                  <a:srgbClr val="00B0F0"/>
                </a:solidFill>
                <a:latin typeface="SimSun" panose="02010600030101010101" pitchFamily="2" charset="-122"/>
                <a:ea typeface="SimSun" panose="02010600030101010101" pitchFamily="2" charset="-122"/>
                <a:cs typeface="+mn-lt"/>
                <a:sym typeface="+mn-ea"/>
              </a:rPr>
              <a:t>pip install mysql-connector-python</a:t>
            </a:r>
            <a:endParaRPr lang="en-US" dirty="0">
              <a:solidFill>
                <a:schemeClr val="tx1"/>
              </a:solidFill>
              <a:ea typeface="+mn-lt"/>
              <a:cs typeface="+mn-lt"/>
              <a:sym typeface="+mn-ea"/>
            </a:endParaRPr>
          </a:p>
          <a:p>
            <a:r>
              <a:rPr lang="en-US" dirty="0">
                <a:solidFill>
                  <a:schemeClr val="tx1"/>
                </a:solidFill>
                <a:ea typeface="+mn-lt"/>
                <a:cs typeface="+mn-lt"/>
              </a:rPr>
              <a:t>To test if the installation was successful, type the following command on your Python terminal:</a:t>
            </a:r>
            <a:endParaRPr lang="en-US" dirty="0">
              <a:solidFill>
                <a:schemeClr val="tx1"/>
              </a:solidFill>
              <a:ea typeface="+mn-lt"/>
              <a:cs typeface="+mn-lt"/>
            </a:endParaRPr>
          </a:p>
          <a:p>
            <a:pPr marL="0" indent="0">
              <a:buNone/>
            </a:pPr>
            <a:r>
              <a:rPr lang="en-US" dirty="0">
                <a:solidFill>
                  <a:schemeClr val="tx1"/>
                </a:solidFill>
                <a:ea typeface="+mn-lt"/>
                <a:cs typeface="+mn-lt"/>
              </a:rPr>
              <a:t>	</a:t>
            </a:r>
            <a:r>
              <a:rPr lang="en-US" b="1" dirty="0">
                <a:solidFill>
                  <a:srgbClr val="00B050"/>
                </a:solidFill>
                <a:latin typeface="SimSun" panose="02010600030101010101" pitchFamily="2" charset="-122"/>
                <a:ea typeface="SimSun" panose="02010600030101010101" pitchFamily="2" charset="-122"/>
                <a:cs typeface="+mn-lt"/>
              </a:rPr>
              <a:t>import </a:t>
            </a:r>
            <a:r>
              <a:rPr lang="en-US" b="1" dirty="0">
                <a:solidFill>
                  <a:srgbClr val="0070C0"/>
                </a:solidFill>
                <a:latin typeface="SimSun" panose="02010600030101010101" pitchFamily="2" charset="-122"/>
                <a:ea typeface="SimSun" panose="02010600030101010101" pitchFamily="2" charset="-122"/>
                <a:cs typeface="+mn-lt"/>
              </a:rPr>
              <a:t>mysql.connector</a:t>
            </a:r>
            <a:endParaRPr lang="en-US" dirty="0">
              <a:solidFill>
                <a:srgbClr val="00B0F0"/>
              </a:solidFill>
              <a:ea typeface="+mn-lt"/>
              <a:cs typeface="+mn-lt"/>
            </a:endParaRPr>
          </a:p>
          <a:p>
            <a:r>
              <a:rPr lang="en-US" dirty="0">
                <a:solidFill>
                  <a:schemeClr val="tx1"/>
                </a:solidFill>
                <a:ea typeface="+mn-lt"/>
                <a:cs typeface="+mn-lt"/>
              </a:rPr>
              <a:t>If the above code executes with no errors, then mysql.connector is installed and ready to use.</a:t>
            </a:r>
            <a:endParaRPr lang="en-US" dirty="0">
              <a:solidFill>
                <a:schemeClr val="tx1"/>
              </a:solidFill>
              <a:ea typeface="+mn-lt"/>
              <a:cs typeface="+mn-lt"/>
            </a:endParaRPr>
          </a:p>
          <a:p>
            <a:endParaRPr lang="en-US" dirty="0">
              <a:solidFill>
                <a:schemeClr val="tx1"/>
              </a:solidFill>
              <a:ea typeface="+mn-lt"/>
              <a:cs typeface="+mn-lt"/>
            </a:endParaRPr>
          </a:p>
          <a:p>
            <a:pPr marL="0" lvl="1" indent="0">
              <a:buNone/>
            </a:pPr>
            <a:endParaRPr lang="en-US" dirty="0">
              <a:solidFill>
                <a:schemeClr val="tx1"/>
              </a:solidFill>
              <a:ea typeface="+mn-lt"/>
              <a:cs typeface="+mn-lt"/>
            </a:endParaRPr>
          </a:p>
        </p:txBody>
      </p:sp>
      <p:sp>
        <p:nvSpPr>
          <p:cNvPr id="4" name="Text Box 3"/>
          <p:cNvSpPr txBox="1"/>
          <p:nvPr/>
        </p:nvSpPr>
        <p:spPr>
          <a:xfrm>
            <a:off x="517525" y="3348990"/>
            <a:ext cx="309880" cy="368300"/>
          </a:xfrm>
          <a:prstGeom prst="rect">
            <a:avLst/>
          </a:prstGeom>
          <a:noFill/>
        </p:spPr>
        <p:txBody>
          <a:bodyPr wrap="non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solidFill>
                  <a:schemeClr val="accent1">
                    <a:lumMod val="50000"/>
                  </a:schemeClr>
                </a:solidFill>
                <a:ea typeface="+mn-lt"/>
                <a:cs typeface="+mn-lt"/>
                <a:sym typeface="+mn-ea"/>
              </a:rPr>
              <a:t>Establishing a Connection</a:t>
            </a:r>
            <a:br>
              <a:rPr lang="en-US" b="1" dirty="0">
                <a:solidFill>
                  <a:schemeClr val="accent1">
                    <a:lumMod val="50000"/>
                  </a:schemeClr>
                </a:solidFill>
                <a:ea typeface="+mn-lt"/>
                <a:cs typeface="+mn-lt"/>
              </a:rPr>
            </a:br>
            <a:endParaRPr lang="en-US">
              <a:cs typeface="Calibri" panose="020F0502020204030204"/>
            </a:endParaRPr>
          </a:p>
        </p:txBody>
      </p:sp>
      <p:sp>
        <p:nvSpPr>
          <p:cNvPr id="3" name="Text Placeholder 2"/>
          <p:cNvSpPr>
            <a:spLocks noGrp="1"/>
          </p:cNvSpPr>
          <p:nvPr>
            <p:ph type="body" sz="quarter" idx="14"/>
          </p:nvPr>
        </p:nvSpPr>
        <p:spPr>
          <a:xfrm>
            <a:off x="1180465" y="1423035"/>
            <a:ext cx="10275570" cy="5434330"/>
          </a:xfrm>
        </p:spPr>
        <p:txBody>
          <a:bodyPr lIns="91440" tIns="45720" rIns="91440" bIns="45720" anchor="t">
            <a:noAutofit/>
          </a:bodyPr>
          <a:lstStyle/>
          <a:p>
            <a:pPr marL="0" indent="0">
              <a:buNone/>
            </a:pPr>
            <a:endParaRPr lang="en-US" baseline="30000" dirty="0">
              <a:solidFill>
                <a:schemeClr val="tx1"/>
              </a:solidFill>
              <a:ea typeface="+mn-lt"/>
              <a:cs typeface="+mn-lt"/>
              <a:sym typeface="+mn-ea"/>
            </a:endParaRPr>
          </a:p>
          <a:p>
            <a:r>
              <a:rPr lang="en-US">
                <a:solidFill>
                  <a:schemeClr val="tx1"/>
                </a:solidFill>
                <a:sym typeface="+mn-ea"/>
              </a:rPr>
              <a:t>The first step in interacting with a MySQL server is to establish a connection. To do this, you need </a:t>
            </a:r>
            <a:r>
              <a:rPr lang="en-US">
                <a:solidFill>
                  <a:srgbClr val="00B050"/>
                </a:solidFill>
                <a:latin typeface="SimSun" panose="02010600030101010101" pitchFamily="2" charset="-122"/>
                <a:ea typeface="SimSun" panose="02010600030101010101" pitchFamily="2" charset="-122"/>
                <a:sym typeface="+mn-ea"/>
              </a:rPr>
              <a:t>connect()</a:t>
            </a:r>
            <a:r>
              <a:rPr lang="en-US">
                <a:solidFill>
                  <a:schemeClr val="tx1"/>
                </a:solidFill>
                <a:sym typeface="+mn-ea"/>
              </a:rPr>
              <a:t> from the </a:t>
            </a:r>
            <a:r>
              <a:rPr lang="en-US" b="1">
                <a:solidFill>
                  <a:schemeClr val="tx1"/>
                </a:solidFill>
                <a:latin typeface="SimSun" panose="02010600030101010101" pitchFamily="2" charset="-122"/>
                <a:ea typeface="SimSun" panose="02010600030101010101" pitchFamily="2" charset="-122"/>
                <a:sym typeface="+mn-ea"/>
              </a:rPr>
              <a:t>mysql.connector</a:t>
            </a:r>
            <a:r>
              <a:rPr lang="en-US">
                <a:solidFill>
                  <a:schemeClr val="tx1"/>
                </a:solidFill>
                <a:sym typeface="+mn-ea"/>
              </a:rPr>
              <a:t> module. This function takes in parameters like </a:t>
            </a:r>
            <a:r>
              <a:rPr lang="en-US" b="1">
                <a:solidFill>
                  <a:schemeClr val="tx1"/>
                </a:solidFill>
                <a:sym typeface="+mn-ea"/>
              </a:rPr>
              <a:t>host</a:t>
            </a:r>
            <a:r>
              <a:rPr lang="en-US">
                <a:solidFill>
                  <a:schemeClr val="tx1"/>
                </a:solidFill>
                <a:sym typeface="+mn-ea"/>
              </a:rPr>
              <a:t>, </a:t>
            </a:r>
            <a:r>
              <a:rPr lang="en-US" b="1">
                <a:solidFill>
                  <a:schemeClr val="tx1"/>
                </a:solidFill>
                <a:sym typeface="+mn-ea"/>
              </a:rPr>
              <a:t>user</a:t>
            </a:r>
            <a:r>
              <a:rPr lang="en-US">
                <a:solidFill>
                  <a:schemeClr val="tx1"/>
                </a:solidFill>
                <a:sym typeface="+mn-ea"/>
              </a:rPr>
              <a:t>, and </a:t>
            </a:r>
            <a:r>
              <a:rPr lang="en-US" b="1">
                <a:solidFill>
                  <a:schemeClr val="tx1"/>
                </a:solidFill>
                <a:sym typeface="+mn-ea"/>
              </a:rPr>
              <a:t>password </a:t>
            </a:r>
            <a:r>
              <a:rPr lang="en-US">
                <a:solidFill>
                  <a:schemeClr val="tx1"/>
                </a:solidFill>
                <a:sym typeface="+mn-ea"/>
              </a:rPr>
              <a:t>and returns a MySQLConnection object. </a:t>
            </a:r>
            <a:endParaRPr lang="en-US">
              <a:solidFill>
                <a:schemeClr val="tx1"/>
              </a:solidFill>
              <a:sym typeface="+mn-ea"/>
            </a:endParaRPr>
          </a:p>
          <a:p>
            <a:pPr marL="0" indent="0">
              <a:buNone/>
            </a:pPr>
            <a:endParaRPr lang="en-US"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baseline="30000" dirty="0">
                <a:solidFill>
                  <a:schemeClr val="tx1"/>
                </a:solidFill>
                <a:latin typeface="SimSun" panose="02010600030101010101" pitchFamily="2" charset="-122"/>
                <a:ea typeface="SimSun" panose="02010600030101010101" pitchFamily="2" charset="-122"/>
                <a:cs typeface="+mn-lt"/>
                <a:sym typeface="+mn-ea"/>
              </a:rPr>
              <a:t>	</a:t>
            </a:r>
            <a:r>
              <a:rPr lang="en-US" sz="2800" b="1" baseline="30000" dirty="0">
                <a:solidFill>
                  <a:srgbClr val="00B050"/>
                </a:solidFill>
                <a:latin typeface="SimSun" panose="02010600030101010101" pitchFamily="2" charset="-122"/>
                <a:ea typeface="SimSun" panose="02010600030101010101" pitchFamily="2" charset="-122"/>
                <a:cs typeface="+mn-lt"/>
                <a:sym typeface="+mn-ea"/>
              </a:rPr>
              <a:t>from </a:t>
            </a:r>
            <a:r>
              <a:rPr lang="en-US" sz="2800" b="1" baseline="30000" dirty="0">
                <a:solidFill>
                  <a:srgbClr val="0070C0"/>
                </a:solidFill>
                <a:latin typeface="SimSun" panose="02010600030101010101" pitchFamily="2" charset="-122"/>
                <a:ea typeface="SimSun" panose="02010600030101010101" pitchFamily="2" charset="-122"/>
                <a:cs typeface="+mn-lt"/>
                <a:sym typeface="+mn-ea"/>
              </a:rPr>
              <a:t>getpass </a:t>
            </a:r>
            <a:r>
              <a:rPr lang="en-US" sz="2800" b="1" baseline="30000" dirty="0">
                <a:solidFill>
                  <a:srgbClr val="00B050"/>
                </a:solidFill>
                <a:latin typeface="SimSun" panose="02010600030101010101" pitchFamily="2" charset="-122"/>
                <a:ea typeface="SimSun" panose="02010600030101010101" pitchFamily="2" charset="-122"/>
                <a:cs typeface="+mn-lt"/>
                <a:sym typeface="+mn-ea"/>
              </a:rPr>
              <a:t>import </a:t>
            </a:r>
            <a:r>
              <a:rPr lang="en-US" sz="2800" baseline="30000" dirty="0">
                <a:solidFill>
                  <a:schemeClr val="tx1"/>
                </a:solidFill>
                <a:latin typeface="SimSun" panose="02010600030101010101" pitchFamily="2" charset="-122"/>
                <a:ea typeface="SimSun" panose="02010600030101010101" pitchFamily="2" charset="-122"/>
                <a:cs typeface="+mn-lt"/>
                <a:sym typeface="+mn-ea"/>
              </a:rPr>
              <a:t>getpass</a:t>
            </a: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800" baseline="30000" dirty="0">
                <a:solidFill>
                  <a:schemeClr val="tx1"/>
                </a:solidFill>
                <a:latin typeface="SimSun" panose="02010600030101010101" pitchFamily="2" charset="-122"/>
                <a:ea typeface="SimSun" panose="02010600030101010101" pitchFamily="2" charset="-122"/>
                <a:cs typeface="+mn-lt"/>
                <a:sym typeface="+mn-ea"/>
              </a:rPr>
              <a:t>	</a:t>
            </a:r>
            <a:r>
              <a:rPr lang="en-US" sz="2800" b="1" baseline="30000" dirty="0">
                <a:solidFill>
                  <a:srgbClr val="00B050"/>
                </a:solidFill>
                <a:latin typeface="SimSun" panose="02010600030101010101" pitchFamily="2" charset="-122"/>
                <a:ea typeface="SimSun" panose="02010600030101010101" pitchFamily="2" charset="-122"/>
                <a:cs typeface="+mn-lt"/>
                <a:sym typeface="+mn-ea"/>
              </a:rPr>
              <a:t>from </a:t>
            </a:r>
            <a:r>
              <a:rPr lang="en-US" sz="2800" b="1" baseline="30000" dirty="0">
                <a:solidFill>
                  <a:srgbClr val="0070C0"/>
                </a:solidFill>
                <a:latin typeface="SimSun" panose="02010600030101010101" pitchFamily="2" charset="-122"/>
                <a:ea typeface="SimSun" panose="02010600030101010101" pitchFamily="2" charset="-122"/>
                <a:cs typeface="+mn-lt"/>
                <a:sym typeface="+mn-ea"/>
              </a:rPr>
              <a:t>mysql.connector</a:t>
            </a:r>
            <a:r>
              <a:rPr lang="en-US" sz="2800" baseline="30000" dirty="0">
                <a:solidFill>
                  <a:schemeClr val="tx1"/>
                </a:solidFill>
                <a:latin typeface="SimSun" panose="02010600030101010101" pitchFamily="2" charset="-122"/>
                <a:ea typeface="SimSun" panose="02010600030101010101" pitchFamily="2" charset="-122"/>
                <a:cs typeface="+mn-lt"/>
                <a:sym typeface="+mn-ea"/>
              </a:rPr>
              <a:t> </a:t>
            </a:r>
            <a:r>
              <a:rPr lang="en-US" sz="2800" b="1" baseline="30000" dirty="0">
                <a:solidFill>
                  <a:srgbClr val="00B050"/>
                </a:solidFill>
                <a:latin typeface="SimSun" panose="02010600030101010101" pitchFamily="2" charset="-122"/>
                <a:ea typeface="SimSun" panose="02010600030101010101" pitchFamily="2" charset="-122"/>
                <a:cs typeface="+mn-lt"/>
                <a:sym typeface="+mn-ea"/>
              </a:rPr>
              <a:t>import </a:t>
            </a:r>
            <a:r>
              <a:rPr lang="en-US" sz="2800" baseline="30000" dirty="0">
                <a:solidFill>
                  <a:schemeClr val="tx1"/>
                </a:solidFill>
                <a:latin typeface="SimSun" panose="02010600030101010101" pitchFamily="2" charset="-122"/>
                <a:ea typeface="SimSun" panose="02010600030101010101" pitchFamily="2" charset="-122"/>
                <a:cs typeface="+mn-lt"/>
                <a:sym typeface="+mn-ea"/>
              </a:rPr>
              <a:t>connect, Error</a:t>
            </a: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800" baseline="30000" dirty="0">
                <a:solidFill>
                  <a:schemeClr val="tx1"/>
                </a:solidFill>
                <a:latin typeface="SimSun" panose="02010600030101010101" pitchFamily="2" charset="-122"/>
                <a:ea typeface="SimSun" panose="02010600030101010101" pitchFamily="2" charset="-122"/>
                <a:cs typeface="+mn-lt"/>
                <a:sym typeface="+mn-ea"/>
              </a:rPr>
              <a:t>	</a:t>
            </a:r>
            <a:r>
              <a:rPr lang="en-US" sz="2800" b="1" baseline="30000" dirty="0">
                <a:solidFill>
                  <a:srgbClr val="00B050"/>
                </a:solidFill>
                <a:latin typeface="SimSun" panose="02010600030101010101" pitchFamily="2" charset="-122"/>
                <a:ea typeface="SimSun" panose="02010600030101010101" pitchFamily="2" charset="-122"/>
                <a:cs typeface="+mn-lt"/>
                <a:sym typeface="+mn-ea"/>
              </a:rPr>
              <a:t>try</a:t>
            </a:r>
            <a:r>
              <a:rPr lang="en-US" sz="2800" baseline="30000" dirty="0">
                <a:solidFill>
                  <a:schemeClr val="tx1"/>
                </a:solidFill>
                <a:latin typeface="SimSun" panose="02010600030101010101" pitchFamily="2" charset="-122"/>
                <a:ea typeface="SimSun" panose="02010600030101010101" pitchFamily="2" charset="-122"/>
                <a:cs typeface="+mn-lt"/>
                <a:sym typeface="+mn-ea"/>
              </a:rPr>
              <a:t>:</a:t>
            </a: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800" baseline="30000" dirty="0">
                <a:solidFill>
                  <a:schemeClr val="tx1"/>
                </a:solidFill>
                <a:latin typeface="SimSun" panose="02010600030101010101" pitchFamily="2" charset="-122"/>
                <a:ea typeface="SimSun" panose="02010600030101010101" pitchFamily="2" charset="-122"/>
                <a:cs typeface="+mn-lt"/>
                <a:sym typeface="+mn-ea"/>
              </a:rPr>
              <a:t>    		</a:t>
            </a:r>
            <a:r>
              <a:rPr lang="en-US" sz="2800" b="1" baseline="30000" dirty="0">
                <a:solidFill>
                  <a:srgbClr val="00B050"/>
                </a:solidFill>
                <a:latin typeface="SimSun" panose="02010600030101010101" pitchFamily="2" charset="-122"/>
                <a:ea typeface="SimSun" panose="02010600030101010101" pitchFamily="2" charset="-122"/>
                <a:cs typeface="+mn-lt"/>
                <a:sym typeface="+mn-ea"/>
              </a:rPr>
              <a:t>with </a:t>
            </a:r>
            <a:r>
              <a:rPr lang="en-US" sz="2800" baseline="30000" dirty="0">
                <a:solidFill>
                  <a:schemeClr val="tx1"/>
                </a:solidFill>
                <a:latin typeface="SimSun" panose="02010600030101010101" pitchFamily="2" charset="-122"/>
                <a:ea typeface="SimSun" panose="02010600030101010101" pitchFamily="2" charset="-122"/>
                <a:cs typeface="+mn-lt"/>
                <a:sym typeface="+mn-ea"/>
              </a:rPr>
              <a:t>connect(</a:t>
            </a: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800" baseline="30000" dirty="0">
                <a:solidFill>
                  <a:schemeClr val="tx1"/>
                </a:solidFill>
                <a:latin typeface="SimSun" panose="02010600030101010101" pitchFamily="2" charset="-122"/>
                <a:ea typeface="SimSun" panose="02010600030101010101" pitchFamily="2" charset="-122"/>
                <a:cs typeface="+mn-lt"/>
                <a:sym typeface="+mn-ea"/>
              </a:rPr>
              <a:t>        	host=</a:t>
            </a:r>
            <a:r>
              <a:rPr lang="en-US" sz="2800" baseline="30000" dirty="0">
                <a:solidFill>
                  <a:srgbClr val="FF0000"/>
                </a:solidFill>
                <a:latin typeface="SimSun" panose="02010600030101010101" pitchFamily="2" charset="-122"/>
                <a:ea typeface="SimSun" panose="02010600030101010101" pitchFamily="2" charset="-122"/>
                <a:cs typeface="+mn-lt"/>
                <a:sym typeface="+mn-ea"/>
              </a:rPr>
              <a:t>"localhost"</a:t>
            </a:r>
            <a:r>
              <a:rPr lang="en-US" sz="2800" baseline="30000" dirty="0">
                <a:solidFill>
                  <a:schemeClr val="tx1"/>
                </a:solidFill>
                <a:latin typeface="SimSun" panose="02010600030101010101" pitchFamily="2" charset="-122"/>
                <a:ea typeface="SimSun" panose="02010600030101010101" pitchFamily="2" charset="-122"/>
                <a:cs typeface="+mn-lt"/>
                <a:sym typeface="+mn-ea"/>
              </a:rPr>
              <a:t>,</a:t>
            </a: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800" baseline="30000" dirty="0">
                <a:solidFill>
                  <a:schemeClr val="tx1"/>
                </a:solidFill>
                <a:latin typeface="SimSun" panose="02010600030101010101" pitchFamily="2" charset="-122"/>
                <a:ea typeface="SimSun" panose="02010600030101010101" pitchFamily="2" charset="-122"/>
                <a:cs typeface="+mn-lt"/>
                <a:sym typeface="+mn-ea"/>
              </a:rPr>
              <a:t>        	user=input(</a:t>
            </a:r>
            <a:r>
              <a:rPr lang="en-US" sz="2800" baseline="30000" dirty="0">
                <a:solidFill>
                  <a:srgbClr val="FF0000"/>
                </a:solidFill>
                <a:latin typeface="SimSun" panose="02010600030101010101" pitchFamily="2" charset="-122"/>
                <a:ea typeface="SimSun" panose="02010600030101010101" pitchFamily="2" charset="-122"/>
                <a:cs typeface="+mn-lt"/>
                <a:sym typeface="+mn-ea"/>
              </a:rPr>
              <a:t>"Enter username: "</a:t>
            </a:r>
            <a:r>
              <a:rPr lang="en-US" sz="2800" baseline="30000" dirty="0">
                <a:solidFill>
                  <a:schemeClr val="tx1"/>
                </a:solidFill>
                <a:latin typeface="SimSun" panose="02010600030101010101" pitchFamily="2" charset="-122"/>
                <a:ea typeface="SimSun" panose="02010600030101010101" pitchFamily="2" charset="-122"/>
                <a:cs typeface="+mn-lt"/>
                <a:sym typeface="+mn-ea"/>
              </a:rPr>
              <a:t>),</a:t>
            </a: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800" baseline="30000" dirty="0">
                <a:solidFill>
                  <a:schemeClr val="tx1"/>
                </a:solidFill>
                <a:latin typeface="SimSun" panose="02010600030101010101" pitchFamily="2" charset="-122"/>
                <a:ea typeface="SimSun" panose="02010600030101010101" pitchFamily="2" charset="-122"/>
                <a:cs typeface="+mn-lt"/>
                <a:sym typeface="+mn-ea"/>
              </a:rPr>
              <a:t>        	password=getpass(</a:t>
            </a:r>
            <a:r>
              <a:rPr lang="en-US" sz="2800" baseline="30000" dirty="0">
                <a:solidFill>
                  <a:srgbClr val="FF0000"/>
                </a:solidFill>
                <a:latin typeface="SimSun" panose="02010600030101010101" pitchFamily="2" charset="-122"/>
                <a:ea typeface="SimSun" panose="02010600030101010101" pitchFamily="2" charset="-122"/>
                <a:cs typeface="+mn-lt"/>
                <a:sym typeface="+mn-ea"/>
              </a:rPr>
              <a:t>"Enter password: "</a:t>
            </a:r>
            <a:r>
              <a:rPr lang="en-US" sz="2800" baseline="30000" dirty="0">
                <a:solidFill>
                  <a:schemeClr val="tx1"/>
                </a:solidFill>
                <a:latin typeface="SimSun" panose="02010600030101010101" pitchFamily="2" charset="-122"/>
                <a:ea typeface="SimSun" panose="02010600030101010101" pitchFamily="2" charset="-122"/>
                <a:cs typeface="+mn-lt"/>
                <a:sym typeface="+mn-ea"/>
              </a:rPr>
              <a:t>),</a:t>
            </a: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800" baseline="30000" dirty="0">
                <a:solidFill>
                  <a:schemeClr val="tx1"/>
                </a:solidFill>
                <a:latin typeface="SimSun" panose="02010600030101010101" pitchFamily="2" charset="-122"/>
                <a:ea typeface="SimSun" panose="02010600030101010101" pitchFamily="2" charset="-122"/>
                <a:cs typeface="+mn-lt"/>
                <a:sym typeface="+mn-ea"/>
              </a:rPr>
              <a:t>    		) </a:t>
            </a:r>
            <a:r>
              <a:rPr lang="en-US" sz="2800" b="1" baseline="30000" dirty="0">
                <a:solidFill>
                  <a:srgbClr val="00B050"/>
                </a:solidFill>
                <a:latin typeface="SimSun" panose="02010600030101010101" pitchFamily="2" charset="-122"/>
                <a:ea typeface="SimSun" panose="02010600030101010101" pitchFamily="2" charset="-122"/>
                <a:cs typeface="+mn-lt"/>
                <a:sym typeface="+mn-ea"/>
              </a:rPr>
              <a:t>as </a:t>
            </a:r>
            <a:r>
              <a:rPr lang="en-US" sz="2800" baseline="30000" dirty="0">
                <a:solidFill>
                  <a:schemeClr val="tx1"/>
                </a:solidFill>
                <a:latin typeface="SimSun" panose="02010600030101010101" pitchFamily="2" charset="-122"/>
                <a:ea typeface="SimSun" panose="02010600030101010101" pitchFamily="2" charset="-122"/>
                <a:cs typeface="+mn-lt"/>
                <a:sym typeface="+mn-ea"/>
              </a:rPr>
              <a:t>connection:</a:t>
            </a: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800" baseline="30000" dirty="0">
                <a:solidFill>
                  <a:schemeClr val="tx1"/>
                </a:solidFill>
                <a:latin typeface="SimSun" panose="02010600030101010101" pitchFamily="2" charset="-122"/>
                <a:ea typeface="SimSun" panose="02010600030101010101" pitchFamily="2" charset="-122"/>
                <a:cs typeface="+mn-lt"/>
                <a:sym typeface="+mn-ea"/>
              </a:rPr>
              <a:t>        	</a:t>
            </a:r>
            <a:r>
              <a:rPr lang="en-US" sz="2800" baseline="30000" dirty="0">
                <a:solidFill>
                  <a:srgbClr val="00B050"/>
                </a:solidFill>
                <a:latin typeface="SimSun" panose="02010600030101010101" pitchFamily="2" charset="-122"/>
                <a:ea typeface="SimSun" panose="02010600030101010101" pitchFamily="2" charset="-122"/>
                <a:cs typeface="+mn-lt"/>
                <a:sym typeface="+mn-ea"/>
              </a:rPr>
              <a:t>print</a:t>
            </a:r>
            <a:r>
              <a:rPr lang="en-US" sz="2800" baseline="30000" dirty="0">
                <a:solidFill>
                  <a:schemeClr val="tx1"/>
                </a:solidFill>
                <a:latin typeface="SimSun" panose="02010600030101010101" pitchFamily="2" charset="-122"/>
                <a:ea typeface="SimSun" panose="02010600030101010101" pitchFamily="2" charset="-122"/>
                <a:cs typeface="+mn-lt"/>
                <a:sym typeface="+mn-ea"/>
              </a:rPr>
              <a:t>(connection)</a:t>
            </a: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800" baseline="30000" dirty="0">
                <a:solidFill>
                  <a:schemeClr val="tx1"/>
                </a:solidFill>
                <a:latin typeface="SimSun" panose="02010600030101010101" pitchFamily="2" charset="-122"/>
                <a:ea typeface="SimSun" panose="02010600030101010101" pitchFamily="2" charset="-122"/>
                <a:cs typeface="+mn-lt"/>
                <a:sym typeface="+mn-ea"/>
              </a:rPr>
              <a:t>	</a:t>
            </a:r>
            <a:r>
              <a:rPr lang="en-US" sz="2800" b="1" baseline="30000" dirty="0">
                <a:solidFill>
                  <a:srgbClr val="00B050"/>
                </a:solidFill>
                <a:latin typeface="SimSun" panose="02010600030101010101" pitchFamily="2" charset="-122"/>
                <a:ea typeface="SimSun" panose="02010600030101010101" pitchFamily="2" charset="-122"/>
                <a:cs typeface="+mn-lt"/>
                <a:sym typeface="+mn-ea"/>
              </a:rPr>
              <a:t>except </a:t>
            </a:r>
            <a:r>
              <a:rPr lang="en-US" sz="2800" baseline="30000" dirty="0">
                <a:solidFill>
                  <a:schemeClr val="tx1"/>
                </a:solidFill>
                <a:latin typeface="SimSun" panose="02010600030101010101" pitchFamily="2" charset="-122"/>
                <a:ea typeface="SimSun" panose="02010600030101010101" pitchFamily="2" charset="-122"/>
                <a:cs typeface="+mn-lt"/>
                <a:sym typeface="+mn-ea"/>
              </a:rPr>
              <a:t>Error </a:t>
            </a:r>
            <a:r>
              <a:rPr lang="en-US" sz="2800" b="1" baseline="30000" dirty="0">
                <a:solidFill>
                  <a:srgbClr val="00B050"/>
                </a:solidFill>
                <a:latin typeface="SimSun" panose="02010600030101010101" pitchFamily="2" charset="-122"/>
                <a:ea typeface="SimSun" panose="02010600030101010101" pitchFamily="2" charset="-122"/>
                <a:cs typeface="+mn-lt"/>
                <a:sym typeface="+mn-ea"/>
              </a:rPr>
              <a:t>as </a:t>
            </a:r>
            <a:r>
              <a:rPr lang="en-US" sz="2800" baseline="30000" dirty="0">
                <a:solidFill>
                  <a:schemeClr val="tx1"/>
                </a:solidFill>
                <a:latin typeface="SimSun" panose="02010600030101010101" pitchFamily="2" charset="-122"/>
                <a:ea typeface="SimSun" panose="02010600030101010101" pitchFamily="2" charset="-122"/>
                <a:cs typeface="+mn-lt"/>
                <a:sym typeface="+mn-ea"/>
              </a:rPr>
              <a:t>e:</a:t>
            </a: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800" baseline="30000" dirty="0">
                <a:solidFill>
                  <a:schemeClr val="tx1"/>
                </a:solidFill>
                <a:latin typeface="SimSun" panose="02010600030101010101" pitchFamily="2" charset="-122"/>
                <a:ea typeface="SimSun" panose="02010600030101010101" pitchFamily="2" charset="-122"/>
                <a:cs typeface="+mn-lt"/>
                <a:sym typeface="+mn-ea"/>
              </a:rPr>
              <a:t>    	</a:t>
            </a:r>
            <a:r>
              <a:rPr lang="en-US" sz="2800" baseline="30000" dirty="0">
                <a:solidFill>
                  <a:srgbClr val="00B050"/>
                </a:solidFill>
                <a:latin typeface="SimSun" panose="02010600030101010101" pitchFamily="2" charset="-122"/>
                <a:ea typeface="SimSun" panose="02010600030101010101" pitchFamily="2" charset="-122"/>
                <a:cs typeface="+mn-lt"/>
                <a:sym typeface="+mn-ea"/>
              </a:rPr>
              <a:t>print</a:t>
            </a:r>
            <a:r>
              <a:rPr lang="en-US" sz="2800" baseline="30000" dirty="0">
                <a:solidFill>
                  <a:schemeClr val="tx1"/>
                </a:solidFill>
                <a:latin typeface="SimSun" panose="02010600030101010101" pitchFamily="2" charset="-122"/>
                <a:ea typeface="SimSun" panose="02010600030101010101" pitchFamily="2" charset="-122"/>
                <a:cs typeface="+mn-lt"/>
                <a:sym typeface="+mn-ea"/>
              </a:rPr>
              <a:t>(e)</a:t>
            </a:r>
            <a:endParaRPr lang="en-US" sz="2800" baseline="30000" dirty="0">
              <a:solidFill>
                <a:schemeClr val="tx1"/>
              </a:solidFill>
              <a:latin typeface="SimSun" panose="02010600030101010101" pitchFamily="2" charset="-122"/>
              <a:ea typeface="SimSun" panose="02010600030101010101" pitchFamily="2" charset="-122"/>
              <a:cs typeface="+mn-lt"/>
              <a:sym typeface="+mn-ea"/>
            </a:endParaRPr>
          </a:p>
          <a:p>
            <a:pPr marL="0" indent="0">
              <a:buNone/>
            </a:pPr>
            <a:endParaRPr lang="en-US" baseline="30000" dirty="0">
              <a:solidFill>
                <a:schemeClr val="tx1"/>
              </a:solidFill>
              <a:ea typeface="+mn-lt"/>
              <a:cs typeface="+mn-lt"/>
              <a:sym typeface="+mn-ea"/>
            </a:endParaRPr>
          </a:p>
          <a:p>
            <a:pPr marL="0" indent="0">
              <a:buNone/>
            </a:pPr>
            <a:endParaRPr lang="en-US" baseline="30000" dirty="0">
              <a:solidFill>
                <a:srgbClr val="00B0F0"/>
              </a:solidFill>
              <a:latin typeface="SimSun" panose="02010600030101010101" pitchFamily="2" charset="-122"/>
              <a:ea typeface="SimSun" panose="02010600030101010101" pitchFamily="2" charset="-122"/>
              <a:cs typeface="+mn-l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cs typeface="Calibri" panose="020F0502020204030204"/>
                <a:sym typeface="+mn-ea"/>
              </a:rPr>
              <a:t>Cont.'s </a:t>
            </a:r>
            <a:br>
              <a:rPr lang="en-US"/>
            </a:br>
            <a:endParaRPr lang="en-US">
              <a:cs typeface="Calibri" panose="020F0502020204030204"/>
            </a:endParaRPr>
          </a:p>
        </p:txBody>
      </p:sp>
      <p:sp>
        <p:nvSpPr>
          <p:cNvPr id="3" name="Text Placeholder 2"/>
          <p:cNvSpPr>
            <a:spLocks noGrp="1"/>
          </p:cNvSpPr>
          <p:nvPr>
            <p:ph type="body" sz="quarter" idx="14"/>
          </p:nvPr>
        </p:nvSpPr>
        <p:spPr>
          <a:xfrm>
            <a:off x="1156970" y="1518920"/>
            <a:ext cx="10275570" cy="5130800"/>
          </a:xfrm>
        </p:spPr>
        <p:txBody>
          <a:bodyPr lIns="91440" tIns="45720" rIns="91440" bIns="45720" anchor="t">
            <a:noAutofit/>
          </a:bodyPr>
          <a:lstStyle/>
          <a:p>
            <a:r>
              <a:rPr lang="en-US" dirty="0">
                <a:solidFill>
                  <a:schemeClr val="tx1"/>
                </a:solidFill>
                <a:ea typeface="+mn-lt"/>
                <a:cs typeface="+mn-lt"/>
              </a:rPr>
              <a:t>There are several important things to notice in the code above:</a:t>
            </a:r>
            <a:endParaRPr lang="en-US" dirty="0">
              <a:solidFill>
                <a:schemeClr val="tx1"/>
              </a:solidFill>
              <a:ea typeface="+mn-lt"/>
              <a:cs typeface="+mn-lt"/>
            </a:endParaRPr>
          </a:p>
          <a:p>
            <a:endParaRPr lang="en-US" dirty="0">
              <a:solidFill>
                <a:schemeClr val="tx1"/>
              </a:solidFill>
              <a:ea typeface="+mn-lt"/>
              <a:cs typeface="+mn-lt"/>
            </a:endParaRPr>
          </a:p>
          <a:p>
            <a:r>
              <a:rPr lang="en-US" dirty="0">
                <a:solidFill>
                  <a:schemeClr val="tx1"/>
                </a:solidFill>
                <a:ea typeface="+mn-lt"/>
                <a:cs typeface="+mn-lt"/>
              </a:rPr>
              <a:t>You should always deal with the exceptions that might be raised while establishing a connection to the MySQL server. This is why you use a try … except block to catch and print any exceptions that you might encounter.</a:t>
            </a:r>
            <a:endParaRPr lang="en-US" dirty="0">
              <a:solidFill>
                <a:schemeClr val="tx1"/>
              </a:solidFill>
              <a:ea typeface="+mn-lt"/>
              <a:cs typeface="+mn-lt"/>
            </a:endParaRPr>
          </a:p>
          <a:p>
            <a:endParaRPr lang="en-US" dirty="0">
              <a:solidFill>
                <a:schemeClr val="tx1"/>
              </a:solidFill>
              <a:ea typeface="+mn-lt"/>
              <a:cs typeface="+mn-lt"/>
            </a:endParaRPr>
          </a:p>
          <a:p>
            <a:r>
              <a:rPr lang="en-US" dirty="0">
                <a:solidFill>
                  <a:schemeClr val="tx1"/>
                </a:solidFill>
                <a:ea typeface="+mn-lt"/>
                <a:cs typeface="+mn-lt"/>
              </a:rPr>
              <a:t>You should never hard-code your login credentials, that is, your username and password, directly in a Python script. This is a bad practice for deployment and poses a serious security threat. The code above prompts the user for login credentials. It uses the built-in getpass module to hide the password. </a:t>
            </a:r>
            <a:endParaRPr lang="en-US" dirty="0">
              <a:solidFill>
                <a:schemeClr val="tx1"/>
              </a:solidFill>
              <a:ea typeface="+mn-lt"/>
              <a:cs typeface="+mn-lt"/>
            </a:endParaRPr>
          </a:p>
          <a:p>
            <a:endParaRPr lang="en-US" dirty="0">
              <a:solidFill>
                <a:schemeClr val="tx1"/>
              </a:solidFill>
              <a:ea typeface="+mn-lt"/>
              <a:cs typeface="+mn-lt"/>
            </a:endParaRPr>
          </a:p>
          <a:p>
            <a:r>
              <a:rPr lang="en-US" dirty="0">
                <a:solidFill>
                  <a:schemeClr val="tx1"/>
                </a:solidFill>
                <a:ea typeface="+mn-lt"/>
                <a:cs typeface="+mn-lt"/>
                <a:sym typeface="+mn-ea"/>
              </a:rPr>
              <a:t>You should always close the connection after you’re done accessing the database. Leaving unused open connections can lead to several unexpected errors and performance issues. </a:t>
            </a:r>
            <a:endParaRPr lang="en-US" dirty="0">
              <a:solidFill>
                <a:schemeClr val="tx1"/>
              </a:solidFill>
              <a:ea typeface="+mn-lt"/>
              <a:cs typeface="+mn-lt"/>
            </a:endParaRPr>
          </a:p>
          <a:p>
            <a:endParaRPr lang="en-US" dirty="0">
              <a:solidFill>
                <a:schemeClr val="tx1"/>
              </a:solidFill>
              <a:ea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olidFill>
                  <a:schemeClr val="accent1">
                    <a:lumMod val="50000"/>
                  </a:schemeClr>
                </a:solidFill>
                <a:ea typeface="+mn-lt"/>
                <a:cs typeface="+mn-lt"/>
                <a:sym typeface="+mn-ea"/>
              </a:rPr>
              <a:t>A Database Query</a:t>
            </a:r>
            <a:endParaRPr lang="en-US"/>
          </a:p>
        </p:txBody>
      </p:sp>
      <p:sp>
        <p:nvSpPr>
          <p:cNvPr id="5" name="Text Placeholder 4"/>
          <p:cNvSpPr>
            <a:spLocks noGrp="1"/>
          </p:cNvSpPr>
          <p:nvPr>
            <p:ph type="body" sz="quarter" idx="14"/>
          </p:nvPr>
        </p:nvSpPr>
        <p:spPr>
          <a:xfrm>
            <a:off x="1156970" y="1604010"/>
            <a:ext cx="10275570" cy="4826635"/>
          </a:xfrm>
        </p:spPr>
        <p:txBody>
          <a:bodyPr>
            <a:normAutofit lnSpcReduction="20000"/>
          </a:bodyPr>
          <a:p>
            <a:r>
              <a:rPr lang="en-US">
                <a:solidFill>
                  <a:schemeClr val="tx1"/>
                </a:solidFill>
              </a:rPr>
              <a:t>A database query is a request to access data from a database to manipulate it or retrieve it. in this tutorial we will see the following databae query.</a:t>
            </a:r>
            <a:endParaRPr lang="en-US">
              <a:solidFill>
                <a:schemeClr val="tx1"/>
              </a:solidFill>
            </a:endParaRPr>
          </a:p>
          <a:p>
            <a:pPr marL="0" indent="0">
              <a:buNone/>
            </a:pPr>
            <a:endParaRPr lang="en-US">
              <a:solidFill>
                <a:schemeClr val="tx1"/>
              </a:solidFill>
            </a:endParaRPr>
          </a:p>
          <a:p>
            <a:pPr marL="800100" lvl="1" indent="-342900"/>
            <a:r>
              <a:rPr lang="en-US" sz="2400" dirty="0">
                <a:solidFill>
                  <a:schemeClr val="tx1"/>
                </a:solidFill>
                <a:ea typeface="+mn-lt"/>
                <a:cs typeface="+mn-lt"/>
                <a:sym typeface="+mn-ea"/>
              </a:rPr>
              <a:t>Creating a New Database</a:t>
            </a:r>
            <a:endParaRPr lang="en-US" sz="2400" dirty="0">
              <a:solidFill>
                <a:schemeClr val="tx1"/>
              </a:solidFill>
              <a:ea typeface="+mn-lt"/>
              <a:cs typeface="+mn-lt"/>
            </a:endParaRPr>
          </a:p>
          <a:p>
            <a:pPr marL="800100" lvl="1" indent="-342900"/>
            <a:r>
              <a:rPr lang="en-US" sz="2400" dirty="0">
                <a:solidFill>
                  <a:schemeClr val="tx1"/>
                </a:solidFill>
                <a:ea typeface="+mn-lt"/>
                <a:cs typeface="+mn-lt"/>
                <a:sym typeface="+mn-ea"/>
              </a:rPr>
              <a:t>Creating Tables</a:t>
            </a:r>
            <a:endParaRPr lang="en-US" sz="2400" dirty="0">
              <a:solidFill>
                <a:schemeClr val="tx1"/>
              </a:solidFill>
              <a:ea typeface="+mn-lt"/>
              <a:cs typeface="+mn-lt"/>
            </a:endParaRPr>
          </a:p>
          <a:p>
            <a:pPr marL="800100" lvl="1" indent="-342900"/>
            <a:r>
              <a:rPr lang="en-US" sz="2400" dirty="0">
                <a:solidFill>
                  <a:schemeClr val="tx1"/>
                </a:solidFill>
                <a:ea typeface="+mn-lt"/>
                <a:cs typeface="+mn-lt"/>
                <a:sym typeface="+mn-ea"/>
              </a:rPr>
              <a:t>Insert Data to mysql</a:t>
            </a:r>
            <a:endParaRPr lang="en-US" sz="2400" dirty="0">
              <a:solidFill>
                <a:schemeClr val="tx1"/>
              </a:solidFill>
              <a:ea typeface="+mn-lt"/>
              <a:cs typeface="+mn-lt"/>
            </a:endParaRPr>
          </a:p>
          <a:p>
            <a:pPr marL="800100" lvl="1" indent="-342900"/>
            <a:r>
              <a:rPr lang="en-US" sz="2400" dirty="0">
                <a:solidFill>
                  <a:schemeClr val="tx1"/>
                </a:solidFill>
                <a:ea typeface="+mn-lt"/>
                <a:cs typeface="+mn-lt"/>
                <a:sym typeface="+mn-ea"/>
              </a:rPr>
              <a:t>Retrive selecet Data form mysql</a:t>
            </a:r>
            <a:endParaRPr lang="en-US" sz="2400" dirty="0">
              <a:solidFill>
                <a:schemeClr val="tx1"/>
              </a:solidFill>
              <a:ea typeface="+mn-lt"/>
              <a:cs typeface="+mn-lt"/>
            </a:endParaRPr>
          </a:p>
          <a:p>
            <a:pPr marL="800100" lvl="1" indent="-342900"/>
            <a:r>
              <a:rPr lang="en-US" sz="2400" dirty="0">
                <a:solidFill>
                  <a:schemeClr val="tx1"/>
                </a:solidFill>
                <a:ea typeface="+mn-lt"/>
                <a:cs typeface="+mn-lt"/>
                <a:sym typeface="+mn-ea"/>
              </a:rPr>
              <a:t>Filtering Using the WHERE statement</a:t>
            </a:r>
            <a:endParaRPr lang="en-US" sz="2400" dirty="0">
              <a:solidFill>
                <a:schemeClr val="tx1"/>
              </a:solidFill>
              <a:ea typeface="+mn-lt"/>
              <a:cs typeface="+mn-lt"/>
            </a:endParaRPr>
          </a:p>
          <a:p>
            <a:pPr marL="800100" lvl="1" indent="-342900"/>
            <a:r>
              <a:rPr lang="en-US" sz="2400" dirty="0">
                <a:solidFill>
                  <a:schemeClr val="tx1"/>
                </a:solidFill>
                <a:ea typeface="+mn-lt"/>
                <a:cs typeface="+mn-lt"/>
                <a:sym typeface="+mn-ea"/>
              </a:rPr>
              <a:t>Delete Data from database</a:t>
            </a:r>
            <a:endParaRPr lang="en-US" sz="2400" dirty="0">
              <a:solidFill>
                <a:schemeClr val="tx1"/>
              </a:solidFill>
              <a:ea typeface="+mn-lt"/>
              <a:cs typeface="+mn-lt"/>
            </a:endParaRPr>
          </a:p>
          <a:p>
            <a:pPr marL="800100" lvl="1" indent="-342900"/>
            <a:r>
              <a:rPr lang="en-US" sz="2400" dirty="0">
                <a:solidFill>
                  <a:schemeClr val="tx1"/>
                </a:solidFill>
                <a:ea typeface="+mn-lt"/>
                <a:cs typeface="+mn-lt"/>
                <a:sym typeface="+mn-ea"/>
              </a:rPr>
              <a:t>Updata Data in Database</a:t>
            </a:r>
            <a:endParaRPr lang="en-US" sz="2400" dirty="0">
              <a:solidFill>
                <a:schemeClr val="tx1"/>
              </a:solidFill>
              <a:ea typeface="+mn-lt"/>
              <a:cs typeface="+mn-lt"/>
              <a:sym typeface="+mn-ea"/>
            </a:endParaRPr>
          </a:p>
          <a:p>
            <a:pPr marL="800100" lvl="1" indent="-342900"/>
            <a:r>
              <a:rPr lang="en-US" sz="2400" dirty="0">
                <a:solidFill>
                  <a:schemeClr val="tx1"/>
                </a:solidFill>
                <a:ea typeface="+mn-lt"/>
                <a:cs typeface="+mn-lt"/>
                <a:sym typeface="+mn-ea"/>
              </a:rPr>
              <a:t>Limit statement</a:t>
            </a:r>
            <a:endParaRPr lang="en-US" sz="2400" dirty="0">
              <a:solidFill>
                <a:schemeClr val="tx1"/>
              </a:solidFill>
              <a:ea typeface="+mn-lt"/>
              <a:cs typeface="+mn-lt"/>
            </a:endParaRPr>
          </a:p>
          <a:p>
            <a:pPr marL="800100" lvl="1" indent="-342900"/>
            <a:r>
              <a:rPr lang="en-US" sz="2400" dirty="0">
                <a:solidFill>
                  <a:schemeClr val="tx1"/>
                </a:solidFill>
                <a:ea typeface="+mn-lt"/>
                <a:cs typeface="+mn-lt"/>
                <a:sym typeface="+mn-ea"/>
              </a:rPr>
              <a:t>Order by statement</a:t>
            </a:r>
            <a:endParaRPr lang="en-US" sz="2400" dirty="0">
              <a:solidFill>
                <a:schemeClr val="tx1"/>
              </a:solidFill>
              <a:ea typeface="+mn-lt"/>
              <a:cs typeface="+mn-lt"/>
            </a:endParaRPr>
          </a:p>
          <a:p>
            <a:pPr marL="800100" lvl="1" indent="-342900"/>
            <a:r>
              <a:rPr lang="en-US" sz="2400" dirty="0">
                <a:solidFill>
                  <a:schemeClr val="tx1"/>
                </a:solidFill>
                <a:ea typeface="+mn-lt"/>
                <a:cs typeface="+mn-lt"/>
              </a:rPr>
              <a:t>Stored Procedure?</a:t>
            </a:r>
            <a:endParaRPr lang="en-US" sz="2400" dirty="0">
              <a:solidFill>
                <a:schemeClr val="tx1"/>
              </a:solidFill>
              <a:ea typeface="+mn-lt"/>
              <a:cs typeface="+mn-lt"/>
            </a:endParaRPr>
          </a:p>
          <a:p>
            <a:endParaRPr lang="en-US" sz="2400" dirty="0">
              <a:solidFill>
                <a:schemeClr val="tx1"/>
              </a:solidFill>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140" y="668020"/>
            <a:ext cx="9393555" cy="679450"/>
          </a:xfrm>
        </p:spPr>
        <p:txBody>
          <a:bodyPr lIns="91440" tIns="45720" rIns="91440" bIns="45720" anchor="t"/>
          <a:lstStyle/>
          <a:p>
            <a:r>
              <a:rPr lang="en-US">
                <a:cs typeface="Calibri" panose="020F0502020204030204"/>
              </a:rPr>
              <a:t>Creating a New Database</a:t>
            </a:r>
            <a:endParaRPr lang="en-US">
              <a:cs typeface="Calibri" panose="020F0502020204030204"/>
            </a:endParaRPr>
          </a:p>
        </p:txBody>
      </p:sp>
      <p:sp>
        <p:nvSpPr>
          <p:cNvPr id="3" name="Text Placeholder 2"/>
          <p:cNvSpPr>
            <a:spLocks noGrp="1"/>
          </p:cNvSpPr>
          <p:nvPr>
            <p:ph type="body" sz="quarter" idx="14"/>
          </p:nvPr>
        </p:nvSpPr>
        <p:spPr>
          <a:xfrm>
            <a:off x="824230" y="1570990"/>
            <a:ext cx="11110595" cy="5199380"/>
          </a:xfrm>
        </p:spPr>
        <p:txBody>
          <a:bodyPr lIns="91440" tIns="45720" rIns="91440" bIns="45720" anchor="t">
            <a:noAutofit/>
          </a:bodyPr>
          <a:lstStyle/>
          <a:p>
            <a:r>
              <a:rPr lang="en-US">
                <a:solidFill>
                  <a:schemeClr val="tx1"/>
                </a:solidFill>
                <a:ea typeface="+mn-lt"/>
                <a:cs typeface="+mn-lt"/>
              </a:rPr>
              <a:t>To create a new database, you need to execute a SQL statement:</a:t>
            </a: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rgbClr val="00B0F0"/>
                </a:solidFill>
                <a:latin typeface="SimSun" panose="02010600030101010101" pitchFamily="2" charset="-122"/>
                <a:ea typeface="SimSun" panose="02010600030101010101" pitchFamily="2" charset="-122"/>
                <a:cs typeface="+mn-lt"/>
              </a:rPr>
              <a:t>CREATE DATABASE student_db;</a:t>
            </a:r>
            <a:endParaRPr lang="en-US">
              <a:solidFill>
                <a:schemeClr val="tx1"/>
              </a:solidFill>
              <a:ea typeface="+mn-lt"/>
              <a:cs typeface="+mn-lt"/>
            </a:endParaRPr>
          </a:p>
          <a:p>
            <a:pPr marL="0" indent="0">
              <a:buNone/>
            </a:pPr>
            <a:endParaRPr lang="en-US">
              <a:solidFill>
                <a:schemeClr val="tx1"/>
              </a:solidFill>
              <a:ea typeface="+mn-lt"/>
              <a:cs typeface="+mn-lt"/>
            </a:endParaRPr>
          </a:p>
          <a:p>
            <a:r>
              <a:rPr lang="en-US">
                <a:solidFill>
                  <a:schemeClr val="tx1"/>
                </a:solidFill>
                <a:ea typeface="+mn-lt"/>
                <a:cs typeface="+mn-lt"/>
              </a:rPr>
              <a:t>Note: In MySQL, it’s mandatory to put a semicolon (;) at the end of a statement, which denotes the termination of a query. However, MySQL Connector/Python automatically appends a semicolon at the end of your queries, so there’s no need to use it in your Python code.</a:t>
            </a:r>
            <a:endParaRPr lang="en-US">
              <a:solidFill>
                <a:schemeClr val="tx1"/>
              </a:solidFill>
              <a:ea typeface="+mn-lt"/>
              <a:cs typeface="+mn-lt"/>
            </a:endParaRPr>
          </a:p>
          <a:p>
            <a:pPr marL="0" indent="0">
              <a:buNone/>
            </a:pPr>
            <a:endParaRPr lang="en-US">
              <a:solidFill>
                <a:schemeClr val="tx1"/>
              </a:solidFill>
              <a:ea typeface="+mn-lt"/>
              <a:cs typeface="+mn-lt"/>
            </a:endParaRPr>
          </a:p>
          <a:p>
            <a:r>
              <a:rPr lang="en-US">
                <a:solidFill>
                  <a:schemeClr val="tx1"/>
                </a:solidFill>
                <a:ea typeface="+mn-lt"/>
                <a:cs typeface="+mn-lt"/>
              </a:rPr>
              <a:t>To execute a SQL query in Python, you’ll need to use a cursor.To create a cursor, use the .cursor()   method of your connection variable:</a:t>
            </a: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rgbClr val="00B0F0"/>
                </a:solidFill>
                <a:latin typeface="SimSun" panose="02010600030101010101" pitchFamily="2" charset="-122"/>
                <a:ea typeface="SimSun" panose="02010600030101010101" pitchFamily="2" charset="-122"/>
                <a:cs typeface="+mn-lt"/>
              </a:rPr>
              <a:t> </a:t>
            </a:r>
            <a:r>
              <a:rPr lang="en-US">
                <a:solidFill>
                  <a:schemeClr val="tx1"/>
                </a:solidFill>
                <a:latin typeface="SimSun" panose="02010600030101010101" pitchFamily="2" charset="-122"/>
                <a:ea typeface="SimSun" panose="02010600030101010101" pitchFamily="2" charset="-122"/>
                <a:cs typeface="+mn-lt"/>
              </a:rPr>
              <a:t>cursor </a:t>
            </a:r>
            <a:r>
              <a:rPr lang="en-US">
                <a:solidFill>
                  <a:srgbClr val="00B0F0"/>
                </a:solidFill>
                <a:latin typeface="SimSun" panose="02010600030101010101" pitchFamily="2" charset="-122"/>
                <a:ea typeface="SimSun" panose="02010600030101010101" pitchFamily="2" charset="-122"/>
                <a:cs typeface="+mn-lt"/>
              </a:rPr>
              <a:t>= </a:t>
            </a:r>
            <a:r>
              <a:rPr lang="en-US">
                <a:solidFill>
                  <a:srgbClr val="00B050"/>
                </a:solidFill>
                <a:latin typeface="SimSun" panose="02010600030101010101" pitchFamily="2" charset="-122"/>
                <a:ea typeface="SimSun" panose="02010600030101010101" pitchFamily="2" charset="-122"/>
                <a:cs typeface="+mn-lt"/>
              </a:rPr>
              <a:t>connection.cursor()</a:t>
            </a:r>
            <a:endParaRPr lang="en-US">
              <a:solidFill>
                <a:srgbClr val="00B050"/>
              </a:solidFill>
              <a:latin typeface="SimSun" panose="02010600030101010101" pitchFamily="2" charset="-122"/>
              <a:ea typeface="SimSun" panose="02010600030101010101" pitchFamily="2" charset="-122"/>
              <a:cs typeface="+mn-lt"/>
            </a:endParaRPr>
          </a:p>
          <a:p>
            <a:pPr marL="0" indent="0">
              <a:buNone/>
            </a:pPr>
            <a:endParaRPr lang="en-US">
              <a:solidFill>
                <a:schemeClr val="tx1"/>
              </a:solidFill>
              <a:ea typeface="+mn-lt"/>
              <a:cs typeface="+mn-lt"/>
            </a:endParaRPr>
          </a:p>
          <a:p>
            <a:r>
              <a:rPr lang="en-US">
                <a:solidFill>
                  <a:schemeClr val="tx1"/>
                </a:solidFill>
                <a:ea typeface="+mn-lt"/>
                <a:cs typeface="+mn-lt"/>
              </a:rPr>
              <a:t>The above code gives you an instance of the MySQLCursor class.</a:t>
            </a:r>
            <a:endParaRPr lang="en-US">
              <a:solidFill>
                <a:schemeClr val="tx1"/>
              </a:solidFill>
              <a:ea typeface="+mn-lt"/>
              <a:cs typeface="+mn-lt"/>
            </a:endParaRPr>
          </a:p>
          <a:p>
            <a:r>
              <a:rPr lang="en-US">
                <a:solidFill>
                  <a:schemeClr val="tx1"/>
                </a:solidFill>
                <a:ea typeface="+mn-lt"/>
                <a:cs typeface="+mn-lt"/>
              </a:rPr>
              <a:t>A query that needs to be executed is sent to </a:t>
            </a:r>
            <a:r>
              <a:rPr lang="en-US">
                <a:solidFill>
                  <a:srgbClr val="00B050"/>
                </a:solidFill>
                <a:latin typeface="SimSun" panose="02010600030101010101" pitchFamily="2" charset="-122"/>
                <a:ea typeface="SimSun" panose="02010600030101010101" pitchFamily="2" charset="-122"/>
                <a:cs typeface="+mn-lt"/>
              </a:rPr>
              <a:t>cursor.execute()</a:t>
            </a:r>
            <a:r>
              <a:rPr lang="en-US">
                <a:solidFill>
                  <a:schemeClr val="tx1"/>
                </a:solidFill>
                <a:ea typeface="+mn-lt"/>
                <a:cs typeface="+mn-lt"/>
              </a:rPr>
              <a:t> in string format. </a:t>
            </a:r>
            <a:endParaRPr lang="en-US">
              <a:solidFill>
                <a:schemeClr val="tx1"/>
              </a:solidFill>
              <a:ea typeface="+mn-lt"/>
              <a:cs typeface="+mn-lt"/>
            </a:endParaRPr>
          </a:p>
        </p:txBody>
      </p:sp>
    </p:spTree>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12275</Words>
  <Application>WPS Presentation</Application>
  <PresentationFormat>Custom</PresentationFormat>
  <Paragraphs>357</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SimSun</vt:lpstr>
      <vt:lpstr>Wingdings</vt:lpstr>
      <vt:lpstr>Calibri</vt:lpstr>
      <vt:lpstr>Cambria</vt:lpstr>
      <vt:lpstr>Calibri</vt:lpstr>
      <vt:lpstr>Microsoft YaHei</vt:lpstr>
      <vt:lpstr>Arial Unicode MS</vt:lpstr>
      <vt:lpstr>Calibri (Body)</vt:lpstr>
      <vt:lpstr>Wingdings</vt:lpstr>
      <vt:lpstr>RetrospectVTI</vt:lpstr>
      <vt:lpstr>Python And Database</vt:lpstr>
      <vt:lpstr>PowerPoint 演示文稿</vt:lpstr>
      <vt:lpstr>Introduction to Database </vt:lpstr>
      <vt:lpstr>Cont.'s   </vt:lpstr>
      <vt:lpstr>MySQL Connector/Python</vt:lpstr>
      <vt:lpstr>Establishing a Connection </vt:lpstr>
      <vt:lpstr>Cont.'s  </vt:lpstr>
      <vt:lpstr>A Database Query</vt:lpstr>
      <vt:lpstr>Creating a New Database</vt:lpstr>
      <vt:lpstr>Cont.'s </vt:lpstr>
      <vt:lpstr>Cont.'s  </vt:lpstr>
      <vt:lpstr>Cont.'s  </vt:lpstr>
      <vt:lpstr>Creating Tables </vt:lpstr>
      <vt:lpstr>Cont.'s  </vt:lpstr>
      <vt:lpstr>Cont.'s   </vt:lpstr>
      <vt:lpstr>Insert Data to mysql</vt:lpstr>
      <vt:lpstr>Cont.’s  </vt:lpstr>
      <vt:lpstr>Reading Records From the Database </vt:lpstr>
      <vt:lpstr>Filtering Data Using the WHERE statement. </vt:lpstr>
      <vt:lpstr>Delete Record</vt:lpstr>
      <vt:lpstr>Update Table</vt:lpstr>
      <vt:lpstr>Limit the Result</vt:lpstr>
      <vt:lpstr>Sort the Result</vt:lpstr>
      <vt:lpstr>Stored Procedure?</vt:lpstr>
      <vt:lpstr>Cont.’s   </vt:lpstr>
      <vt:lpstr>Cont.’s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c:title>
  <dc:creator/>
  <cp:lastModifiedBy>Efrem</cp:lastModifiedBy>
  <cp:revision>223</cp:revision>
  <dcterms:created xsi:type="dcterms:W3CDTF">2020-02-06T00:04:00Z</dcterms:created>
  <dcterms:modified xsi:type="dcterms:W3CDTF">2023-02-22T13:16:49Z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7DCE35749F1E4912B8DF98C73B98494C</vt:lpwstr>
  </property>
  <property fmtid="{D5CDD505-2E9C-101B-9397-08002B2CF9AE}" pid="3" name="KSOProductBuildVer">
    <vt:lpwstr>1033-11.2.0.11486</vt:lpwstr>
  </property>
</Properties>
</file>