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58" r:id="rId7"/>
    <p:sldId id="372" r:id="rId8"/>
    <p:sldId id="352" r:id="rId9"/>
    <p:sldId id="353" r:id="rId10"/>
    <p:sldId id="351" r:id="rId11"/>
    <p:sldId id="373" r:id="rId12"/>
    <p:sldId id="354" r:id="rId13"/>
    <p:sldId id="374" r:id="rId14"/>
    <p:sldId id="355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A"/>
    <a:srgbClr val="256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68246-F7E9-4CA5-A0BD-AE9D12201D0C}" v="18" dt="2020-12-12T03:31:09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55" autoAdjust="0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3/3/2023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9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370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223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CF07ADA-4DDF-4673-82EB-C56549FE68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3E4C8-AF39-4BFA-B6F4-8B2B79D6A6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18446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8752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515339-63D2-4263-907F-4DDBB672198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7" r:id="rId2"/>
    <p:sldLayoutId id="2147483729" r:id="rId3"/>
    <p:sldLayoutId id="2147483728" r:id="rId4"/>
    <p:sldLayoutId id="2147483709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9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aftknowledge.net/path-player?courseid=python&amp;unit=python_1665783716344_1Unit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87EE-DA3D-4E92-9EA2-FD2A051D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91" y="1114585"/>
            <a:ext cx="3531146" cy="182739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Programming in Python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9B503-4BFE-B34B-88AC-D1EDF7317C11}"/>
              </a:ext>
            </a:extLst>
          </p:cNvPr>
          <p:cNvSpPr txBox="1">
            <a:spLocks/>
          </p:cNvSpPr>
          <p:nvPr/>
        </p:nvSpPr>
        <p:spPr>
          <a:xfrm>
            <a:off x="540438" y="3904167"/>
            <a:ext cx="4016813" cy="18273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38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Exception Handling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75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Cont..</a:t>
            </a:r>
            <a:endParaRPr lang="en-US" dirty="0"/>
          </a:p>
        </p:txBody>
      </p:sp>
      <p:pic>
        <p:nvPicPr>
          <p:cNvPr id="4098" name="Picture 2" descr="Diagram explaining try except else finally stat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93" y="1226639"/>
            <a:ext cx="8282151" cy="543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41AC-721B-4D33-9DCC-3DBA0641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Exception in python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9D511-2C21-A1F1-BE90-410FE888D4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10446500" cy="4705350"/>
          </a:xfrm>
        </p:spPr>
        <p:txBody>
          <a:bodyPr/>
          <a:lstStyle/>
          <a:p>
            <a:pPr algn="just"/>
            <a:r>
              <a:rPr lang="en-US" dirty="0"/>
              <a:t>User-defined exceptions are also referred to as custom exceptions. 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exceptions created per our use case and thrown using the </a:t>
            </a:r>
            <a:r>
              <a:rPr lang="en-US" b="1" dirty="0" smtClean="0"/>
              <a:t>raise</a:t>
            </a:r>
            <a:r>
              <a:rPr lang="en-US" dirty="0" smtClean="0"/>
              <a:t> </a:t>
            </a:r>
            <a:r>
              <a:rPr lang="en-US" dirty="0"/>
              <a:t>keyword are user-defined exceptions, and such exceptions are derived classes of the Exception class from the </a:t>
            </a:r>
            <a:r>
              <a:rPr lang="en-US" dirty="0" smtClean="0"/>
              <a:t>python.</a:t>
            </a:r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marL="0" indent="0" algn="just">
              <a:buNone/>
            </a:pPr>
            <a:r>
              <a:rPr lang="en-GB" dirty="0" smtClean="0"/>
              <a:t>	</a:t>
            </a:r>
            <a:r>
              <a:rPr lang="en-GB" i="1" dirty="0" smtClean="0">
                <a:solidFill>
                  <a:srgbClr val="7030A0"/>
                </a:solidFill>
              </a:rPr>
              <a:t>a</a:t>
            </a:r>
            <a:r>
              <a:rPr lang="en-GB" i="1" dirty="0" smtClean="0"/>
              <a:t>  = -</a:t>
            </a:r>
            <a:r>
              <a:rPr lang="en-GB" i="1" dirty="0" smtClean="0">
                <a:solidFill>
                  <a:srgbClr val="0070C0"/>
                </a:solidFill>
              </a:rPr>
              <a:t>10</a:t>
            </a:r>
          </a:p>
          <a:p>
            <a:pPr marL="0" indent="0" algn="just">
              <a:buNone/>
            </a:pPr>
            <a:r>
              <a:rPr lang="en-GB" i="1" dirty="0"/>
              <a:t>	</a:t>
            </a:r>
            <a:r>
              <a:rPr lang="en-GB" i="1" dirty="0" smtClean="0">
                <a:solidFill>
                  <a:srgbClr val="00B050"/>
                </a:solidFill>
              </a:rPr>
              <a:t>if</a:t>
            </a:r>
            <a:r>
              <a:rPr lang="en-GB" i="1" dirty="0" smtClean="0"/>
              <a:t> </a:t>
            </a:r>
            <a:r>
              <a:rPr lang="en-GB" i="1" dirty="0" smtClean="0">
                <a:solidFill>
                  <a:srgbClr val="7030A0"/>
                </a:solidFill>
              </a:rPr>
              <a:t> a </a:t>
            </a:r>
            <a:r>
              <a:rPr lang="en-GB" i="1" dirty="0" smtClean="0"/>
              <a:t>&gt; </a:t>
            </a:r>
            <a:r>
              <a:rPr lang="en-GB" i="1" dirty="0" smtClean="0">
                <a:solidFill>
                  <a:srgbClr val="0070C0"/>
                </a:solidFill>
              </a:rPr>
              <a:t>0</a:t>
            </a:r>
            <a:r>
              <a:rPr lang="en-GB" i="1" dirty="0" smtClean="0"/>
              <a:t>:</a:t>
            </a:r>
          </a:p>
          <a:p>
            <a:pPr marL="0" indent="0" algn="just">
              <a:buNone/>
            </a:pPr>
            <a:r>
              <a:rPr lang="en-GB" i="1" dirty="0"/>
              <a:t>	</a:t>
            </a:r>
            <a:r>
              <a:rPr lang="en-GB" i="1" dirty="0" smtClean="0"/>
              <a:t>	</a:t>
            </a:r>
            <a:r>
              <a:rPr lang="en-GB" i="1" dirty="0" smtClean="0">
                <a:solidFill>
                  <a:srgbClr val="00B050"/>
                </a:solidFill>
              </a:rPr>
              <a:t>raise</a:t>
            </a:r>
            <a:r>
              <a:rPr lang="en-GB" i="1" dirty="0" smtClean="0"/>
              <a:t> (“ It is negative number.”)</a:t>
            </a:r>
            <a:endParaRPr lang="en-US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822C00-2DEC-C722-3FA5-691397FA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65" cy="5846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E2D2FB-EB50-4ECF-9B84-E286F527A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689020" cy="48767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https://realpython.com/courses/raising-handling-exceptions/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A4EB7-0083-4E96-94F4-ADEA9D998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2895" y="2203803"/>
            <a:ext cx="6030277" cy="318325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What is Exception?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How to handle Exception?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Common built in exception handling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Custom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5350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A70-A6EA-498A-AD2D-7F7788B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GB" dirty="0" smtClean="0"/>
              <a:t>What is Exception handling in python?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3299-36EB-4AE8-8333-9BC7788A53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920248" cy="5334001"/>
          </a:xfrm>
        </p:spPr>
        <p:txBody>
          <a:bodyPr>
            <a:normAutofit/>
          </a:bodyPr>
          <a:lstStyle/>
          <a:p>
            <a:pPr marL="0"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A </a:t>
            </a:r>
            <a:r>
              <a:rPr lang="en-US" dirty="0"/>
              <a:t>Python program terminates as soon as it encounters an error. In Python, an error can be a syntax error or an exception. </a:t>
            </a:r>
            <a:endParaRPr lang="en-US" dirty="0" smtClean="0"/>
          </a:p>
          <a:p>
            <a:pPr marL="0"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When an error occurs, or exception as we call it, Python will normally stop and generate an error </a:t>
            </a:r>
            <a:r>
              <a:rPr lang="en-US" dirty="0" smtClean="0"/>
              <a:t>message.</a:t>
            </a:r>
          </a:p>
          <a:p>
            <a:pPr marL="0" algn="just">
              <a:lnSpc>
                <a:spcPct val="107000"/>
              </a:lnSpc>
              <a:spcAft>
                <a:spcPts val="800"/>
              </a:spcAft>
            </a:pPr>
            <a:endParaRPr lang="en-GB" dirty="0"/>
          </a:p>
          <a:p>
            <a:pPr marL="0" algn="just">
              <a:lnSpc>
                <a:spcPct val="107000"/>
              </a:lnSpc>
              <a:spcAft>
                <a:spcPts val="800"/>
              </a:spcAft>
            </a:pPr>
            <a:endParaRPr lang="en-GB" dirty="0" smtClean="0"/>
          </a:p>
          <a:p>
            <a:pPr marL="0" algn="just">
              <a:lnSpc>
                <a:spcPct val="107000"/>
              </a:lnSpc>
              <a:spcAft>
                <a:spcPts val="800"/>
              </a:spcAft>
            </a:pPr>
            <a:endParaRPr lang="en-GB" dirty="0" smtClean="0"/>
          </a:p>
          <a:p>
            <a:pPr marL="0" algn="just">
              <a:lnSpc>
                <a:spcPct val="107000"/>
              </a:lnSpc>
              <a:spcAft>
                <a:spcPts val="800"/>
              </a:spcAft>
            </a:pPr>
            <a:endParaRPr lang="en-GB" dirty="0"/>
          </a:p>
          <a:p>
            <a:pPr marL="0" algn="just">
              <a:lnSpc>
                <a:spcPct val="107000"/>
              </a:lnSpc>
              <a:spcAft>
                <a:spcPts val="800"/>
              </a:spcAft>
            </a:pPr>
            <a:endParaRPr lang="en-GB" dirty="0" smtClean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dirty="0" smtClean="0"/>
          </a:p>
          <a:p>
            <a:pPr marL="0"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types-of-err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73" y="3251496"/>
            <a:ext cx="8053005" cy="360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10541094" cy="5154436"/>
          </a:xfrm>
        </p:spPr>
        <p:txBody>
          <a:bodyPr>
            <a:normAutofit fontScale="85000" lnSpcReduction="20000"/>
          </a:bodyPr>
          <a:lstStyle/>
          <a:p>
            <a:pPr marL="0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Errors </a:t>
            </a:r>
            <a:r>
              <a:rPr lang="en-US" dirty="0"/>
              <a:t>are the problems in a program due to which the program will stop the execution. </a:t>
            </a:r>
          </a:p>
          <a:p>
            <a:pPr marL="0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Exceptions</a:t>
            </a:r>
            <a:r>
              <a:rPr lang="en-US" dirty="0"/>
              <a:t> are raised when some internal events occur which changes the normal flow of the program. 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  of syntax error: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US" i="1" dirty="0" smtClean="0">
                <a:solidFill>
                  <a:srgbClr val="7030A0"/>
                </a:solidFill>
              </a:rPr>
              <a:t>a</a:t>
            </a:r>
            <a:r>
              <a:rPr lang="en-US" i="1" dirty="0" smtClean="0">
                <a:solidFill>
                  <a:schemeClr val="tx1"/>
                </a:solidFill>
              </a:rPr>
              <a:t> = </a:t>
            </a:r>
            <a:r>
              <a:rPr lang="en-US" i="1" dirty="0" smtClean="0">
                <a:solidFill>
                  <a:srgbClr val="00589A"/>
                </a:solidFill>
              </a:rPr>
              <a:t>12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tx1"/>
                </a:solidFill>
              </a:rPr>
              <a:t>	</a:t>
            </a:r>
            <a:r>
              <a:rPr lang="en-GB" i="1" dirty="0" smtClean="0">
                <a:solidFill>
                  <a:srgbClr val="00B050"/>
                </a:solidFill>
              </a:rPr>
              <a:t>if</a:t>
            </a:r>
            <a:r>
              <a:rPr lang="en-GB" i="1" dirty="0" smtClean="0">
                <a:solidFill>
                  <a:schemeClr val="tx1"/>
                </a:solidFill>
              </a:rPr>
              <a:t>  </a:t>
            </a:r>
            <a:r>
              <a:rPr lang="en-GB" i="1" dirty="0" smtClean="0">
                <a:solidFill>
                  <a:srgbClr val="7030A0"/>
                </a:solidFill>
              </a:rPr>
              <a:t>a</a:t>
            </a:r>
            <a:r>
              <a:rPr lang="en-GB" i="1" dirty="0" smtClean="0">
                <a:solidFill>
                  <a:schemeClr val="tx1"/>
                </a:solidFill>
              </a:rPr>
              <a:t> &gt;</a:t>
            </a:r>
            <a:r>
              <a:rPr lang="en-GB" i="1" dirty="0" smtClean="0">
                <a:solidFill>
                  <a:srgbClr val="00589A"/>
                </a:solidFill>
              </a:rPr>
              <a:t>10</a:t>
            </a:r>
            <a:r>
              <a:rPr lang="en-GB" i="1" dirty="0" smtClean="0">
                <a:solidFill>
                  <a:schemeClr val="tx1"/>
                </a:solidFill>
              </a:rPr>
              <a:t>								  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chemeClr val="tx1"/>
                </a:solidFill>
              </a:rPr>
              <a:t>		</a:t>
            </a:r>
            <a:r>
              <a:rPr lang="en-GB" i="1" dirty="0" smtClean="0">
                <a:solidFill>
                  <a:srgbClr val="00B050"/>
                </a:solidFill>
              </a:rPr>
              <a:t>print</a:t>
            </a:r>
            <a:r>
              <a:rPr lang="en-GB" i="1" dirty="0" smtClean="0">
                <a:solidFill>
                  <a:schemeClr val="tx1"/>
                </a:solidFill>
              </a:rPr>
              <a:t>(</a:t>
            </a:r>
            <a:r>
              <a:rPr lang="en-GB" i="1" dirty="0" smtClean="0">
                <a:solidFill>
                  <a:srgbClr val="7030A0"/>
                </a:solidFill>
              </a:rPr>
              <a:t>a</a:t>
            </a:r>
            <a:r>
              <a:rPr lang="en-GB" i="1" dirty="0" smtClean="0">
                <a:solidFill>
                  <a:schemeClr val="tx1"/>
                </a:solidFill>
              </a:rPr>
              <a:t>)							</a:t>
            </a:r>
            <a:r>
              <a:rPr lang="en-GB" i="1" dirty="0">
                <a:solidFill>
                  <a:schemeClr val="tx1"/>
                </a:solidFill>
              </a:rPr>
              <a:t># missed </a:t>
            </a:r>
            <a:r>
              <a:rPr lang="en-GB" i="1" dirty="0" smtClean="0">
                <a:solidFill>
                  <a:srgbClr val="FF0000"/>
                </a:solidFill>
              </a:rPr>
              <a:t>:</a:t>
            </a:r>
            <a:r>
              <a:rPr lang="en-GB" b="1" i="1" dirty="0" smtClean="0">
                <a:solidFill>
                  <a:schemeClr val="tx1"/>
                </a:solidFill>
              </a:rPr>
              <a:t>, it is an  error</a:t>
            </a:r>
            <a:endParaRPr lang="en-GB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i="1" dirty="0" smtClean="0">
                <a:solidFill>
                  <a:schemeClr val="tx1"/>
                </a:solidFill>
              </a:rPr>
              <a:t>						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Example exception error: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 smtClean="0">
                <a:solidFill>
                  <a:srgbClr val="7030A0"/>
                </a:solidFill>
              </a:rPr>
              <a:t> a </a:t>
            </a:r>
            <a:r>
              <a:rPr lang="en-GB" i="1" dirty="0" smtClean="0">
                <a:solidFill>
                  <a:schemeClr val="tx1"/>
                </a:solidFill>
              </a:rPr>
              <a:t>= </a:t>
            </a:r>
            <a:r>
              <a:rPr lang="en-GB" i="1" dirty="0" smtClean="0">
                <a:solidFill>
                  <a:srgbClr val="00589A"/>
                </a:solidFill>
              </a:rPr>
              <a:t>12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chemeClr val="tx1"/>
                </a:solidFill>
              </a:rPr>
              <a:t>	</a:t>
            </a:r>
            <a:r>
              <a:rPr lang="en-GB" i="1" dirty="0" smtClean="0">
                <a:solidFill>
                  <a:srgbClr val="7030A0"/>
                </a:solidFill>
              </a:rPr>
              <a:t>b</a:t>
            </a:r>
            <a:r>
              <a:rPr lang="en-GB" i="1" dirty="0" smtClean="0">
                <a:solidFill>
                  <a:schemeClr val="tx1"/>
                </a:solidFill>
              </a:rPr>
              <a:t> = </a:t>
            </a:r>
            <a:r>
              <a:rPr lang="en-GB" i="1" dirty="0" smtClean="0">
                <a:solidFill>
                  <a:srgbClr val="00589A"/>
                </a:solidFill>
              </a:rPr>
              <a:t>0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chemeClr val="tx1"/>
                </a:solidFill>
              </a:rPr>
              <a:t>	</a:t>
            </a:r>
            <a:r>
              <a:rPr lang="en-GB" i="1" dirty="0" smtClean="0">
                <a:solidFill>
                  <a:srgbClr val="00B050"/>
                </a:solidFill>
              </a:rPr>
              <a:t>print</a:t>
            </a:r>
            <a:r>
              <a:rPr lang="en-GB" i="1" dirty="0" smtClean="0">
                <a:solidFill>
                  <a:schemeClr val="tx1"/>
                </a:solidFill>
              </a:rPr>
              <a:t>(</a:t>
            </a:r>
            <a:r>
              <a:rPr lang="en-GB" i="1" dirty="0" smtClean="0">
                <a:solidFill>
                  <a:srgbClr val="7030A0"/>
                </a:solidFill>
              </a:rPr>
              <a:t>a/b</a:t>
            </a:r>
            <a:r>
              <a:rPr lang="en-GB" i="1" dirty="0" smtClean="0">
                <a:solidFill>
                  <a:schemeClr val="tx1"/>
                </a:solidFill>
              </a:rPr>
              <a:t>)								#</a:t>
            </a:r>
            <a:r>
              <a:rPr lang="en-GB" i="1" dirty="0" smtClean="0">
                <a:solidFill>
                  <a:srgbClr val="FF0000"/>
                </a:solidFill>
              </a:rPr>
              <a:t>dividing by 0</a:t>
            </a:r>
            <a:r>
              <a:rPr lang="en-GB" i="1" dirty="0" smtClean="0">
                <a:solidFill>
                  <a:schemeClr val="tx1"/>
                </a:solidFill>
              </a:rPr>
              <a:t>  is impossible , it is 											</a:t>
            </a:r>
            <a:r>
              <a:rPr lang="en-GB" b="1" i="1" dirty="0" smtClean="0">
                <a:solidFill>
                  <a:schemeClr val="tx1"/>
                </a:solidFill>
              </a:rPr>
              <a:t>Exception </a:t>
            </a:r>
            <a:r>
              <a:rPr lang="en-GB" i="1" dirty="0" smtClean="0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10038" y="4456388"/>
            <a:ext cx="4687613" cy="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88829" y="5528441"/>
            <a:ext cx="4056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B274-974A-5481-34C3-B54945BF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Exceptions</a:t>
            </a:r>
            <a:endParaRPr lang="en-US" dirty="0"/>
          </a:p>
        </p:txBody>
      </p:sp>
      <p:pic>
        <p:nvPicPr>
          <p:cNvPr id="2052" name="Picture 4" descr="Types of Exception in Java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4" y="1331742"/>
            <a:ext cx="9869214" cy="52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1858-5AE6-9D85-3F46-FB216CBF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built in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1FDC-E8E2-63F1-E73D-AC2EBDD6E1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10572624" cy="4387180"/>
          </a:xfrm>
        </p:spPr>
        <p:txBody>
          <a:bodyPr/>
          <a:lstStyle/>
          <a:p>
            <a:r>
              <a:rPr lang="en-US" b="1" dirty="0" err="1" smtClean="0"/>
              <a:t>ZeroDivisionError</a:t>
            </a:r>
            <a:r>
              <a:rPr lang="en-US" b="1" dirty="0" smtClean="0"/>
              <a:t>: </a:t>
            </a:r>
            <a:r>
              <a:rPr lang="en-US" dirty="0" smtClean="0"/>
              <a:t>when the divisor of a number is zero.</a:t>
            </a:r>
          </a:p>
          <a:p>
            <a:r>
              <a:rPr lang="en-US" b="1" dirty="0"/>
              <a:t>IndexError: </a:t>
            </a:r>
            <a:r>
              <a:rPr lang="en-US" dirty="0"/>
              <a:t>When the wrong index of a list is retrieved.</a:t>
            </a:r>
          </a:p>
          <a:p>
            <a:r>
              <a:rPr lang="en-US" b="1" dirty="0" err="1"/>
              <a:t>AssertionError</a:t>
            </a:r>
            <a:r>
              <a:rPr lang="en-US" b="1" dirty="0"/>
              <a:t>: </a:t>
            </a:r>
            <a:r>
              <a:rPr lang="en-US" dirty="0"/>
              <a:t>It occurs when the assert statement fails</a:t>
            </a:r>
          </a:p>
          <a:p>
            <a:r>
              <a:rPr lang="en-US" b="1" dirty="0" err="1"/>
              <a:t>AttributeError</a:t>
            </a:r>
            <a:r>
              <a:rPr lang="en-US" b="1" dirty="0"/>
              <a:t>: </a:t>
            </a:r>
            <a:r>
              <a:rPr lang="en-US" dirty="0"/>
              <a:t>It occurs when an attribute assignment is failed.</a:t>
            </a:r>
          </a:p>
          <a:p>
            <a:r>
              <a:rPr lang="en-US" b="1" dirty="0" err="1"/>
              <a:t>ImportError</a:t>
            </a:r>
            <a:r>
              <a:rPr lang="en-US" b="1" dirty="0"/>
              <a:t>: </a:t>
            </a:r>
            <a:r>
              <a:rPr lang="en-US" dirty="0"/>
              <a:t>It occurs when an imported module is not found.</a:t>
            </a:r>
          </a:p>
          <a:p>
            <a:r>
              <a:rPr lang="en-US" b="1" dirty="0" err="1"/>
              <a:t>KeyError</a:t>
            </a:r>
            <a:r>
              <a:rPr lang="en-US" b="1" dirty="0"/>
              <a:t>: </a:t>
            </a:r>
            <a:r>
              <a:rPr lang="en-US" dirty="0"/>
              <a:t>It occurs when the key of the dictionary is not found.</a:t>
            </a:r>
          </a:p>
          <a:p>
            <a:r>
              <a:rPr lang="en-US" b="1" dirty="0" err="1"/>
              <a:t>NameError</a:t>
            </a:r>
            <a:r>
              <a:rPr lang="en-US" b="1" dirty="0"/>
              <a:t>: </a:t>
            </a:r>
            <a:r>
              <a:rPr lang="en-US" dirty="0"/>
              <a:t>It occurs when the variable is not defined.</a:t>
            </a:r>
          </a:p>
          <a:p>
            <a:r>
              <a:rPr lang="en-US" b="1" dirty="0" err="1"/>
              <a:t>MemoryError</a:t>
            </a:r>
            <a:r>
              <a:rPr lang="en-US" b="1" dirty="0"/>
              <a:t>: </a:t>
            </a:r>
            <a:r>
              <a:rPr lang="en-US" dirty="0"/>
              <a:t>It occurs when a program runs out of memory.</a:t>
            </a:r>
          </a:p>
          <a:p>
            <a:r>
              <a:rPr lang="en-US" b="1" dirty="0" err="1"/>
              <a:t>TypeError</a:t>
            </a:r>
            <a:r>
              <a:rPr lang="en-US" b="1" dirty="0"/>
              <a:t>: </a:t>
            </a:r>
            <a:r>
              <a:rPr lang="en-US" dirty="0"/>
              <a:t>It occurs when a function and operation are applied in an incorrect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B32A72-3CE7-5E3A-3C7E-6907DEE1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65" cy="5846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80BF-7AE7-E4F5-29E6-8066D705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handle  exception in python?</a:t>
            </a:r>
            <a:endParaRPr lang="en-US" dirty="0"/>
          </a:p>
        </p:txBody>
      </p:sp>
      <p:pic>
        <p:nvPicPr>
          <p:cNvPr id="4" name="Picture 2" descr="Python Exceptions: An Introduction – Real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6" y="1719330"/>
            <a:ext cx="10604239" cy="42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1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Exception handling include: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First</a:t>
            </a:r>
            <a:r>
              <a:rPr lang="en-US" dirty="0"/>
              <a:t>, the try clause (the statement(s) between the try and except keywords) is executed.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no exception occurs, the except clause is skipped and execution of the try statement is finished.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an exception occurs during execution of the try clause, the rest of the clause is skipped.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B0-A8EE-3F58-C4A6-44265209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4734-F54D-CC5A-349A-851E7785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 smtClean="0">
                <a:solidFill>
                  <a:srgbClr val="7030A0"/>
                </a:solidFill>
              </a:rPr>
              <a:t>a</a:t>
            </a:r>
            <a:r>
              <a:rPr lang="en-GB" i="1" dirty="0" smtClean="0">
                <a:solidFill>
                  <a:schemeClr val="tx1"/>
                </a:solidFill>
              </a:rPr>
              <a:t> = 12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tx1"/>
                </a:solidFill>
              </a:rPr>
              <a:t>	</a:t>
            </a:r>
            <a:r>
              <a:rPr lang="en-GB" i="1" dirty="0" smtClean="0">
                <a:solidFill>
                  <a:srgbClr val="7030A0"/>
                </a:solidFill>
              </a:rPr>
              <a:t>b</a:t>
            </a:r>
            <a:r>
              <a:rPr lang="en-GB" i="1" dirty="0" smtClean="0">
                <a:solidFill>
                  <a:schemeClr val="tx1"/>
                </a:solidFill>
              </a:rPr>
              <a:t> =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>
                <a:solidFill>
                  <a:srgbClr val="00B050"/>
                </a:solidFill>
              </a:rPr>
              <a:t>try</a:t>
            </a:r>
            <a:r>
              <a:rPr lang="en-GB" i="1" dirty="0" smtClean="0"/>
              <a:t>:</a:t>
            </a:r>
          </a:p>
          <a:p>
            <a:pPr marL="0" indent="0">
              <a:buNone/>
            </a:pPr>
            <a:r>
              <a:rPr lang="en-GB" sz="2400" i="1" dirty="0"/>
              <a:t>	</a:t>
            </a:r>
            <a:r>
              <a:rPr lang="en-GB" sz="2400" i="1" dirty="0" smtClean="0"/>
              <a:t>	</a:t>
            </a:r>
            <a:r>
              <a:rPr lang="en-GB" sz="2400" i="1" dirty="0" smtClean="0">
                <a:solidFill>
                  <a:srgbClr val="00B050"/>
                </a:solidFill>
              </a:rPr>
              <a:t>print</a:t>
            </a:r>
            <a:r>
              <a:rPr lang="en-GB" sz="2400" i="1" dirty="0" smtClean="0"/>
              <a:t>(</a:t>
            </a:r>
            <a:r>
              <a:rPr lang="en-GB" sz="2400" i="1" dirty="0" smtClean="0">
                <a:solidFill>
                  <a:srgbClr val="7030A0"/>
                </a:solidFill>
              </a:rPr>
              <a:t>a/b</a:t>
            </a:r>
            <a:r>
              <a:rPr lang="en-GB" sz="2400" i="1" dirty="0" smtClean="0"/>
              <a:t>)</a:t>
            </a:r>
          </a:p>
          <a:p>
            <a:pPr marL="0" indent="0">
              <a:buNone/>
            </a:pPr>
            <a:r>
              <a:rPr lang="en-GB" sz="2400" i="1" dirty="0"/>
              <a:t>	</a:t>
            </a:r>
            <a:r>
              <a:rPr lang="en-GB" sz="2400" i="1" dirty="0" smtClean="0">
                <a:solidFill>
                  <a:srgbClr val="00B050"/>
                </a:solidFill>
              </a:rPr>
              <a:t>except: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</a:t>
            </a:r>
            <a:r>
              <a:rPr lang="en-GB" i="1" dirty="0" smtClean="0">
                <a:solidFill>
                  <a:srgbClr val="00B050"/>
                </a:solidFill>
              </a:rPr>
              <a:t>print</a:t>
            </a:r>
            <a:r>
              <a:rPr lang="en-GB" i="1" dirty="0" smtClean="0"/>
              <a:t>(“ There </a:t>
            </a:r>
            <a:r>
              <a:rPr lang="en-GB" i="1" dirty="0"/>
              <a:t>is </a:t>
            </a:r>
            <a:r>
              <a:rPr lang="en-GB" i="1" dirty="0" smtClean="0"/>
              <a:t>an error”)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864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70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Wingdings</vt:lpstr>
      <vt:lpstr>RetrospectVTI</vt:lpstr>
      <vt:lpstr>Introduction to Programming in Python</vt:lpstr>
      <vt:lpstr>PowerPoint Presentation</vt:lpstr>
      <vt:lpstr>What is Exception handling in python?</vt:lpstr>
      <vt:lpstr>Cont.</vt:lpstr>
      <vt:lpstr>Types of Exceptions</vt:lpstr>
      <vt:lpstr>Common built in exception</vt:lpstr>
      <vt:lpstr>How to handle  exception in python?</vt:lpstr>
      <vt:lpstr>Cont..</vt:lpstr>
      <vt:lpstr>Cont.</vt:lpstr>
      <vt:lpstr>Cont..</vt:lpstr>
      <vt:lpstr>User defined Exception in 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2020-02-06T00:04:26Z</dcterms:created>
  <dcterms:modified xsi:type="dcterms:W3CDTF">2023-03-03T12:58:07Z</dcterms:modified>
</cp:coreProperties>
</file>