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361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5" r:id="rId16"/>
    <p:sldId id="356" r:id="rId17"/>
    <p:sldId id="357" r:id="rId18"/>
    <p:sldId id="360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88" autoAdjust="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3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57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0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bstraction-in-python" TargetMode="External"/><Relationship Id="rId2" Type="http://schemas.openxmlformats.org/officeDocument/2006/relationships/hyperlink" Target="https://www.craftknowledge.net/path-player?courseid=python&amp;unit=python_1665510942957_3Un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raftknowledge.net/pyth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B8D0-8A15-4284-8EDD-E2A56A9B1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6078" y="6120241"/>
            <a:ext cx="5395960" cy="525885"/>
          </a:xfrm>
        </p:spPr>
        <p:txBody>
          <a:bodyPr>
            <a:normAutofit/>
          </a:bodyPr>
          <a:lstStyle/>
          <a:p>
            <a:r>
              <a:rPr lang="en-GB" dirty="0" smtClean="0"/>
              <a:t>Mengaye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178420" y="3904167"/>
            <a:ext cx="4427034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868" y="2673029"/>
            <a:ext cx="3992137" cy="1450757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- Oriented Programming in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680-852B-E392-80EF-C318E529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B48C-B4F7-396A-68A5-80164E233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6"/>
            <a:ext cx="10741430" cy="5254283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 smtClean="0"/>
              <a:t>	</a:t>
            </a:r>
            <a:r>
              <a:rPr lang="en-GB" sz="2400" i="1" dirty="0" smtClean="0">
                <a:solidFill>
                  <a:srgbClr val="7030A0"/>
                </a:solidFill>
              </a:rPr>
              <a:t>Class</a:t>
            </a:r>
            <a:r>
              <a:rPr lang="en-GB" sz="2400" i="1" dirty="0" smtClean="0"/>
              <a:t> </a:t>
            </a:r>
            <a:r>
              <a:rPr lang="en-GB" sz="2400" i="1" dirty="0" smtClean="0">
                <a:solidFill>
                  <a:schemeClr val="tx1"/>
                </a:solidFill>
              </a:rPr>
              <a:t>Dog: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i="1" dirty="0" err="1" smtClean="0">
                <a:solidFill>
                  <a:schemeClr val="tx1"/>
                </a:solidFill>
              </a:rPr>
              <a:t>maharic_name</a:t>
            </a:r>
            <a:r>
              <a:rPr lang="en-GB" i="1" dirty="0" smtClean="0"/>
              <a:t>  = “ </a:t>
            </a:r>
            <a:r>
              <a:rPr lang="en-GB" i="1" dirty="0" err="1" smtClean="0"/>
              <a:t>wusha</a:t>
            </a:r>
            <a:r>
              <a:rPr lang="en-GB" i="1" dirty="0" smtClean="0"/>
              <a:t>”</a:t>
            </a:r>
          </a:p>
          <a:p>
            <a:pPr marL="0" indent="0">
              <a:buNone/>
            </a:pPr>
            <a:r>
              <a:rPr lang="en-GB" sz="2400" i="1" dirty="0"/>
              <a:t>	</a:t>
            </a:r>
            <a:r>
              <a:rPr lang="en-GB" sz="2400" i="1" dirty="0" smtClean="0"/>
              <a:t>	</a:t>
            </a:r>
            <a:r>
              <a:rPr lang="en-GB" sz="2400" i="1" dirty="0" smtClean="0">
                <a:solidFill>
                  <a:srgbClr val="7030A0"/>
                </a:solidFill>
              </a:rPr>
              <a:t>def</a:t>
            </a:r>
            <a:r>
              <a:rPr lang="en-GB" sz="2400" i="1" dirty="0" smtClean="0"/>
              <a:t> __</a:t>
            </a:r>
            <a:r>
              <a:rPr lang="en-GB" sz="2400" i="1" dirty="0" err="1" smtClean="0"/>
              <a:t>init</a:t>
            </a:r>
            <a:r>
              <a:rPr lang="en-GB" sz="2400" i="1" dirty="0" smtClean="0"/>
              <a:t>__(</a:t>
            </a:r>
            <a:r>
              <a:rPr lang="en-GB" sz="2400" i="1" dirty="0" smtClean="0">
                <a:solidFill>
                  <a:srgbClr val="7030A0"/>
                </a:solidFill>
              </a:rPr>
              <a:t>self</a:t>
            </a:r>
            <a:r>
              <a:rPr lang="en-GB" sz="2400" i="1" dirty="0" smtClean="0"/>
              <a:t>, </a:t>
            </a:r>
            <a:r>
              <a:rPr lang="en-GB" sz="2400" i="1" dirty="0" smtClean="0">
                <a:solidFill>
                  <a:schemeClr val="tx1"/>
                </a:solidFill>
              </a:rPr>
              <a:t>age, </a:t>
            </a:r>
            <a:r>
              <a:rPr lang="en-GB" sz="2400" i="1" dirty="0" err="1" smtClean="0">
                <a:solidFill>
                  <a:schemeClr val="tx1"/>
                </a:solidFill>
              </a:rPr>
              <a:t>color</a:t>
            </a:r>
            <a:r>
              <a:rPr lang="en-GB" sz="2400" i="1" dirty="0" smtClean="0"/>
              <a:t>):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	</a:t>
            </a:r>
            <a:r>
              <a:rPr lang="en-GB" i="1" dirty="0" err="1" smtClean="0">
                <a:solidFill>
                  <a:srgbClr val="7030A0"/>
                </a:solidFill>
              </a:rPr>
              <a:t>self</a:t>
            </a:r>
            <a:r>
              <a:rPr lang="en-GB" i="1" dirty="0" err="1" smtClean="0"/>
              <a:t>.</a:t>
            </a:r>
            <a:r>
              <a:rPr lang="en-GB" i="1" dirty="0" err="1" smtClean="0">
                <a:solidFill>
                  <a:schemeClr val="tx1"/>
                </a:solidFill>
              </a:rPr>
              <a:t>age</a:t>
            </a:r>
            <a:r>
              <a:rPr lang="en-GB" i="1" dirty="0" smtClean="0"/>
              <a:t> = age</a:t>
            </a:r>
          </a:p>
          <a:p>
            <a:pPr marL="0" indent="0">
              <a:buNone/>
            </a:pPr>
            <a:r>
              <a:rPr lang="en-GB" sz="2400" i="1" dirty="0"/>
              <a:t>	</a:t>
            </a:r>
            <a:r>
              <a:rPr lang="en-GB" sz="2400" i="1" dirty="0" smtClean="0"/>
              <a:t>		</a:t>
            </a:r>
            <a:r>
              <a:rPr lang="en-GB" sz="2400" i="1" dirty="0" err="1" smtClean="0">
                <a:solidFill>
                  <a:srgbClr val="7030A0"/>
                </a:solidFill>
              </a:rPr>
              <a:t>self</a:t>
            </a:r>
            <a:r>
              <a:rPr lang="en-GB" sz="2400" i="1" dirty="0" err="1" smtClean="0"/>
              <a:t>.</a:t>
            </a:r>
            <a:r>
              <a:rPr lang="en-GB" sz="2400" i="1" dirty="0" err="1" smtClean="0">
                <a:solidFill>
                  <a:schemeClr val="tx1"/>
                </a:solidFill>
              </a:rPr>
              <a:t>color</a:t>
            </a:r>
            <a:r>
              <a:rPr lang="en-GB" sz="2400" i="1" dirty="0" smtClean="0"/>
              <a:t> = </a:t>
            </a:r>
            <a:r>
              <a:rPr lang="en-GB" sz="2400" i="1" dirty="0" err="1" smtClean="0"/>
              <a:t>color</a:t>
            </a:r>
            <a:endParaRPr lang="en-GB" i="1" dirty="0"/>
          </a:p>
          <a:p>
            <a:pPr marL="0" indent="0">
              <a:buNone/>
            </a:pPr>
            <a:r>
              <a:rPr lang="en-GB" sz="2400" i="1" dirty="0" smtClean="0"/>
              <a:t>	dog1 = Dog(2, “white”)</a:t>
            </a:r>
          </a:p>
          <a:p>
            <a:endParaRPr lang="en-GB" sz="2400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/>
              <a:t>From the given  program,  </a:t>
            </a:r>
            <a:r>
              <a:rPr lang="en-GB" sz="2400" b="1" dirty="0" err="1" smtClean="0"/>
              <a:t>Amharic_name</a:t>
            </a:r>
            <a:r>
              <a:rPr lang="en-GB" sz="2400" dirty="0" smtClean="0"/>
              <a:t>  is class attribute and its value  can be accessible throughout all object  from Dog class on the other hand </a:t>
            </a:r>
            <a:r>
              <a:rPr lang="en-GB" sz="2400" b="1" dirty="0" smtClean="0"/>
              <a:t>age</a:t>
            </a:r>
            <a:r>
              <a:rPr lang="en-GB" sz="2400" dirty="0" smtClean="0"/>
              <a:t> and </a:t>
            </a:r>
            <a:r>
              <a:rPr lang="en-GB" sz="2400" b="1" dirty="0" err="1" smtClean="0"/>
              <a:t>color</a:t>
            </a:r>
            <a:r>
              <a:rPr lang="en-GB" sz="2400" dirty="0" smtClean="0"/>
              <a:t> are instance variable </a:t>
            </a:r>
            <a:r>
              <a:rPr lang="en-GB" dirty="0" smtClean="0"/>
              <a:t>and their values </a:t>
            </a:r>
            <a:r>
              <a:rPr lang="en-GB" sz="2400" dirty="0" smtClean="0"/>
              <a:t>can be accessible only in one instance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11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7C85-DB31-0AB7-71E9-6CF366CE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63D5-F54F-73FD-DF71-AE180876B5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0" y="1650380"/>
            <a:ext cx="10786035" cy="4973444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Instance </a:t>
            </a:r>
            <a:r>
              <a:rPr lang="en-US" b="1" dirty="0"/>
              <a:t>methods</a:t>
            </a:r>
            <a:r>
              <a:rPr lang="en-US" dirty="0"/>
              <a:t> are functions that are defined inside a </a:t>
            </a:r>
            <a:r>
              <a:rPr lang="en-US" b="1" dirty="0"/>
              <a:t>class </a:t>
            </a:r>
            <a:r>
              <a:rPr lang="en-US" dirty="0"/>
              <a:t>and can only be called from an instance of that </a:t>
            </a:r>
            <a:r>
              <a:rPr lang="en-US" dirty="0" smtClean="0"/>
              <a:t>class just </a:t>
            </a:r>
            <a:r>
              <a:rPr lang="en-US" dirty="0"/>
              <a:t>like </a:t>
            </a:r>
            <a:r>
              <a:rPr lang="en-US" b="1" dirty="0"/>
              <a:t>.__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instance method’s first parameter is always </a:t>
            </a:r>
            <a:r>
              <a:rPr lang="en-US" b="1" dirty="0"/>
              <a:t>self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B287-1636-86CF-EFBF-898414B5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C5B8-F36E-D4D0-3295-FE777F142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Class</a:t>
            </a:r>
            <a:r>
              <a:rPr lang="en-GB" i="1" dirty="0"/>
              <a:t> </a:t>
            </a:r>
            <a:r>
              <a:rPr lang="en-GB" i="1" dirty="0">
                <a:solidFill>
                  <a:schemeClr val="tx1"/>
                </a:solidFill>
              </a:rPr>
              <a:t>Dog:</a:t>
            </a:r>
          </a:p>
          <a:p>
            <a:pPr marL="0" indent="0">
              <a:buNone/>
            </a:pPr>
            <a:r>
              <a:rPr lang="en-GB" i="1" dirty="0"/>
              <a:t>		</a:t>
            </a:r>
            <a:r>
              <a:rPr lang="en-GB" i="1" dirty="0" err="1">
                <a:solidFill>
                  <a:schemeClr val="tx1"/>
                </a:solidFill>
              </a:rPr>
              <a:t>maharic_name</a:t>
            </a:r>
            <a:r>
              <a:rPr lang="en-GB" i="1" dirty="0"/>
              <a:t>  = “ </a:t>
            </a:r>
            <a:r>
              <a:rPr lang="en-GB" i="1" dirty="0" err="1"/>
              <a:t>wusha</a:t>
            </a:r>
            <a:r>
              <a:rPr lang="en-GB" i="1" dirty="0"/>
              <a:t>”</a:t>
            </a:r>
          </a:p>
          <a:p>
            <a:pPr marL="0" indent="0">
              <a:buNone/>
            </a:pPr>
            <a:r>
              <a:rPr lang="en-GB" i="1" dirty="0"/>
              <a:t>		</a:t>
            </a:r>
            <a:r>
              <a:rPr lang="en-GB" i="1" dirty="0">
                <a:solidFill>
                  <a:srgbClr val="7030A0"/>
                </a:solidFill>
              </a:rPr>
              <a:t>def</a:t>
            </a:r>
            <a:r>
              <a:rPr lang="en-GB" i="1" dirty="0"/>
              <a:t> __</a:t>
            </a:r>
            <a:r>
              <a:rPr lang="en-GB" i="1" dirty="0" err="1"/>
              <a:t>init</a:t>
            </a:r>
            <a:r>
              <a:rPr lang="en-GB" i="1" dirty="0"/>
              <a:t>__(</a:t>
            </a:r>
            <a:r>
              <a:rPr lang="en-GB" i="1" dirty="0">
                <a:solidFill>
                  <a:srgbClr val="7030A0"/>
                </a:solidFill>
              </a:rPr>
              <a:t>self</a:t>
            </a:r>
            <a:r>
              <a:rPr lang="en-GB" i="1" dirty="0"/>
              <a:t>, </a:t>
            </a:r>
            <a:r>
              <a:rPr lang="en-GB" i="1" dirty="0">
                <a:solidFill>
                  <a:schemeClr val="tx1"/>
                </a:solidFill>
              </a:rPr>
              <a:t>age, </a:t>
            </a:r>
            <a:r>
              <a:rPr lang="en-GB" i="1" dirty="0" err="1">
                <a:solidFill>
                  <a:schemeClr val="tx1"/>
                </a:solidFill>
              </a:rPr>
              <a:t>color</a:t>
            </a:r>
            <a:r>
              <a:rPr lang="en-GB" i="1" dirty="0"/>
              <a:t>):</a:t>
            </a:r>
          </a:p>
          <a:p>
            <a:pPr marL="0" indent="0">
              <a:buNone/>
            </a:pPr>
            <a:r>
              <a:rPr lang="en-GB" i="1" dirty="0"/>
              <a:t>			</a:t>
            </a:r>
            <a:r>
              <a:rPr lang="en-GB" i="1" dirty="0" err="1">
                <a:solidFill>
                  <a:srgbClr val="7030A0"/>
                </a:solidFill>
              </a:rPr>
              <a:t>self</a:t>
            </a:r>
            <a:r>
              <a:rPr lang="en-GB" i="1" dirty="0" err="1"/>
              <a:t>.</a:t>
            </a:r>
            <a:r>
              <a:rPr lang="en-GB" i="1" dirty="0" err="1">
                <a:solidFill>
                  <a:schemeClr val="tx1"/>
                </a:solidFill>
              </a:rPr>
              <a:t>age</a:t>
            </a:r>
            <a:r>
              <a:rPr lang="en-GB" i="1" dirty="0"/>
              <a:t> = age</a:t>
            </a:r>
          </a:p>
          <a:p>
            <a:pPr marL="0" indent="0">
              <a:buNone/>
            </a:pPr>
            <a:r>
              <a:rPr lang="en-GB" i="1" dirty="0"/>
              <a:t>			</a:t>
            </a:r>
            <a:r>
              <a:rPr lang="en-GB" i="1" dirty="0" err="1">
                <a:solidFill>
                  <a:srgbClr val="7030A0"/>
                </a:solidFill>
              </a:rPr>
              <a:t>self</a:t>
            </a:r>
            <a:r>
              <a:rPr lang="en-GB" i="1" dirty="0" err="1"/>
              <a:t>.</a:t>
            </a:r>
            <a:r>
              <a:rPr lang="en-GB" i="1" dirty="0" err="1">
                <a:solidFill>
                  <a:schemeClr val="tx1"/>
                </a:solidFill>
              </a:rPr>
              <a:t>color</a:t>
            </a:r>
            <a:r>
              <a:rPr lang="en-GB" i="1" dirty="0"/>
              <a:t> = </a:t>
            </a:r>
            <a:r>
              <a:rPr lang="en-GB" i="1" dirty="0" err="1" smtClean="0"/>
              <a:t>color</a:t>
            </a:r>
            <a:endParaRPr lang="en-GB" i="1" dirty="0" smtClean="0"/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i="1" dirty="0" smtClean="0">
                <a:solidFill>
                  <a:srgbClr val="7030A0"/>
                </a:solidFill>
              </a:rPr>
              <a:t>def</a:t>
            </a:r>
            <a:r>
              <a:rPr lang="en-GB" i="1" dirty="0" smtClean="0"/>
              <a:t> </a:t>
            </a:r>
            <a:r>
              <a:rPr lang="en-GB" i="1" dirty="0" err="1" smtClean="0"/>
              <a:t>dog_type</a:t>
            </a:r>
            <a:r>
              <a:rPr lang="en-GB" i="1" dirty="0" smtClean="0"/>
              <a:t>(</a:t>
            </a:r>
            <a:r>
              <a:rPr lang="en-GB" i="1" dirty="0" smtClean="0">
                <a:solidFill>
                  <a:srgbClr val="7030A0"/>
                </a:solidFill>
              </a:rPr>
              <a:t>self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chemeClr val="tx1"/>
                </a:solidFill>
              </a:rPr>
              <a:t>sound</a:t>
            </a:r>
            <a:r>
              <a:rPr lang="en-GB" i="1" dirty="0" smtClean="0"/>
              <a:t>):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	</a:t>
            </a:r>
            <a:r>
              <a:rPr lang="en-GB" i="1" dirty="0" err="1" smtClean="0">
                <a:solidFill>
                  <a:srgbClr val="7030A0"/>
                </a:solidFill>
              </a:rPr>
              <a:t>self</a:t>
            </a:r>
            <a:r>
              <a:rPr lang="en-GB" i="1" dirty="0" err="1" smtClean="0"/>
              <a:t>.sound</a:t>
            </a:r>
            <a:r>
              <a:rPr lang="en-GB" i="1" dirty="0" smtClean="0"/>
              <a:t> = </a:t>
            </a:r>
            <a:r>
              <a:rPr lang="en-GB" i="1" dirty="0" smtClean="0">
                <a:solidFill>
                  <a:schemeClr val="tx1"/>
                </a:solidFill>
              </a:rPr>
              <a:t>sound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	</a:t>
            </a:r>
            <a:r>
              <a:rPr lang="en-GB" i="1" dirty="0" smtClean="0">
                <a:solidFill>
                  <a:srgbClr val="7030A0"/>
                </a:solidFill>
              </a:rPr>
              <a:t>print</a:t>
            </a:r>
            <a:r>
              <a:rPr lang="en-GB" i="1" dirty="0" smtClean="0">
                <a:solidFill>
                  <a:schemeClr val="tx1"/>
                </a:solidFill>
              </a:rPr>
              <a:t>(“The sound of the dog is { }.”.</a:t>
            </a:r>
            <a:r>
              <a:rPr lang="en-GB" i="1" dirty="0" smtClean="0">
                <a:solidFill>
                  <a:srgbClr val="7030A0"/>
                </a:solidFill>
              </a:rPr>
              <a:t>format</a:t>
            </a:r>
            <a:r>
              <a:rPr lang="en-GB" i="1" dirty="0" smtClean="0"/>
              <a:t>(</a:t>
            </a:r>
            <a:r>
              <a:rPr lang="en-GB" i="1" dirty="0" err="1" smtClean="0">
                <a:solidFill>
                  <a:srgbClr val="7030A0"/>
                </a:solidFill>
              </a:rPr>
              <a:t>self.</a:t>
            </a:r>
            <a:r>
              <a:rPr lang="en-GB" i="1" dirty="0" err="1" smtClean="0"/>
              <a:t>sound</a:t>
            </a:r>
            <a:r>
              <a:rPr lang="en-GB" i="1" dirty="0" smtClean="0"/>
              <a:t>))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chemeClr val="tx1"/>
                </a:solidFill>
              </a:rPr>
              <a:t>dog1 = Dog(2, “white</a:t>
            </a:r>
            <a:r>
              <a:rPr lang="en-GB" i="1" dirty="0" smtClean="0">
                <a:solidFill>
                  <a:schemeClr val="tx1"/>
                </a:solidFill>
              </a:rPr>
              <a:t>”)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</a:rPr>
              <a:t>	</a:t>
            </a:r>
            <a:r>
              <a:rPr lang="en-GB" i="1" dirty="0" smtClean="0">
                <a:solidFill>
                  <a:schemeClr val="tx1"/>
                </a:solidFill>
              </a:rPr>
              <a:t>dog1.dog_type(“Woof woof”)</a:t>
            </a:r>
            <a:endParaRPr lang="en-GB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2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527-A70E-43FF-AF38-7FA13E5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in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0C44-1BFC-E899-EE47-CA0FBAF2D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10275570" cy="4705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the mechanism in </a:t>
            </a:r>
            <a:r>
              <a:rPr lang="en-US" dirty="0" smtClean="0"/>
              <a:t>python by </a:t>
            </a:r>
            <a:r>
              <a:rPr lang="en-US" dirty="0"/>
              <a:t>which one class is allowed to inherit the </a:t>
            </a:r>
            <a:r>
              <a:rPr lang="en-US" dirty="0" smtClean="0"/>
              <a:t>fields </a:t>
            </a:r>
            <a:r>
              <a:rPr lang="en-US" dirty="0"/>
              <a:t>and </a:t>
            </a:r>
            <a:r>
              <a:rPr lang="en-US" dirty="0" smtClean="0"/>
              <a:t>methods </a:t>
            </a:r>
            <a:r>
              <a:rPr lang="en-US" dirty="0"/>
              <a:t>of another class.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Important terminology: 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Super Class: </a:t>
            </a:r>
            <a:r>
              <a:rPr lang="en-US" dirty="0"/>
              <a:t>The class whose features are inherited is known as superclass(or a base class or a parent class).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Sub Class:</a:t>
            </a:r>
            <a:r>
              <a:rPr lang="en-US" dirty="0"/>
              <a:t> The class that inherits the other class is known as a subclass(or a derived class, extended class, or child class). </a:t>
            </a:r>
          </a:p>
          <a:p>
            <a:pPr marL="457200" indent="-457200" fontAlgn="base">
              <a:buFont typeface="+mj-lt"/>
              <a:buAutoNum type="arabicPeriod"/>
            </a:pPr>
            <a:endParaRPr lang="en-US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Reusability: </a:t>
            </a:r>
            <a:r>
              <a:rPr lang="en-US" dirty="0"/>
              <a:t>Inheritance supports the concept of “reusability”, i.e. when we want to create a new class and there is already a class that includes some of the code that we want, we can derive our new class from the existing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2F7F-936B-DFE2-BA04-B8947D51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in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332B-8B52-E68C-CC02-518C0ABA1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0" y="1603717"/>
            <a:ext cx="10696825" cy="4705350"/>
          </a:xfrm>
        </p:spPr>
        <p:txBody>
          <a:bodyPr/>
          <a:lstStyle/>
          <a:p>
            <a:r>
              <a:rPr lang="en-US" dirty="0"/>
              <a:t>In Object-oriented programming, </a:t>
            </a:r>
            <a:r>
              <a:rPr lang="en-US" b="1" dirty="0"/>
              <a:t>abstraction</a:t>
            </a:r>
            <a:r>
              <a:rPr lang="en-US" dirty="0"/>
              <a:t> is a process of providing </a:t>
            </a:r>
            <a:r>
              <a:rPr lang="en-US" dirty="0" smtClean="0"/>
              <a:t>functionality </a:t>
            </a:r>
            <a:r>
              <a:rPr lang="en-US" dirty="0"/>
              <a:t>to the users by hiding its implementation details from them</a:t>
            </a:r>
            <a:r>
              <a:rPr lang="en-US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Example, we can use calculator without knowledge of detail implementation of it.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2684" y="3485986"/>
            <a:ext cx="7726582" cy="2823081"/>
            <a:chOff x="4109955" y="3571506"/>
            <a:chExt cx="7594365" cy="2724380"/>
          </a:xfrm>
        </p:grpSpPr>
        <p:sp>
          <p:nvSpPr>
            <p:cNvPr id="5" name="Rounded Rectangle 4"/>
            <p:cNvSpPr/>
            <p:nvPr/>
          </p:nvSpPr>
          <p:spPr>
            <a:xfrm>
              <a:off x="7896722" y="3571506"/>
              <a:ext cx="2560320" cy="456748"/>
            </a:xfrm>
            <a:prstGeom prst="roundRect">
              <a:avLst/>
            </a:prstGeom>
            <a:ln/>
            <a:scene3d>
              <a:camera prst="perspectiveFron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Reduces Complexity</a:t>
              </a:r>
              <a:endParaRPr lang="en-US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896722" y="4229713"/>
              <a:ext cx="2560320" cy="493310"/>
            </a:xfrm>
            <a:prstGeom prst="roundRect">
              <a:avLst/>
            </a:prstGeom>
            <a:ln/>
            <a:scene3d>
              <a:camera prst="perspectiveFron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Avoid Code Duplication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96722" y="4938450"/>
              <a:ext cx="3442289" cy="547724"/>
            </a:xfrm>
            <a:prstGeom prst="roundRect">
              <a:avLst/>
            </a:prstGeom>
            <a:ln>
              <a:solidFill>
                <a:srgbClr val="00B050"/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Eases the burden of maintenance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896722" y="5751295"/>
              <a:ext cx="3807598" cy="544591"/>
            </a:xfrm>
            <a:prstGeom prst="roundRect">
              <a:avLst/>
            </a:prstGeom>
            <a:ln>
              <a:solidFill>
                <a:srgbClr val="7030A0"/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Increase Security and confidentiality</a:t>
              </a:r>
              <a:endParaRPr lang="en-US" b="1" dirty="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4109955" y="4463992"/>
              <a:ext cx="2383757" cy="1509111"/>
            </a:xfrm>
            <a:prstGeom prst="flowChartConnector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Abstraction</a:t>
              </a:r>
              <a:endParaRPr lang="en-US" sz="2400" b="1" dirty="0"/>
            </a:p>
          </p:txBody>
        </p:sp>
        <p:cxnSp>
          <p:nvCxnSpPr>
            <p:cNvPr id="10" name="Straight Connector 9"/>
            <p:cNvCxnSpPr>
              <a:stCxn id="14" idx="7"/>
              <a:endCxn id="5" idx="1"/>
            </p:cNvCxnSpPr>
            <p:nvPr/>
          </p:nvCxnSpPr>
          <p:spPr>
            <a:xfrm flipV="1">
              <a:off x="6144619" y="3799880"/>
              <a:ext cx="1752103" cy="885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4" idx="6"/>
              <a:endCxn id="6" idx="1"/>
            </p:cNvCxnSpPr>
            <p:nvPr/>
          </p:nvCxnSpPr>
          <p:spPr>
            <a:xfrm flipV="1">
              <a:off x="6493712" y="4476368"/>
              <a:ext cx="1403010" cy="742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4" idx="6"/>
              <a:endCxn id="7" idx="1"/>
            </p:cNvCxnSpPr>
            <p:nvPr/>
          </p:nvCxnSpPr>
          <p:spPr>
            <a:xfrm flipV="1">
              <a:off x="6493712" y="5212312"/>
              <a:ext cx="1403010" cy="6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5"/>
              <a:endCxn id="8" idx="1"/>
            </p:cNvCxnSpPr>
            <p:nvPr/>
          </p:nvCxnSpPr>
          <p:spPr>
            <a:xfrm>
              <a:off x="6144619" y="5752099"/>
              <a:ext cx="1752103" cy="271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58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6C62-0BC3-D74E-518B-2D480E4F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 In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804C-99DD-FFCD-C19F-B1F75945F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r>
              <a:rPr lang="en-US" dirty="0"/>
              <a:t> allows us to perform a single action in different ways. In other words, polymorphism allows you to define one interface and have multiple implementations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word “poly” means many and “morphs” means forms, So it means many forms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6" descr="Polymorphism in Python – PY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3"/>
              </a:rPr>
              <a:t>https://www.javatpoint.com/abstraction-in-python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https://www.craftknowledge.net/python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Class and object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Inheritance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Abstraction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Polymorphism</a:t>
            </a:r>
          </a:p>
          <a:p>
            <a:endParaRPr lang="en-GB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6920" y="618977"/>
            <a:ext cx="10050055" cy="712765"/>
          </a:xfrm>
        </p:spPr>
        <p:txBody>
          <a:bodyPr/>
          <a:lstStyle/>
          <a:p>
            <a:r>
              <a:rPr lang="en-GB" dirty="0" smtClean="0"/>
              <a:t>Introduction  Object – Oriented Programming(OOP)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57471" y="1503306"/>
            <a:ext cx="8467114" cy="4907517"/>
            <a:chOff x="2873676" y="1536760"/>
            <a:chExt cx="6552442" cy="4907517"/>
          </a:xfrm>
          <a:scene3d>
            <a:camera prst="orthographicFront"/>
            <a:lightRig rig="threePt" dir="t"/>
          </a:scene3d>
        </p:grpSpPr>
        <p:sp>
          <p:nvSpPr>
            <p:cNvPr id="8" name="Oval 7"/>
            <p:cNvSpPr/>
            <p:nvPr/>
          </p:nvSpPr>
          <p:spPr>
            <a:xfrm>
              <a:off x="2873676" y="2512812"/>
              <a:ext cx="3931465" cy="3931465"/>
            </a:xfrm>
            <a:prstGeom prst="ellipse">
              <a:avLst/>
            </a:prstGeom>
            <a:sp3d prstMaterial="dkEdge">
              <a:bevelT w="8200" h="381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3310396" y="2949532"/>
              <a:ext cx="3058024" cy="3058024"/>
            </a:xfrm>
            <a:prstGeom prst="ellipse">
              <a:avLst/>
            </a:prstGeom>
            <a:sp3d prstMaterial="dkEdge">
              <a:bevelT w="8200" h="381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747116" y="3386252"/>
              <a:ext cx="2184584" cy="2184584"/>
            </a:xfrm>
            <a:prstGeom prst="ellipse">
              <a:avLst/>
            </a:prstGeom>
            <a:sp3d prstMaterial="dkEdge">
              <a:bevelT w="8200" h="381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4184164" y="3823300"/>
              <a:ext cx="1310488" cy="1310488"/>
            </a:xfrm>
            <a:prstGeom prst="ellipse">
              <a:avLst/>
            </a:prstGeom>
            <a:sp3d prstMaterial="dkEdge">
              <a:bevelT w="8200" h="381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4620885" y="4260020"/>
              <a:ext cx="437047" cy="437047"/>
            </a:xfrm>
            <a:prstGeom prst="ellipse">
              <a:avLst/>
            </a:prstGeom>
            <a:sp3d prstMaterial="dkEdge">
              <a:bevelT w="8200" h="381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460386" y="1536760"/>
              <a:ext cx="1965732" cy="694034"/>
            </a:xfrm>
            <a:custGeom>
              <a:avLst/>
              <a:gdLst>
                <a:gd name="connsiteX0" fmla="*/ 0 w 1965732"/>
                <a:gd name="connsiteY0" fmla="*/ 0 h 694034"/>
                <a:gd name="connsiteX1" fmla="*/ 1965732 w 1965732"/>
                <a:gd name="connsiteY1" fmla="*/ 0 h 694034"/>
                <a:gd name="connsiteX2" fmla="*/ 1965732 w 1965732"/>
                <a:gd name="connsiteY2" fmla="*/ 694034 h 694034"/>
                <a:gd name="connsiteX3" fmla="*/ 0 w 1965732"/>
                <a:gd name="connsiteY3" fmla="*/ 694034 h 694034"/>
                <a:gd name="connsiteX4" fmla="*/ 0 w 1965732"/>
                <a:gd name="connsiteY4" fmla="*/ 0 h 6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732" h="694034">
                  <a:moveTo>
                    <a:pt x="0" y="0"/>
                  </a:moveTo>
                  <a:lnTo>
                    <a:pt x="1965732" y="0"/>
                  </a:lnTo>
                  <a:lnTo>
                    <a:pt x="1965732" y="694034"/>
                  </a:lnTo>
                  <a:lnTo>
                    <a:pt x="0" y="694034"/>
                  </a:lnTo>
                  <a:lnTo>
                    <a:pt x="0" y="0"/>
                  </a:lnTo>
                  <a:close/>
                </a:path>
              </a:pathLst>
            </a:custGeom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29210" rIns="29210" bIns="2921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7030A0"/>
                  </a:solidFill>
                </a:rPr>
                <a:t>Class</a:t>
              </a:r>
              <a:r>
                <a:rPr lang="en-GB" sz="2300" b="1" kern="1200" dirty="0" smtClean="0"/>
                <a:t> </a:t>
              </a:r>
              <a:endParaRPr lang="en-US" sz="2300" b="1" kern="1200" dirty="0"/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6968952" y="1883777"/>
              <a:ext cx="491433" cy="0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14"/>
            <p:cNvSpPr/>
            <p:nvPr/>
          </p:nvSpPr>
          <p:spPr>
            <a:xfrm rot="5400000">
              <a:off x="4605159" y="2118027"/>
              <a:ext cx="2594767" cy="2126267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7460386" y="2270633"/>
              <a:ext cx="1965732" cy="694034"/>
            </a:xfrm>
            <a:custGeom>
              <a:avLst/>
              <a:gdLst>
                <a:gd name="connsiteX0" fmla="*/ 0 w 1965732"/>
                <a:gd name="connsiteY0" fmla="*/ 0 h 694034"/>
                <a:gd name="connsiteX1" fmla="*/ 1965732 w 1965732"/>
                <a:gd name="connsiteY1" fmla="*/ 0 h 694034"/>
                <a:gd name="connsiteX2" fmla="*/ 1965732 w 1965732"/>
                <a:gd name="connsiteY2" fmla="*/ 694034 h 694034"/>
                <a:gd name="connsiteX3" fmla="*/ 0 w 1965732"/>
                <a:gd name="connsiteY3" fmla="*/ 694034 h 694034"/>
                <a:gd name="connsiteX4" fmla="*/ 0 w 1965732"/>
                <a:gd name="connsiteY4" fmla="*/ 0 h 6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732" h="694034">
                  <a:moveTo>
                    <a:pt x="0" y="0"/>
                  </a:moveTo>
                  <a:lnTo>
                    <a:pt x="1965732" y="0"/>
                  </a:lnTo>
                  <a:lnTo>
                    <a:pt x="1965732" y="694034"/>
                  </a:lnTo>
                  <a:lnTo>
                    <a:pt x="0" y="694034"/>
                  </a:lnTo>
                  <a:lnTo>
                    <a:pt x="0" y="0"/>
                  </a:lnTo>
                  <a:close/>
                </a:path>
              </a:pathLst>
            </a:custGeom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29210" rIns="29210" bIns="2921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7030A0"/>
                  </a:solidFill>
                </a:rPr>
                <a:t>Object</a:t>
              </a:r>
              <a:endParaRPr lang="en-US" sz="2300" b="1" kern="1200" dirty="0">
                <a:solidFill>
                  <a:srgbClr val="7030A0"/>
                </a:solidFill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6968952" y="2617651"/>
              <a:ext cx="491433" cy="0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17"/>
            <p:cNvSpPr/>
            <p:nvPr/>
          </p:nvSpPr>
          <p:spPr>
            <a:xfrm rot="5400000">
              <a:off x="4986445" y="2796139"/>
              <a:ext cx="2160471" cy="1801921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7460386" y="3004507"/>
              <a:ext cx="1965732" cy="694034"/>
            </a:xfrm>
            <a:custGeom>
              <a:avLst/>
              <a:gdLst>
                <a:gd name="connsiteX0" fmla="*/ 0 w 1965732"/>
                <a:gd name="connsiteY0" fmla="*/ 0 h 694034"/>
                <a:gd name="connsiteX1" fmla="*/ 1965732 w 1965732"/>
                <a:gd name="connsiteY1" fmla="*/ 0 h 694034"/>
                <a:gd name="connsiteX2" fmla="*/ 1965732 w 1965732"/>
                <a:gd name="connsiteY2" fmla="*/ 694034 h 694034"/>
                <a:gd name="connsiteX3" fmla="*/ 0 w 1965732"/>
                <a:gd name="connsiteY3" fmla="*/ 694034 h 694034"/>
                <a:gd name="connsiteX4" fmla="*/ 0 w 1965732"/>
                <a:gd name="connsiteY4" fmla="*/ 0 h 6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732" h="694034">
                  <a:moveTo>
                    <a:pt x="0" y="0"/>
                  </a:moveTo>
                  <a:lnTo>
                    <a:pt x="1965732" y="0"/>
                  </a:lnTo>
                  <a:lnTo>
                    <a:pt x="1965732" y="694034"/>
                  </a:lnTo>
                  <a:lnTo>
                    <a:pt x="0" y="694034"/>
                  </a:lnTo>
                  <a:lnTo>
                    <a:pt x="0" y="0"/>
                  </a:lnTo>
                  <a:close/>
                </a:path>
              </a:pathLst>
            </a:custGeom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29210" rIns="29210" bIns="2921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7030A0"/>
                  </a:solidFill>
                </a:rPr>
                <a:t>Inheritance</a:t>
              </a:r>
              <a:endParaRPr lang="en-US" sz="2300" b="1" kern="1200" dirty="0">
                <a:solidFill>
                  <a:srgbClr val="7030A0"/>
                </a:solidFill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968952" y="3351524"/>
              <a:ext cx="491433" cy="0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Straight Connector 20"/>
            <p:cNvSpPr/>
            <p:nvPr/>
          </p:nvSpPr>
          <p:spPr>
            <a:xfrm rot="5400000">
              <a:off x="5360328" y="3446535"/>
              <a:ext cx="1703635" cy="1513614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460386" y="3722655"/>
              <a:ext cx="1965732" cy="694034"/>
            </a:xfrm>
            <a:custGeom>
              <a:avLst/>
              <a:gdLst>
                <a:gd name="connsiteX0" fmla="*/ 0 w 1965732"/>
                <a:gd name="connsiteY0" fmla="*/ 0 h 694034"/>
                <a:gd name="connsiteX1" fmla="*/ 1965732 w 1965732"/>
                <a:gd name="connsiteY1" fmla="*/ 0 h 694034"/>
                <a:gd name="connsiteX2" fmla="*/ 1965732 w 1965732"/>
                <a:gd name="connsiteY2" fmla="*/ 694034 h 694034"/>
                <a:gd name="connsiteX3" fmla="*/ 0 w 1965732"/>
                <a:gd name="connsiteY3" fmla="*/ 694034 h 694034"/>
                <a:gd name="connsiteX4" fmla="*/ 0 w 1965732"/>
                <a:gd name="connsiteY4" fmla="*/ 0 h 6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732" h="694034">
                  <a:moveTo>
                    <a:pt x="0" y="0"/>
                  </a:moveTo>
                  <a:lnTo>
                    <a:pt x="1965732" y="0"/>
                  </a:lnTo>
                  <a:lnTo>
                    <a:pt x="1965732" y="694034"/>
                  </a:lnTo>
                  <a:lnTo>
                    <a:pt x="0" y="694034"/>
                  </a:lnTo>
                  <a:lnTo>
                    <a:pt x="0" y="0"/>
                  </a:lnTo>
                  <a:close/>
                </a:path>
              </a:pathLst>
            </a:custGeom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29210" rIns="29210" bIns="2921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7030A0"/>
                  </a:solidFill>
                </a:rPr>
                <a:t>Encapsulation</a:t>
              </a:r>
              <a:endParaRPr lang="en-US" sz="2300" b="1" kern="1200" dirty="0">
                <a:solidFill>
                  <a:srgbClr val="7030A0"/>
                </a:solidFill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6968952" y="4069672"/>
              <a:ext cx="491433" cy="0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Straight Connector 23"/>
            <p:cNvSpPr/>
            <p:nvPr/>
          </p:nvSpPr>
          <p:spPr>
            <a:xfrm rot="5400000">
              <a:off x="5732506" y="4133231"/>
              <a:ext cx="1300004" cy="1172887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7460386" y="4419835"/>
              <a:ext cx="1965732" cy="694034"/>
            </a:xfrm>
            <a:custGeom>
              <a:avLst/>
              <a:gdLst>
                <a:gd name="connsiteX0" fmla="*/ 0 w 1965732"/>
                <a:gd name="connsiteY0" fmla="*/ 0 h 694034"/>
                <a:gd name="connsiteX1" fmla="*/ 1965732 w 1965732"/>
                <a:gd name="connsiteY1" fmla="*/ 0 h 694034"/>
                <a:gd name="connsiteX2" fmla="*/ 1965732 w 1965732"/>
                <a:gd name="connsiteY2" fmla="*/ 694034 h 694034"/>
                <a:gd name="connsiteX3" fmla="*/ 0 w 1965732"/>
                <a:gd name="connsiteY3" fmla="*/ 694034 h 694034"/>
                <a:gd name="connsiteX4" fmla="*/ 0 w 1965732"/>
                <a:gd name="connsiteY4" fmla="*/ 0 h 6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732" h="694034">
                  <a:moveTo>
                    <a:pt x="0" y="0"/>
                  </a:moveTo>
                  <a:lnTo>
                    <a:pt x="1965732" y="0"/>
                  </a:lnTo>
                  <a:lnTo>
                    <a:pt x="1965732" y="694034"/>
                  </a:lnTo>
                  <a:lnTo>
                    <a:pt x="0" y="694034"/>
                  </a:lnTo>
                  <a:lnTo>
                    <a:pt x="0" y="0"/>
                  </a:lnTo>
                  <a:close/>
                </a:path>
              </a:pathLst>
            </a:custGeom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29210" rIns="29210" bIns="2921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7030A0"/>
                  </a:solidFill>
                </a:rPr>
                <a:t>Polymorphism</a:t>
              </a:r>
              <a:endParaRPr lang="en-US" sz="2300" b="1" kern="1200" dirty="0">
                <a:solidFill>
                  <a:srgbClr val="7030A0"/>
                </a:solidFill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6968952" y="4766852"/>
              <a:ext cx="491433" cy="0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Straight Connector 26"/>
            <p:cNvSpPr/>
            <p:nvPr/>
          </p:nvSpPr>
          <p:spPr>
            <a:xfrm rot="5400000">
              <a:off x="6084373" y="4799614"/>
              <a:ext cx="917341" cy="851817"/>
            </a:xfrm>
            <a:prstGeom prst="line">
              <a:avLst/>
            </a:prstGeom>
            <a:sp3d>
              <a:bevelT prst="relaxedInset"/>
            </a:sp3d>
          </p:spPr>
          <p:style>
            <a:ln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8" name="Oval 27"/>
          <p:cNvSpPr/>
          <p:nvPr/>
        </p:nvSpPr>
        <p:spPr>
          <a:xfrm>
            <a:off x="3346685" y="3947481"/>
            <a:ext cx="1327020" cy="10147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7030A0"/>
                </a:solidFill>
              </a:rPr>
              <a:t>OOP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GB" dirty="0" smtClean="0"/>
              <a:t>Object- Oriented technology basic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dirty="0"/>
              <a:t>Software-development groups can use a modular, object-oriented design-and-implementation approach to be much more productive than with earlier popular techniques like “structured programming</a:t>
            </a:r>
            <a:r>
              <a:rPr lang="en-US" dirty="0" smtClean="0"/>
              <a:t>.”</a:t>
            </a:r>
          </a:p>
          <a:p>
            <a:r>
              <a:rPr lang="en-US" dirty="0"/>
              <a:t>Object-oriented programs are often easier to understand, correct and modify.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F51-AE0A-664F-4CEE-71BA723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26F93-C780-E2BD-E014-9D82ECBD2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object </a:t>
            </a:r>
            <a:r>
              <a:rPr lang="en-US" dirty="0"/>
              <a:t>is an entity that has a </a:t>
            </a:r>
            <a:r>
              <a:rPr lang="en-US" b="1" dirty="0"/>
              <a:t>state </a:t>
            </a:r>
            <a:r>
              <a:rPr lang="en-US" dirty="0"/>
              <a:t>and </a:t>
            </a:r>
            <a:r>
              <a:rPr lang="en-US" b="1" dirty="0"/>
              <a:t>behavior </a:t>
            </a:r>
            <a:r>
              <a:rPr lang="en-US" dirty="0"/>
              <a:t>associated with it</a:t>
            </a:r>
            <a:r>
              <a:rPr lang="en-US" dirty="0" smtClean="0"/>
              <a:t>.</a:t>
            </a:r>
          </a:p>
          <a:p>
            <a:r>
              <a:rPr lang="en-US" b="1" dirty="0"/>
              <a:t>An object consists of 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State</a:t>
            </a:r>
            <a:r>
              <a:rPr lang="en-US" dirty="0"/>
              <a:t>: It is represented by the </a:t>
            </a:r>
            <a:r>
              <a:rPr lang="en-US" b="1" dirty="0"/>
              <a:t>attributes </a:t>
            </a:r>
            <a:r>
              <a:rPr lang="en-US" dirty="0"/>
              <a:t>of an object. It also reflects the </a:t>
            </a:r>
            <a:r>
              <a:rPr lang="en-US" b="1" dirty="0"/>
              <a:t>properties </a:t>
            </a:r>
            <a:r>
              <a:rPr lang="en-US" dirty="0"/>
              <a:t>of an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Behavior</a:t>
            </a:r>
            <a:r>
              <a:rPr lang="en-US" dirty="0"/>
              <a:t>: It is represented by the </a:t>
            </a:r>
            <a:r>
              <a:rPr lang="en-US" b="1" dirty="0"/>
              <a:t>methods </a:t>
            </a:r>
            <a:r>
              <a:rPr lang="en-US" dirty="0"/>
              <a:t>of an object. It also reflects the response of an object to other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Identity</a:t>
            </a:r>
            <a:r>
              <a:rPr lang="en-US" dirty="0"/>
              <a:t>: It gives a unique name to an object and enables one object to interact with other objects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B3B-1416-1F8B-9A9A-AE67AC57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135B-9992-35F5-538E-AE380A94D6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0" y="1603717"/>
            <a:ext cx="10507255" cy="4705350"/>
          </a:xfrm>
        </p:spPr>
        <p:txBody>
          <a:bodyPr/>
          <a:lstStyle/>
          <a:p>
            <a:r>
              <a:rPr lang="en-US" dirty="0"/>
              <a:t>Take a Dog object,</a:t>
            </a:r>
          </a:p>
          <a:p>
            <a:r>
              <a:rPr lang="en-US" dirty="0"/>
              <a:t>A Dog is an object, as it has the following properties:</a:t>
            </a:r>
          </a:p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1" y="2633120"/>
            <a:ext cx="104965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F20B-E52F-00B7-C039-D8FF9E9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E597-0FD2-EED0-48F5-B7269D61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8862" y="1331742"/>
            <a:ext cx="11113138" cy="55262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is like an object constructor, or a "blueprint" for creating objects.</a:t>
            </a:r>
          </a:p>
          <a:p>
            <a:r>
              <a:rPr lang="en-US" dirty="0"/>
              <a:t>A class is a </a:t>
            </a:r>
            <a:r>
              <a:rPr lang="en-US" b="1" dirty="0"/>
              <a:t>blueprint </a:t>
            </a:r>
            <a:r>
              <a:rPr lang="en-US" dirty="0"/>
              <a:t>for the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i="1" dirty="0" smtClean="0">
                <a:solidFill>
                  <a:srgbClr val="7030A0"/>
                </a:solidFill>
              </a:rPr>
              <a:t>class</a:t>
            </a:r>
            <a:r>
              <a:rPr lang="en-GB" i="1" dirty="0" smtClean="0"/>
              <a:t> Dog: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i="1" dirty="0" smtClean="0">
                <a:solidFill>
                  <a:srgbClr val="7030A0"/>
                </a:solidFill>
              </a:rPr>
              <a:t>pass</a:t>
            </a: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Here, we use the </a:t>
            </a:r>
            <a:r>
              <a:rPr lang="en-US" b="1" dirty="0"/>
              <a:t>class </a:t>
            </a:r>
            <a:r>
              <a:rPr lang="en-US" dirty="0"/>
              <a:t>keyword to define a class Dog. From class, we construct instances.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instance is a specific object created from a </a:t>
            </a:r>
            <a:r>
              <a:rPr lang="en-US" dirty="0" smtClean="0"/>
              <a:t>particular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r>
              <a:rPr lang="en-US" b="1" dirty="0"/>
              <a:t>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object (instance) is an instantiation of a class. When class is defined, only the description for the object is defined. Therefore, </a:t>
            </a:r>
            <a:r>
              <a:rPr lang="en-US" i="1" dirty="0"/>
              <a:t>no memory or storage is allocated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Class instantiation example from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i="1" dirty="0" smtClean="0"/>
              <a:t>dog1 = </a:t>
            </a:r>
            <a:r>
              <a:rPr lang="en-GB" i="1" dirty="0" smtClean="0">
                <a:solidFill>
                  <a:srgbClr val="7030A0"/>
                </a:solidFill>
              </a:rPr>
              <a:t>Dog()</a:t>
            </a:r>
          </a:p>
          <a:p>
            <a:pPr marL="0" indent="0">
              <a:buNone/>
            </a:pPr>
            <a:endParaRPr lang="en-GB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Here, dog1 is an object of class Dog.</a:t>
            </a:r>
            <a:endParaRPr lang="en-US" i="1" dirty="0" smtClean="0">
              <a:solidFill>
                <a:srgbClr val="7030A0"/>
              </a:solidFill>
            </a:endParaRPr>
          </a:p>
          <a:p>
            <a:endParaRPr lang="en-GB" dirty="0"/>
          </a:p>
          <a:p>
            <a:pPr marL="150876" lvl="1" indent="0">
              <a:buNone/>
            </a:pP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307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A3E5-C950-0666-1549-3C3810D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keyword for class and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32C5-5B61-D6EF-83D6-41736ADA96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self </a:t>
            </a:r>
            <a:r>
              <a:rPr lang="en-US" dirty="0"/>
              <a:t>represents the instance of the class. By using the “self”  we can access the attributes and methods of the class in </a:t>
            </a:r>
            <a:r>
              <a:rPr lang="en-US" dirty="0" smtClean="0"/>
              <a:t>python.</a:t>
            </a:r>
          </a:p>
          <a:p>
            <a:r>
              <a:rPr lang="en-US" dirty="0" smtClean="0"/>
              <a:t>It binds the attributes with the given arguments.</a:t>
            </a:r>
          </a:p>
          <a:p>
            <a:endParaRPr lang="en-GB" dirty="0"/>
          </a:p>
          <a:p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 </a:t>
            </a:r>
            <a:r>
              <a:rPr lang="en-US" b="1" dirty="0" smtClean="0"/>
              <a:t>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run as soon as an object of a class is instantiated. The method is useful to do any </a:t>
            </a:r>
            <a:r>
              <a:rPr lang="en-US" b="1" dirty="0"/>
              <a:t>initialization </a:t>
            </a:r>
            <a:r>
              <a:rPr lang="en-US" dirty="0"/>
              <a:t>you want to do with your </a:t>
            </a:r>
            <a:r>
              <a:rPr lang="en-US" dirty="0" smtClean="0"/>
              <a:t>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It is the initializer method that is first run as soon as the object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B78F-3F74-2BE6-D82A-3E713DE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EFA1-FAE3-C60E-3C48-7DB3BD83C7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644" y="1603717"/>
            <a:ext cx="11084312" cy="4705350"/>
          </a:xfrm>
        </p:spPr>
        <p:txBody>
          <a:bodyPr/>
          <a:lstStyle/>
          <a:p>
            <a:pPr algn="just"/>
            <a:r>
              <a:rPr lang="en-US" b="1" dirty="0"/>
              <a:t>A class attribute </a:t>
            </a:r>
            <a:r>
              <a:rPr lang="en-US" dirty="0"/>
              <a:t>is a </a:t>
            </a:r>
            <a:r>
              <a:rPr lang="en-US" dirty="0" smtClean="0"/>
              <a:t>variable </a:t>
            </a:r>
            <a:r>
              <a:rPr lang="en-US" dirty="0"/>
              <a:t>that belongs to a class rather than a particular object. </a:t>
            </a:r>
            <a:endParaRPr lang="en-US" dirty="0" smtClean="0"/>
          </a:p>
          <a:p>
            <a:pPr algn="just"/>
            <a:r>
              <a:rPr lang="en-US" dirty="0" smtClean="0"/>
              <a:t>It's </a:t>
            </a:r>
            <a:r>
              <a:rPr lang="en-US" dirty="0"/>
              <a:t>shared between all the objects of this class and is defined outside the constructor function, __</a:t>
            </a:r>
            <a:r>
              <a:rPr lang="en-US" dirty="0" err="1"/>
              <a:t>init</a:t>
            </a:r>
            <a:r>
              <a:rPr lang="en-US" dirty="0"/>
              <a:t>__(self,...) , of the </a:t>
            </a:r>
            <a:r>
              <a:rPr lang="en-US" dirty="0" smtClean="0"/>
              <a:t>class.</a:t>
            </a:r>
          </a:p>
          <a:p>
            <a:pPr marL="0" indent="0" algn="just">
              <a:buNone/>
            </a:pPr>
            <a:endParaRPr lang="en-GB" b="1" i="1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b="1" dirty="0"/>
              <a:t>An instance attribute </a:t>
            </a:r>
            <a:r>
              <a:rPr lang="en-US" dirty="0"/>
              <a:t>is a </a:t>
            </a:r>
            <a:r>
              <a:rPr lang="en-US" dirty="0" smtClean="0"/>
              <a:t> </a:t>
            </a:r>
            <a:r>
              <a:rPr lang="en-US" dirty="0"/>
              <a:t>variable belonging to one, and only one, object</a:t>
            </a:r>
            <a:r>
              <a:rPr lang="en-US" b="1" dirty="0"/>
              <a:t>. </a:t>
            </a:r>
            <a:endParaRPr lang="en-US" b="1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variable is only accessible in the scope of this object, and it's defined inside the constructor function, __</a:t>
            </a:r>
            <a:r>
              <a:rPr lang="en-US" dirty="0" err="1"/>
              <a:t>init</a:t>
            </a:r>
            <a:r>
              <a:rPr lang="en-US" dirty="0"/>
              <a:t>__(self,..) of the class</a:t>
            </a:r>
            <a:endParaRPr lang="en-US" b="1" i="1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6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71af3243-3dd4-4a8d-8c0d-dd76da1f02a5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108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Consolas</vt:lpstr>
      <vt:lpstr>Wingdings</vt:lpstr>
      <vt:lpstr>RetrospectVTI</vt:lpstr>
      <vt:lpstr>Object - Oriented Programming in Python </vt:lpstr>
      <vt:lpstr>PowerPoint Presentation</vt:lpstr>
      <vt:lpstr>Introduction  Object – Oriented Programming(OOP)</vt:lpstr>
      <vt:lpstr>Object- Oriented technology basic</vt:lpstr>
      <vt:lpstr>Object</vt:lpstr>
      <vt:lpstr>Object cont.</vt:lpstr>
      <vt:lpstr>Class</vt:lpstr>
      <vt:lpstr>Common keyword for class and object</vt:lpstr>
      <vt:lpstr>Class and Instance attributes</vt:lpstr>
      <vt:lpstr>Example</vt:lpstr>
      <vt:lpstr>Instance Methods</vt:lpstr>
      <vt:lpstr>More examples</vt:lpstr>
      <vt:lpstr>Inheritance in python</vt:lpstr>
      <vt:lpstr>Abstraction in python</vt:lpstr>
      <vt:lpstr>Polymorphism In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2023-03-03T11:42:40Z</dcterms:modified>
</cp:coreProperties>
</file>