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35"/>
  </p:notesMasterIdLst>
  <p:handoutMasterIdLst>
    <p:handoutMasterId r:id="rId36"/>
  </p:handoutMasterIdLst>
  <p:sldIdLst>
    <p:sldId id="256" r:id="rId5"/>
    <p:sldId id="261" r:id="rId6"/>
    <p:sldId id="258" r:id="rId7"/>
    <p:sldId id="265" r:id="rId8"/>
    <p:sldId id="274" r:id="rId9"/>
    <p:sldId id="264" r:id="rId10"/>
    <p:sldId id="275" r:id="rId11"/>
    <p:sldId id="276" r:id="rId12"/>
    <p:sldId id="280" r:id="rId13"/>
    <p:sldId id="277" r:id="rId14"/>
    <p:sldId id="278" r:id="rId15"/>
    <p:sldId id="279" r:id="rId16"/>
    <p:sldId id="281" r:id="rId17"/>
    <p:sldId id="282" r:id="rId18"/>
    <p:sldId id="283" r:id="rId19"/>
    <p:sldId id="284" r:id="rId20"/>
    <p:sldId id="289" r:id="rId21"/>
    <p:sldId id="290" r:id="rId22"/>
    <p:sldId id="293" r:id="rId23"/>
    <p:sldId id="285" r:id="rId24"/>
    <p:sldId id="286" r:id="rId25"/>
    <p:sldId id="287" r:id="rId26"/>
    <p:sldId id="288" r:id="rId27"/>
    <p:sldId id="291" r:id="rId28"/>
    <p:sldId id="292" r:id="rId29"/>
    <p:sldId id="294" r:id="rId30"/>
    <p:sldId id="296" r:id="rId31"/>
    <p:sldId id="295" r:id="rId32"/>
    <p:sldId id="259" r:id="rId33"/>
    <p:sldId id="26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77D"/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368246-F7E9-4CA5-A0BD-AE9D12201D0C}" v="18" dt="2020-12-12T03:31:09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55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2/27/2023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programs will do more in fewer lines of code than many other languages would require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4924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5596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Python is also a piece of software called an 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interpreter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The interpreter is the program you’ll need to run Python code and scripts. Technically, the interpreter is a layer of software that works between your program and your computer hardware to get your code running.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5095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89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4179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Congratulations, you have written and executed your first Python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94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Arithmetic operators are used with numeric values to perform common mathematical operations: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094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ZeroDivisionError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2062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054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593AE21-5629-4554-B418-91995020B302}"/>
              </a:ext>
            </a:extLst>
          </p:cNvPr>
          <p:cNvSpPr/>
          <p:nvPr userDrawn="1"/>
        </p:nvSpPr>
        <p:spPr>
          <a:xfrm>
            <a:off x="0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98B2762-C063-44B1-A760-DD1B968BE09A}"/>
              </a:ext>
            </a:extLst>
          </p:cNvPr>
          <p:cNvSpPr txBox="1">
            <a:spLocks/>
          </p:cNvSpPr>
          <p:nvPr userDrawn="1"/>
        </p:nvSpPr>
        <p:spPr>
          <a:xfrm>
            <a:off x="-1707114" y="2422578"/>
            <a:ext cx="6145764" cy="110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BFD381-1983-4673-8C0D-47C0848F05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750" y="2338493"/>
            <a:ext cx="3531146" cy="14507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{ subject }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9F900145-A597-4083-9E29-5EAC5279CBA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47842" y="6136265"/>
            <a:ext cx="4090199" cy="453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presenter name }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2CF07ADA-4DDF-4673-82EB-C56549FE68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20" y="1849064"/>
            <a:ext cx="4384900" cy="22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9774" y="1108956"/>
            <a:ext cx="7537688" cy="488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44D879-5B07-4E89-8273-20710E2DFAB7}"/>
              </a:ext>
            </a:extLst>
          </p:cNvPr>
          <p:cNvSpPr/>
          <p:nvPr userDrawn="1"/>
        </p:nvSpPr>
        <p:spPr>
          <a:xfrm>
            <a:off x="5478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0" y="2924175"/>
            <a:ext cx="1115145" cy="97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grpSp>
        <p:nvGrpSpPr>
          <p:cNvPr id="19" name="Group 18" descr="Info">
            <a:extLst>
              <a:ext uri="{FF2B5EF4-FFF2-40B4-BE49-F238E27FC236}">
                <a16:creationId xmlns:a16="http://schemas.microsoft.com/office/drawing/2014/main" id="{D5F51FA4-6D99-4C7A-82F8-8227EF3B8DC5}"/>
              </a:ext>
            </a:extLst>
          </p:cNvPr>
          <p:cNvGrpSpPr/>
          <p:nvPr userDrawn="1"/>
        </p:nvGrpSpPr>
        <p:grpSpPr>
          <a:xfrm>
            <a:off x="4642801" y="3133724"/>
            <a:ext cx="567374" cy="550865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706AD7-0E27-423B-949F-E8E8248CF416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DCB8E58-3BEB-4B72-BE08-69CB2B0AD61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1CD6FC-6EAC-4618-905B-95DCB3474753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56CF3514-7AF3-4FC3-9EEC-9B20FC924AB2}"/>
              </a:ext>
            </a:extLst>
          </p:cNvPr>
          <p:cNvSpPr txBox="1">
            <a:spLocks/>
          </p:cNvSpPr>
          <p:nvPr userDrawn="1"/>
        </p:nvSpPr>
        <p:spPr>
          <a:xfrm>
            <a:off x="831099" y="2757997"/>
            <a:ext cx="2750301" cy="67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B3E4C8-AF39-4BFA-B6F4-8B2B79D6A6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08431" y="1603717"/>
            <a:ext cx="5524060" cy="315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your objectives}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3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A9D5-58D8-4CFB-8F10-02014F1C6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6921" y="618977"/>
            <a:ext cx="9393848" cy="712765"/>
          </a:xfrm>
          <a:prstGeom prst="rect">
            <a:avLst/>
          </a:prstGeom>
        </p:spPr>
        <p:txBody>
          <a:bodyPr/>
          <a:lstStyle>
            <a:lvl1pPr>
              <a:defRPr lang="en-US" sz="3600" b="1" kern="1200" spc="-38" baseline="0" dirty="0">
                <a:solidFill>
                  <a:srgbClr val="25677D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{ Title }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BF5273D-0B1E-4B03-957D-F180553838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6921" y="1603717"/>
            <a:ext cx="10275570" cy="4705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{write your bullet point }</a:t>
            </a:r>
          </a:p>
        </p:txBody>
      </p:sp>
    </p:spTree>
    <p:extLst>
      <p:ext uri="{BB962C8B-B14F-4D97-AF65-F5344CB8AC3E}">
        <p14:creationId xmlns:p14="http://schemas.microsoft.com/office/powerpoint/2010/main" val="184462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0097A3E-9ECE-4FEA-BD77-C203F37BB98C}"/>
              </a:ext>
            </a:extLst>
          </p:cNvPr>
          <p:cNvSpPr txBox="1">
            <a:spLocks/>
          </p:cNvSpPr>
          <p:nvPr userDrawn="1"/>
        </p:nvSpPr>
        <p:spPr>
          <a:xfrm>
            <a:off x="1325880" y="638175"/>
            <a:ext cx="9942195" cy="666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25677D"/>
                </a:solidFill>
                <a:latin typeface="+mn-lt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AB507FC-08F4-4105-8DB5-B12E61ABD3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5880" y="1524000"/>
            <a:ext cx="9681949" cy="3958659"/>
          </a:xfrm>
          <a:prstGeom prst="rect">
            <a:avLst/>
          </a:prstGeom>
        </p:spPr>
        <p:txBody>
          <a:bodyPr>
            <a:normAutofit/>
          </a:bodyPr>
          <a:lstStyle>
            <a:lvl1pPr marL="91440">
              <a:spcBef>
                <a:spcPts val="0"/>
              </a:spcBef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 link to reference1, example: http://app.icraftsoft.net }</a:t>
            </a:r>
          </a:p>
          <a:p>
            <a:pPr lvl="0"/>
            <a:r>
              <a:rPr lang="en-US" dirty="0"/>
              <a:t>{ link to reference1, example: http://app.icraftsoft.net }</a:t>
            </a:r>
          </a:p>
        </p:txBody>
      </p:sp>
    </p:spTree>
    <p:extLst>
      <p:ext uri="{BB962C8B-B14F-4D97-AF65-F5344CB8AC3E}">
        <p14:creationId xmlns:p14="http://schemas.microsoft.com/office/powerpoint/2010/main" val="87525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>
            <a:extLst>
              <a:ext uri="{FF2B5EF4-FFF2-40B4-BE49-F238E27FC236}">
                <a16:creationId xmlns:a16="http://schemas.microsoft.com/office/drawing/2014/main" id="{C47E92DD-4638-4EFE-A0C5-A834DE8DBC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7506" y="2055322"/>
            <a:ext cx="1683026" cy="274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-8621" y="625480"/>
            <a:ext cx="1036320" cy="68580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FF172-1DA4-48FC-BF29-91580345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81726"/>
            <a:ext cx="2743200" cy="539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B06-9FB6-4AA1-A097-666DD28834F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3515339-63D2-4263-907F-4DDBB672198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852" y="82268"/>
            <a:ext cx="944645" cy="119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7" r:id="rId2"/>
    <p:sldLayoutId id="2147483729" r:id="rId3"/>
    <p:sldLayoutId id="2147483728" r:id="rId4"/>
    <p:sldLayoutId id="2147483709" r:id="rId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spc="-38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9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python.org/en/Variables_and_Types" TargetMode="External"/><Relationship Id="rId2" Type="http://schemas.openxmlformats.org/officeDocument/2006/relationships/hyperlink" Target="https://python.land/introduction-to-python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3schools.com/python/default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87EE-DA3D-4E92-9EA2-FD2A051D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91" y="1114585"/>
            <a:ext cx="3531146" cy="182739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Programming in Python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A9B503-4BFE-B34B-88AC-D1EDF7317C11}"/>
              </a:ext>
            </a:extLst>
          </p:cNvPr>
          <p:cNvSpPr txBox="1">
            <a:spLocks/>
          </p:cNvSpPr>
          <p:nvPr/>
        </p:nvSpPr>
        <p:spPr>
          <a:xfrm>
            <a:off x="540439" y="3904167"/>
            <a:ext cx="3531146" cy="182739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38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/>
              <a:t>Python Fundamentals</a:t>
            </a:r>
          </a:p>
        </p:txBody>
      </p:sp>
    </p:spTree>
    <p:extLst>
      <p:ext uri="{BB962C8B-B14F-4D97-AF65-F5344CB8AC3E}">
        <p14:creationId xmlns:p14="http://schemas.microsoft.com/office/powerpoint/2010/main" val="276750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18D9-247C-2CC2-B171-72E12EEDF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21" y="618977"/>
            <a:ext cx="9393848" cy="984740"/>
          </a:xfrm>
        </p:spPr>
        <p:txBody>
          <a:bodyPr/>
          <a:lstStyle/>
          <a:p>
            <a:r>
              <a:rPr lang="en-US" dirty="0"/>
              <a:t>The following python shell will be opened (Interactive mode)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66C88-A0A3-7B38-635C-A1E0941CC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E595D-FBD6-39FC-9E51-E95E40138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286" y="1782320"/>
            <a:ext cx="6686550" cy="402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52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E8DF-D8EF-E0B3-1896-0D5926E6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Execute a python script(code)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6E9D8-9839-8756-7CC6-3F3A0B9FEB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Create a new file by selecting File -&gt; New File from the menu.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4DDA3-70A1-62E9-6282-F70436209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431" y="2266336"/>
            <a:ext cx="5924550" cy="431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6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CB8D-CAA6-8A01-BA9E-DA4D80FA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mode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3FF86-1669-2241-9CD1-B6493F3135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Enter multiple statements and save the file with extension </a:t>
            </a:r>
            <a:r>
              <a:rPr lang="en-US" b="1" dirty="0"/>
              <a:t>.</a:t>
            </a:r>
            <a:r>
              <a:rPr lang="en-US" b="1" dirty="0" err="1"/>
              <a:t>py</a:t>
            </a:r>
            <a:r>
              <a:rPr lang="en-US" b="1" dirty="0"/>
              <a:t> </a:t>
            </a:r>
            <a:r>
              <a:rPr lang="en-US" dirty="0"/>
              <a:t>using File -&gt; Save. For example, save the following code as </a:t>
            </a:r>
            <a:r>
              <a:rPr lang="en-US" b="1" dirty="0"/>
              <a:t>hello.py.</a:t>
            </a:r>
            <a:br>
              <a:rPr lang="en-US" b="1" dirty="0"/>
            </a:br>
            <a:r>
              <a:rPr lang="en-US" b="1" dirty="0"/>
              <a:t> press F5 to run the script in the editor window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00DDAF-7BE9-5B45-2291-D4BFCF737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097" y="2781300"/>
            <a:ext cx="6753225" cy="345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2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92674-EF97-B555-8883-525FADDD55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		</a:t>
            </a:r>
            <a:r>
              <a:rPr lang="en-US" sz="4000" dirty="0"/>
              <a:t>Now you’re good to go coding python!</a:t>
            </a:r>
          </a:p>
          <a:p>
            <a:pPr marL="0" indent="0">
              <a:buNone/>
            </a:pPr>
            <a:r>
              <a:rPr lang="en-US" sz="4000" dirty="0"/>
              <a:t>		</a:t>
            </a:r>
          </a:p>
          <a:p>
            <a:pPr marL="0" indent="0">
              <a:buNone/>
            </a:pPr>
            <a:r>
              <a:rPr lang="en-US" sz="4000" dirty="0"/>
              <a:t>					Happy Coding!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22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BA2C-4229-9CAA-1965-9220ADAF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21" y="618977"/>
            <a:ext cx="9393848" cy="1121332"/>
          </a:xfrm>
        </p:spPr>
        <p:txBody>
          <a:bodyPr/>
          <a:lstStyle/>
          <a:p>
            <a:r>
              <a:rPr lang="en-US" dirty="0"/>
              <a:t>Our First Program – Hello World </a:t>
            </a:r>
            <a:br>
              <a:rPr lang="en-US" dirty="0"/>
            </a:br>
            <a:r>
              <a:rPr lang="en-US" dirty="0"/>
              <a:t>(Method 1 – using Shell Mode)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DB996-6A82-405D-FF7B-08D5C2D3CB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6921" y="1740309"/>
            <a:ext cx="10275570" cy="456875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/>
              <a:t>Output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/>
              <a:t>Hello World!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68F96-5FC5-0FA6-CB95-FB2216F9F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8" y="2861641"/>
            <a:ext cx="9629775" cy="329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60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490C-5729-2484-E0BD-47C671BA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21" y="618977"/>
            <a:ext cx="9393848" cy="984740"/>
          </a:xfrm>
        </p:spPr>
        <p:txBody>
          <a:bodyPr/>
          <a:lstStyle/>
          <a:p>
            <a:r>
              <a:rPr lang="en-US" dirty="0"/>
              <a:t>Our First Program – Hello World </a:t>
            </a:r>
            <a:br>
              <a:rPr lang="en-US" dirty="0"/>
            </a:br>
            <a:r>
              <a:rPr lang="en-US" dirty="0"/>
              <a:t>(Method 2  -- using Script Mode)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459F8-8319-16CD-3AB6-BE39DF7E53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6921" y="1603717"/>
            <a:ext cx="10275570" cy="4705350"/>
          </a:xfrm>
        </p:spPr>
        <p:txBody>
          <a:bodyPr/>
          <a:lstStyle/>
          <a:p>
            <a:r>
              <a:rPr lang="en-US" dirty="0"/>
              <a:t>Creating a python file on the editor, using the .</a:t>
            </a:r>
            <a:r>
              <a:rPr lang="en-US" dirty="0" err="1"/>
              <a:t>py</a:t>
            </a:r>
            <a:r>
              <a:rPr lang="en-US" dirty="0"/>
              <a:t> file extension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FEAB3-8124-CD54-2262-2E6F3EA24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588457"/>
            <a:ext cx="65913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74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A795-D92E-DABE-1B32-4BF1D527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Operators (Practice on the Shell)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243A-0909-7DE6-3F1C-403215DA4F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Arithmetic operators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Addition		X + Y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Subtraction 	X – Y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Multiplication X * Y (asterisk)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Division		X / Y (True Division)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Modulus		X % Y (Remainder)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Exponentiation	X ** Y (Power)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Floor Division	X // Y</a:t>
            </a:r>
          </a:p>
        </p:txBody>
      </p:sp>
    </p:spTree>
    <p:extLst>
      <p:ext uri="{BB962C8B-B14F-4D97-AF65-F5344CB8AC3E}">
        <p14:creationId xmlns:p14="http://schemas.microsoft.com/office/powerpoint/2010/main" val="2021739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62DC-0D23-95CD-4DF7-DF2A36EF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Division Vs. Floor Division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C7592-745F-B40F-3CED-FB364BDF90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6922" y="1603717"/>
            <a:ext cx="4696924" cy="3440231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OUTPUT:   1.75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True division (/) divides a numerator by a denominator and yields a floating-point number with a decimal point.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C5BC51-C516-C304-3214-683488E0DB44}"/>
              </a:ext>
            </a:extLst>
          </p:cNvPr>
          <p:cNvSpPr txBox="1">
            <a:spLocks/>
          </p:cNvSpPr>
          <p:nvPr/>
        </p:nvSpPr>
        <p:spPr>
          <a:xfrm>
            <a:off x="5853845" y="1603717"/>
            <a:ext cx="5181234" cy="3440231"/>
          </a:xfrm>
          <a:prstGeom prst="rect">
            <a:avLst/>
          </a:prstGeom>
        </p:spPr>
        <p:txBody>
          <a:bodyPr>
            <a:normAutofit/>
          </a:bodyPr>
          <a:lstStyle>
            <a:lvl1pPr marL="200025" indent="-2000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rgbClr val="25677D"/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&gt;&gt;&gt;print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//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OUTPUT:    1</a:t>
            </a:r>
          </a:p>
          <a:p>
            <a:endParaRPr lang="en-US" dirty="0"/>
          </a:p>
          <a:p>
            <a:r>
              <a:rPr lang="en-US" dirty="0"/>
              <a:t>Floor division (//) divides a numerator by a denominator, yielding the highest integer that’s not greater than the result. Python truncates (discards) the fractional part: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0FFA50-A293-5F38-F832-3C9766E3EA65}"/>
              </a:ext>
            </a:extLst>
          </p:cNvPr>
          <p:cNvCxnSpPr/>
          <p:nvPr/>
        </p:nvCxnSpPr>
        <p:spPr>
          <a:xfrm>
            <a:off x="5663381" y="1603717"/>
            <a:ext cx="0" cy="295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61158F1-E2D7-FAD7-17E3-E35BCB5DB4D5}"/>
              </a:ext>
            </a:extLst>
          </p:cNvPr>
          <p:cNvSpPr txBox="1">
            <a:spLocks/>
          </p:cNvSpPr>
          <p:nvPr/>
        </p:nvSpPr>
        <p:spPr>
          <a:xfrm>
            <a:off x="1156921" y="5315923"/>
            <a:ext cx="9878157" cy="1176543"/>
          </a:xfrm>
          <a:prstGeom prst="rect">
            <a:avLst/>
          </a:prstGeom>
        </p:spPr>
        <p:txBody>
          <a:bodyPr>
            <a:normAutofit/>
          </a:bodyPr>
          <a:lstStyle>
            <a:lvl1pPr marL="200025" indent="-2000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rgbClr val="25677D"/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What would be the output of the following statement?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                 &gt;&gt;&gt;print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/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7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F9B7-3061-61F4-0C27-4DB2D44F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Remainder Operator (%)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5BC25-F69C-6FBB-DAA0-F56976351C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Python’s </a:t>
            </a:r>
            <a:r>
              <a:rPr lang="en-US" b="1" dirty="0"/>
              <a:t>remainder operator (%) </a:t>
            </a:r>
            <a:r>
              <a:rPr lang="en-US" dirty="0"/>
              <a:t>yields the remainder after the left operand is divided by the right operand:</a:t>
            </a:r>
            <a:br>
              <a:rPr lang="en-US" dirty="0"/>
            </a:br>
            <a:r>
              <a:rPr lang="en-US" dirty="0"/>
              <a:t>Example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OUTPUT: 3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dirty="0"/>
              <a:t>In this case, 7 divided by 4 yields a quotient of 1 and a remainder of 3.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26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C5E3-C37C-18E0-9ECB-F901AF8E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1EE99-EF31-34F6-54F5-58FDCF3425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&gt;&gt;&gt; 2 + 3 * 3</a:t>
            </a:r>
          </a:p>
          <a:p>
            <a:pPr marL="0" indent="0">
              <a:buNone/>
            </a:pPr>
            <a:r>
              <a:rPr lang="en-US" dirty="0"/>
              <a:t>	OUTPUT: 11</a:t>
            </a:r>
          </a:p>
          <a:p>
            <a:pPr marL="0" indent="0">
              <a:buNone/>
            </a:pPr>
            <a:r>
              <a:rPr lang="en-US" dirty="0"/>
              <a:t>	&gt;&gt;&gt; (2 + 3) * 3</a:t>
            </a:r>
          </a:p>
          <a:p>
            <a:pPr marL="0" indent="0">
              <a:buNone/>
            </a:pPr>
            <a:r>
              <a:rPr lang="en-US" dirty="0"/>
              <a:t>	OUTPUT: 15</a:t>
            </a:r>
          </a:p>
          <a:p>
            <a:pPr marL="0" indent="0">
              <a:buNone/>
            </a:pPr>
            <a:r>
              <a:rPr lang="en-US" dirty="0"/>
              <a:t>	&gt;&gt;&gt; 1 + 2 ** 2</a:t>
            </a:r>
          </a:p>
          <a:p>
            <a:pPr marL="0" indent="0">
              <a:buNone/>
            </a:pPr>
            <a:r>
              <a:rPr lang="en-US" dirty="0"/>
              <a:t>	OUTPUT: 5</a:t>
            </a:r>
          </a:p>
          <a:p>
            <a:pPr marL="0" indent="0">
              <a:buNone/>
            </a:pPr>
            <a:r>
              <a:rPr lang="en-US" dirty="0"/>
              <a:t>	&gt;&gt;&gt; 2 / 2 * 8</a:t>
            </a:r>
          </a:p>
          <a:p>
            <a:pPr marL="0" indent="0">
              <a:buNone/>
            </a:pPr>
            <a:r>
              <a:rPr lang="en-US" dirty="0"/>
              <a:t>	OUTPUT: 8.0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Order of Operation:</a:t>
            </a:r>
            <a:br>
              <a:rPr lang="en-US" b="1" dirty="0"/>
            </a:br>
            <a:r>
              <a:rPr lang="en-US" b="1" dirty="0"/>
              <a:t>PEMDAS</a:t>
            </a:r>
            <a:r>
              <a:rPr lang="en-US" dirty="0"/>
              <a:t> : Parenthesis, Exponentiation, (Multiplication, Division, Modulus), (Addition, Subtraction)</a:t>
            </a:r>
          </a:p>
        </p:txBody>
      </p:sp>
    </p:spTree>
    <p:extLst>
      <p:ext uri="{BB962C8B-B14F-4D97-AF65-F5344CB8AC3E}">
        <p14:creationId xmlns:p14="http://schemas.microsoft.com/office/powerpoint/2010/main" val="280911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8A4EB7-0083-4E96-94F4-ADEA9D998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12895" y="2203803"/>
            <a:ext cx="6030277" cy="31832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Introduction</a:t>
            </a:r>
          </a:p>
          <a:p>
            <a:r>
              <a:rPr lang="en-US" dirty="0">
                <a:solidFill>
                  <a:srgbClr val="002060"/>
                </a:solidFill>
              </a:rPr>
              <a:t>What is Python Programming?</a:t>
            </a:r>
          </a:p>
          <a:p>
            <a:r>
              <a:rPr lang="en-US" dirty="0">
                <a:solidFill>
                  <a:srgbClr val="002060"/>
                </a:solidFill>
              </a:rPr>
              <a:t>Environment Setup</a:t>
            </a:r>
          </a:p>
          <a:p>
            <a:r>
              <a:rPr lang="en-US" dirty="0">
                <a:solidFill>
                  <a:srgbClr val="002060"/>
                </a:solidFill>
              </a:rPr>
              <a:t>Variables and Assignment Operators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87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0E1F-E966-35C9-5F36-18EC9D9B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17E16-D88C-6175-8756-572692DC05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are used to temporarily store data in a computer's memory</a:t>
            </a:r>
          </a:p>
          <a:p>
            <a:r>
              <a:rPr lang="en-US" dirty="0"/>
              <a:t>Variables are containers for storing data values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output: 10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Here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price</a:t>
            </a:r>
            <a:r>
              <a:rPr lang="en-US" dirty="0"/>
              <a:t> is an </a:t>
            </a:r>
            <a:r>
              <a:rPr lang="en-US" b="1" dirty="0"/>
              <a:t>identifier/variable </a:t>
            </a:r>
            <a:r>
              <a:rPr lang="en-US" dirty="0"/>
              <a:t>and </a:t>
            </a:r>
            <a:r>
              <a:rPr lang="en-US" b="1" dirty="0"/>
              <a:t>10</a:t>
            </a:r>
            <a:r>
              <a:rPr lang="en-US" dirty="0"/>
              <a:t> is the </a:t>
            </a:r>
            <a:r>
              <a:rPr lang="en-US" b="1" dirty="0"/>
              <a:t>value</a:t>
            </a:r>
          </a:p>
          <a:p>
            <a:r>
              <a:rPr lang="en-US" dirty="0"/>
              <a:t>Storing a value into a variable is called a variable assignment.</a:t>
            </a:r>
          </a:p>
        </p:txBody>
      </p:sp>
    </p:spTree>
    <p:extLst>
      <p:ext uri="{BB962C8B-B14F-4D97-AF65-F5344CB8AC3E}">
        <p14:creationId xmlns:p14="http://schemas.microsoft.com/office/powerpoint/2010/main" val="558431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D527-F3A3-D796-B5EE-414C9936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E2939-5A5A-11B3-9B20-3A6FA02B1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45</a:t>
            </a:r>
            <a:endParaRPr lang="en-US" dirty="0"/>
          </a:p>
          <a:p>
            <a:endParaRPr lang="en-US" dirty="0"/>
          </a:p>
          <a:p>
            <a:r>
              <a:rPr lang="en-US" dirty="0"/>
              <a:t>Variable names such as </a:t>
            </a:r>
            <a:r>
              <a:rPr lang="en-US" b="1" dirty="0"/>
              <a:t>number1</a:t>
            </a:r>
            <a:r>
              <a:rPr lang="en-US" dirty="0"/>
              <a:t> and </a:t>
            </a:r>
            <a:r>
              <a:rPr lang="en-US" b="1" dirty="0"/>
              <a:t>price</a:t>
            </a:r>
            <a:r>
              <a:rPr lang="en-US" dirty="0"/>
              <a:t> actually correspond to locations in the computer's memory. Every variable has a </a:t>
            </a:r>
            <a:r>
              <a:rPr lang="en-US" b="1" dirty="0"/>
              <a:t>name</a:t>
            </a:r>
            <a:r>
              <a:rPr lang="en-US" dirty="0"/>
              <a:t>, a </a:t>
            </a:r>
            <a:r>
              <a:rPr lang="en-US" b="1" dirty="0"/>
              <a:t>type</a:t>
            </a:r>
            <a:r>
              <a:rPr lang="en-US" dirty="0"/>
              <a:t>, a </a:t>
            </a:r>
            <a:r>
              <a:rPr lang="en-US" b="1" dirty="0"/>
              <a:t>size</a:t>
            </a:r>
            <a:r>
              <a:rPr lang="en-US" dirty="0"/>
              <a:t> (in bytes) and a </a:t>
            </a:r>
            <a:r>
              <a:rPr lang="en-US" b="1" dirty="0"/>
              <a:t>value</a:t>
            </a:r>
            <a:r>
              <a:rPr lang="en-US" dirty="0"/>
              <a:t>. The Computer places </a:t>
            </a:r>
            <a:r>
              <a:rPr lang="en-US" b="1" dirty="0"/>
              <a:t>45</a:t>
            </a:r>
            <a:r>
              <a:rPr lang="en-US" dirty="0"/>
              <a:t> into location </a:t>
            </a:r>
            <a:r>
              <a:rPr lang="en-US" b="1" dirty="0"/>
              <a:t>number1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82D5A-7848-708E-8EC6-FA3109431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4077265"/>
            <a:ext cx="43815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31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FEA2-1571-1D68-47EA-F806722D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12510-2E7B-56CD-6B5B-C7DCAE4522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 variable name must start with a letter or the underscore character</a:t>
            </a:r>
          </a:p>
          <a:p>
            <a:r>
              <a:rPr lang="en-US" dirty="0"/>
              <a:t>A variable name cannot start with a number</a:t>
            </a:r>
          </a:p>
          <a:p>
            <a:r>
              <a:rPr lang="en-US" dirty="0"/>
              <a:t>A variable name can only contain alpha-numeric characters and underscores (A-z, 0-9, and _ )</a:t>
            </a:r>
          </a:p>
          <a:p>
            <a:r>
              <a:rPr lang="en-US" dirty="0"/>
              <a:t>Variable names are case-sensitive (age, Age and AGE are three different variables)</a:t>
            </a:r>
          </a:p>
        </p:txBody>
      </p:sp>
    </p:spTree>
    <p:extLst>
      <p:ext uri="{BB962C8B-B14F-4D97-AF65-F5344CB8AC3E}">
        <p14:creationId xmlns:p14="http://schemas.microsoft.com/office/powerpoint/2010/main" val="424907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5E59-1AD7-F024-F1E6-9FC9DB8D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7EE9C-899B-9625-EB9F-8C23728C8E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 equal sign ( = ) is the </a:t>
            </a:r>
            <a:r>
              <a:rPr lang="en-US" b="1" dirty="0"/>
              <a:t>assignment</a:t>
            </a:r>
            <a:r>
              <a:rPr lang="en-US" dirty="0"/>
              <a:t> operator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sumOfNumbers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4 + 5</a:t>
            </a:r>
            <a:endParaRPr lang="en-US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MyVariableName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John”</a:t>
            </a:r>
            <a:endParaRPr lang="en-US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The right side of the </a:t>
            </a:r>
            <a:r>
              <a:rPr lang="en-US" b="1" dirty="0"/>
              <a:t>=</a:t>
            </a:r>
            <a:r>
              <a:rPr lang="en-US" dirty="0"/>
              <a:t> symbol always executes first, then the result is assigned to the variable on the symbol’s left side</a:t>
            </a:r>
          </a:p>
        </p:txBody>
      </p:sp>
    </p:spTree>
    <p:extLst>
      <p:ext uri="{BB962C8B-B14F-4D97-AF65-F5344CB8AC3E}">
        <p14:creationId xmlns:p14="http://schemas.microsoft.com/office/powerpoint/2010/main" val="516852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734C-BCAF-5D0C-9DCF-57A8D313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39EA7-07F5-D173-6E1E-883F59343E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Suppose you have $100, which you can invest with a 10% return each year. After one year, it’s  </a:t>
            </a:r>
            <a:r>
              <a:rPr lang="en-US" b="1" i="1" dirty="0"/>
              <a:t>100 * 1.1 = 110 </a:t>
            </a:r>
            <a:r>
              <a:rPr lang="en-US" dirty="0"/>
              <a:t>dollars, and after two years it’s </a:t>
            </a:r>
            <a:r>
              <a:rPr lang="en-US" b="1" i="1" dirty="0"/>
              <a:t>110 * 1.1 * 1.1 = 121 </a:t>
            </a:r>
            <a:r>
              <a:rPr lang="en-US" dirty="0"/>
              <a:t>. Add code to calculate how much money you end up with after 7 years, and print the result.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HINT: Use Multiplication and exponentiation operators only</a:t>
            </a:r>
          </a:p>
        </p:txBody>
      </p:sp>
    </p:spTree>
    <p:extLst>
      <p:ext uri="{BB962C8B-B14F-4D97-AF65-F5344CB8AC3E}">
        <p14:creationId xmlns:p14="http://schemas.microsoft.com/office/powerpoint/2010/main" val="3724321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5F26-50EE-AFF5-08E9-90DDB9B7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75465-5124-572F-0976-0D3A90E7DB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Calculate your body mass index (BMI)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HINT: BMI = Weight / (Height ** Height)</a:t>
            </a:r>
            <a:br>
              <a:rPr lang="en-US" dirty="0"/>
            </a:br>
            <a:r>
              <a:rPr lang="en-US" dirty="0"/>
              <a:t>Weight is in Kg. and Height is in Meter.</a:t>
            </a:r>
          </a:p>
        </p:txBody>
      </p:sp>
    </p:spTree>
    <p:extLst>
      <p:ext uri="{BB962C8B-B14F-4D97-AF65-F5344CB8AC3E}">
        <p14:creationId xmlns:p14="http://schemas.microsoft.com/office/powerpoint/2010/main" val="2224005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C951-0E26-DEF7-1C51-945111DE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5FB5D-9B52-7BC9-63BA-6470684C3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Given the three sides of a triangle a, b and c as:</a:t>
            </a:r>
            <a:br>
              <a:rPr lang="en-US" dirty="0"/>
            </a:br>
            <a:r>
              <a:rPr lang="en-US" dirty="0"/>
              <a:t>a = 5</a:t>
            </a:r>
            <a:br>
              <a:rPr lang="en-US" dirty="0"/>
            </a:br>
            <a:r>
              <a:rPr lang="en-US" dirty="0"/>
              <a:t>b = 6</a:t>
            </a:r>
            <a:br>
              <a:rPr lang="en-US" dirty="0"/>
            </a:br>
            <a:r>
              <a:rPr lang="en-US" dirty="0"/>
              <a:t>c = 7</a:t>
            </a:r>
          </a:p>
          <a:p>
            <a:r>
              <a:rPr lang="en-US" dirty="0"/>
              <a:t>Print the area of the triangle:</a:t>
            </a:r>
            <a:br>
              <a:rPr lang="en-US" dirty="0"/>
            </a:br>
            <a:r>
              <a:rPr lang="en-US" dirty="0"/>
              <a:t>Hint: Area of triangle = (a + b + c) / 2</a:t>
            </a:r>
          </a:p>
        </p:txBody>
      </p:sp>
    </p:spTree>
    <p:extLst>
      <p:ext uri="{BB962C8B-B14F-4D97-AF65-F5344CB8AC3E}">
        <p14:creationId xmlns:p14="http://schemas.microsoft.com/office/powerpoint/2010/main" val="1577814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7174-1AD8-6789-B004-4C5E0735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3B669-F8A6-5683-52B6-01BC52AC11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6921" y="1603717"/>
            <a:ext cx="4521208" cy="4705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is the output of: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 – 4 * 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-18 // 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 * 3 ** 3 * 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2 % 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&gt;&gt;&gt;a = b = c = 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&gt;&gt;&gt;sum = 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 + b + c</a:t>
            </a: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08F940-520B-3CE5-6691-1FBABDF896BF}"/>
              </a:ext>
            </a:extLst>
          </p:cNvPr>
          <p:cNvCxnSpPr>
            <a:cxnSpLocks/>
          </p:cNvCxnSpPr>
          <p:nvPr/>
        </p:nvCxnSpPr>
        <p:spPr>
          <a:xfrm>
            <a:off x="1371600" y="3967316"/>
            <a:ext cx="3760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941C01A-EEA1-51B7-B125-A0CD61128DBB}"/>
              </a:ext>
            </a:extLst>
          </p:cNvPr>
          <p:cNvSpPr txBox="1">
            <a:spLocks/>
          </p:cNvSpPr>
          <p:nvPr/>
        </p:nvSpPr>
        <p:spPr>
          <a:xfrm>
            <a:off x="5530645" y="1875692"/>
            <a:ext cx="4521208" cy="4705350"/>
          </a:xfrm>
          <a:prstGeom prst="rect">
            <a:avLst/>
          </a:prstGeom>
        </p:spPr>
        <p:txBody>
          <a:bodyPr>
            <a:normAutofit/>
          </a:bodyPr>
          <a:lstStyle>
            <a:lvl1pPr marL="200025" indent="-2000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rgbClr val="25677D"/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How do you know the version of Python you’re using?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&gt;&gt;&gt;import sys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sys.version</a:t>
            </a:r>
            <a:b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OR in the command line(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cmd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run the command:</a:t>
            </a:r>
            <a:b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python --version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D21ADD-B629-1D85-FD54-C5BE2E05C167}"/>
              </a:ext>
            </a:extLst>
          </p:cNvPr>
          <p:cNvCxnSpPr/>
          <p:nvPr/>
        </p:nvCxnSpPr>
        <p:spPr>
          <a:xfrm>
            <a:off x="5515896" y="1875692"/>
            <a:ext cx="0" cy="4737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769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327D-3DF6-C982-9D5E-571B9BE1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37D03-57AF-4E59-B977-01891B963F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&gt;&gt;&gt;a = 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&gt;&gt;&gt;b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&gt;&gt;&gt;c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&gt;&gt;&gt;area = 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(a + b + c) / 2</a:t>
            </a: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Congrats! You’ve written a code that calculates the area of a triangle!</a:t>
            </a:r>
          </a:p>
        </p:txBody>
      </p:sp>
    </p:spTree>
    <p:extLst>
      <p:ext uri="{BB962C8B-B14F-4D97-AF65-F5344CB8AC3E}">
        <p14:creationId xmlns:p14="http://schemas.microsoft.com/office/powerpoint/2010/main" val="3721510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E2D2FB-EB50-4ECF-9B84-E286F527A5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2566" y="1481959"/>
            <a:ext cx="10363200" cy="487679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https://python.land/introduction-to-python</a:t>
            </a:r>
            <a:endParaRPr lang="en-US" dirty="0"/>
          </a:p>
          <a:p>
            <a:r>
              <a:rPr lang="en-US" dirty="0">
                <a:hlinkClick r:id="rId3"/>
              </a:rPr>
              <a:t>https://www.learnpython.org/en/Variables_and_Types</a:t>
            </a:r>
            <a:endParaRPr lang="en-US" dirty="0"/>
          </a:p>
          <a:p>
            <a:r>
              <a:rPr lang="en-US" dirty="0">
                <a:hlinkClick r:id="rId4"/>
              </a:rPr>
              <a:t>https://www.w3schools.com/python/default.asp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8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9A70-A6EA-498A-AD2D-7F7788B2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F3299-36EB-4AE8-8333-9BC7788A53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is this course for?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of any age with or without prior programming experience</a:t>
            </a:r>
          </a:p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can you expect to learn?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Programming concepts: Functions, Inheritance, Class, Object, Data Structures and more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to approach problems using Computer Programs</a:t>
            </a:r>
          </a:p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python?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is the world’s most popular programming language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to learn, works on different platforms (Windows, Mac, Linux, etc.)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source, free and widely available with a massive open-source community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 standard libraries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in Mobile App, Web Dev, AI, Big Data, Data Science, Game Programming,….</a:t>
            </a:r>
          </a:p>
          <a:p>
            <a:pPr lvl="1"/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0876" lvl="1" indent="0">
              <a:buNone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0876" lvl="1" indent="0"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is a great language to learn, so let’s get started!</a:t>
            </a:r>
          </a:p>
          <a:p>
            <a:pPr lvl="1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73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8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9A70-A6EA-498A-AD2D-7F7788B2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/>
          <a:lstStyle/>
          <a:p>
            <a:r>
              <a:rPr lang="en-US" dirty="0"/>
              <a:t>What’s Python Programming?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F3299-36EB-4AE8-8333-9BC7788A53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Python is a popular programming language.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It was created in 1991 by Guido van Rossum.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It’s used for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Web Development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Data Science and Machine Learning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Game Development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Application Development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Internet of Things (IoT)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Statistics and much more.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DE23-B76E-699B-EB75-AFF6AB38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C3FD6-1360-55DB-79BF-E44F83268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get python running on your system?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 is platform independent (write the code once, it should run almost on all supported platforms).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“Write once, run anywhere”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 programming language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 python?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ways to run python scripts but the preferred way is withing an IDE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Python’s standard distribution includes IDLE as the default IDE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steps in the next slides to install Python-IDLE</a:t>
            </a:r>
          </a:p>
        </p:txBody>
      </p:sp>
    </p:spTree>
    <p:extLst>
      <p:ext uri="{BB962C8B-B14F-4D97-AF65-F5344CB8AC3E}">
        <p14:creationId xmlns:p14="http://schemas.microsoft.com/office/powerpoint/2010/main" val="170687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Python-IDLE installation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56921" y="1786597"/>
            <a:ext cx="10275570" cy="47053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Open website </a:t>
            </a:r>
            <a:r>
              <a:rPr lang="en-US" b="1" dirty="0">
                <a:solidFill>
                  <a:srgbClr val="002060"/>
                </a:solidFill>
              </a:rPr>
              <a:t>https://www.python.org/ </a:t>
            </a:r>
            <a:r>
              <a:rPr lang="en-US" dirty="0">
                <a:solidFill>
                  <a:srgbClr val="002060"/>
                </a:solidFill>
              </a:rPr>
              <a:t>from your web browser.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sz="2800" dirty="0">
                <a:solidFill>
                  <a:srgbClr val="002060"/>
                </a:solidFill>
              </a:rPr>
              <a:t>Click at </a:t>
            </a:r>
            <a:r>
              <a:rPr lang="en-US" sz="2800" b="1" dirty="0">
                <a:solidFill>
                  <a:srgbClr val="002060"/>
                </a:solidFill>
              </a:rPr>
              <a:t>Downloads</a:t>
            </a:r>
            <a:r>
              <a:rPr lang="en-US" sz="2800" dirty="0">
                <a:solidFill>
                  <a:srgbClr val="002060"/>
                </a:solidFill>
              </a:rPr>
              <a:t>. </a:t>
            </a:r>
            <a:r>
              <a:rPr lang="en-US" dirty="0">
                <a:solidFill>
                  <a:srgbClr val="002060"/>
                </a:solidFill>
              </a:rPr>
              <a:t>Different options will be shown. You can choose the </a:t>
            </a:r>
            <a:r>
              <a:rPr lang="en-US" b="1" dirty="0">
                <a:solidFill>
                  <a:srgbClr val="002060"/>
                </a:solidFill>
              </a:rPr>
              <a:t>version</a:t>
            </a:r>
            <a:r>
              <a:rPr lang="en-US" dirty="0">
                <a:solidFill>
                  <a:srgbClr val="002060"/>
                </a:solidFill>
              </a:rPr>
              <a:t> you want to download as per your operating system.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F1DA4-4197-6C2B-3C1D-0DDF8A911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153" y="3054453"/>
            <a:ext cx="10275570" cy="359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5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9DE6-03F0-4193-BD68-37B101C8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102ED-7A5E-FF81-97FC-46045464F7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Double click at Python installer downloaded on your computer. And follow the wizard installation steps.</a:t>
            </a:r>
          </a:p>
          <a:p>
            <a:endParaRPr lang="en-US" dirty="0"/>
          </a:p>
          <a:p>
            <a:r>
              <a:rPr lang="en-US" dirty="0"/>
              <a:t>Click the Run button to continue installation </a:t>
            </a:r>
            <a:r>
              <a:rPr lang="en-US" dirty="0">
                <a:sym typeface="Wingdings" panose="05000000000000000000" pitchFamily="2" charset="2"/>
              </a:rPr>
              <a:t> make sure to check “Add Python 3.xx to Path” box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Click at Install Now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2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8457-88AB-A429-5245-13719C17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Python IDLE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0B3C5-D6B4-A729-75EE-0AC38FBFB4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 start the IDLE interactive shell, search for the IDLE icon in the start menu and double click on it.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C51C7-E731-E5BE-63F1-BD97DBD27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469" y="2191109"/>
            <a:ext cx="6591300" cy="45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2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9620-F25D-D5D2-953F-6F1E3F73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modes of Python IDLE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D770B-27D7-692C-BD13-BAC39C302A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/>
              <a:t>Interactive mode (Shell, terminal, command line)</a:t>
            </a:r>
          </a:p>
          <a:p>
            <a:pPr lvl="1"/>
            <a:r>
              <a:rPr lang="en-US" sz="2400" dirty="0"/>
              <a:t>Hint Enter to display result</a:t>
            </a:r>
          </a:p>
          <a:p>
            <a:pPr lvl="1"/>
            <a:endParaRPr lang="en-US" sz="2400" dirty="0"/>
          </a:p>
          <a:p>
            <a:r>
              <a:rPr lang="en-US" sz="2800" dirty="0"/>
              <a:t>Script mode (Editor)</a:t>
            </a:r>
          </a:p>
          <a:p>
            <a:pPr lvl="1"/>
            <a:r>
              <a:rPr lang="en-US" sz="2400" dirty="0"/>
              <a:t>press F5 to run the script in the editor window</a:t>
            </a:r>
          </a:p>
        </p:txBody>
      </p:sp>
    </p:spTree>
    <p:extLst>
      <p:ext uri="{BB962C8B-B14F-4D97-AF65-F5344CB8AC3E}">
        <p14:creationId xmlns:p14="http://schemas.microsoft.com/office/powerpoint/2010/main" val="42340699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1579</Words>
  <Application>Microsoft Office PowerPoint</Application>
  <PresentationFormat>Widescreen</PresentationFormat>
  <Paragraphs>165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Consolas</vt:lpstr>
      <vt:lpstr>source sans pro</vt:lpstr>
      <vt:lpstr>Times New Roman</vt:lpstr>
      <vt:lpstr>Verdana</vt:lpstr>
      <vt:lpstr>Wingdings</vt:lpstr>
      <vt:lpstr>RetrospectVTI</vt:lpstr>
      <vt:lpstr>Introduction to Programming in Python</vt:lpstr>
      <vt:lpstr>PowerPoint Presentation</vt:lpstr>
      <vt:lpstr>Introduction</vt:lpstr>
      <vt:lpstr>What’s Python Programming?</vt:lpstr>
      <vt:lpstr>Setting up Python Environment</vt:lpstr>
      <vt:lpstr>Python-IDLE installation</vt:lpstr>
      <vt:lpstr>Installation contd.</vt:lpstr>
      <vt:lpstr>How to use Python IDLE</vt:lpstr>
      <vt:lpstr>Two modes of Python IDLE</vt:lpstr>
      <vt:lpstr>The following python shell will be opened (Interactive mode) </vt:lpstr>
      <vt:lpstr>To Execute a python script(code)</vt:lpstr>
      <vt:lpstr>Script mode</vt:lpstr>
      <vt:lpstr>PowerPoint Presentation</vt:lpstr>
      <vt:lpstr>Our First Program – Hello World  (Method 1 – using Shell Mode)</vt:lpstr>
      <vt:lpstr>Our First Program – Hello World  (Method 2  -- using Script Mode)</vt:lpstr>
      <vt:lpstr>Python Operators (Practice on the Shell)</vt:lpstr>
      <vt:lpstr>True Division Vs. Floor Division</vt:lpstr>
      <vt:lpstr>Remainder Operator (%)</vt:lpstr>
      <vt:lpstr>Operator Precedence</vt:lpstr>
      <vt:lpstr>Variables and Assignments</vt:lpstr>
      <vt:lpstr>Variables</vt:lpstr>
      <vt:lpstr>variables</vt:lpstr>
      <vt:lpstr>Assignment Operator</vt:lpstr>
      <vt:lpstr>Challenge 1</vt:lpstr>
      <vt:lpstr>Challenge 2</vt:lpstr>
      <vt:lpstr>Challenge 3</vt:lpstr>
      <vt:lpstr>Challenge 4</vt:lpstr>
      <vt:lpstr>Challenge 3 Solution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2020-02-06T00:04:26Z</dcterms:created>
  <dcterms:modified xsi:type="dcterms:W3CDTF">2023-02-27T08:01:24Z</dcterms:modified>
</cp:coreProperties>
</file>