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4"/>
  </p:sldMasterIdLst>
  <p:notesMasterIdLst>
    <p:notesMasterId r:id="rId34"/>
  </p:notesMasterIdLst>
  <p:handoutMasterIdLst>
    <p:handoutMasterId r:id="rId35"/>
  </p:handoutMasterIdLst>
  <p:sldIdLst>
    <p:sldId id="256" r:id="rId5"/>
    <p:sldId id="261" r:id="rId6"/>
    <p:sldId id="258" r:id="rId7"/>
    <p:sldId id="297" r:id="rId8"/>
    <p:sldId id="298" r:id="rId9"/>
    <p:sldId id="307" r:id="rId10"/>
    <p:sldId id="299" r:id="rId11"/>
    <p:sldId id="303" r:id="rId12"/>
    <p:sldId id="304" r:id="rId13"/>
    <p:sldId id="311" r:id="rId14"/>
    <p:sldId id="305" r:id="rId15"/>
    <p:sldId id="306" r:id="rId16"/>
    <p:sldId id="300" r:id="rId17"/>
    <p:sldId id="302" r:id="rId18"/>
    <p:sldId id="301" r:id="rId19"/>
    <p:sldId id="308" r:id="rId20"/>
    <p:sldId id="309" r:id="rId21"/>
    <p:sldId id="312" r:id="rId22"/>
    <p:sldId id="313" r:id="rId23"/>
    <p:sldId id="314" r:id="rId24"/>
    <p:sldId id="315" r:id="rId25"/>
    <p:sldId id="316" r:id="rId26"/>
    <p:sldId id="317" r:id="rId27"/>
    <p:sldId id="318" r:id="rId28"/>
    <p:sldId id="319" r:id="rId29"/>
    <p:sldId id="320" r:id="rId30"/>
    <p:sldId id="310" r:id="rId31"/>
    <p:sldId id="259" r:id="rId32"/>
    <p:sldId id="26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677D"/>
    <a:srgbClr val="005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368246-F7E9-4CA5-A0BD-AE9D12201D0C}" v="18" dt="2020-12-12T03:31:09.4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055" autoAdjust="0"/>
  </p:normalViewPr>
  <p:slideViewPr>
    <p:cSldViewPr snapToGrid="0">
      <p:cViewPr varScale="1">
        <p:scale>
          <a:sx n="74" d="100"/>
          <a:sy n="74" d="100"/>
        </p:scale>
        <p:origin x="1042" y="72"/>
      </p:cViewPr>
      <p:guideLst>
        <p:guide orient="horz" pos="2160"/>
        <p:guide pos="3840"/>
      </p:guideLst>
    </p:cSldViewPr>
  </p:slideViewPr>
  <p:outlineViewPr>
    <p:cViewPr>
      <p:scale>
        <a:sx n="33" d="100"/>
        <a:sy n="33" d="100"/>
      </p:scale>
      <p:origin x="0" y="-228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2/7/2023</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2/7/2023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dirty="0">
                <a:solidFill>
                  <a:srgbClr val="000000"/>
                </a:solidFill>
                <a:effectLst/>
                <a:latin typeface="Times New Roman" panose="02020603050405020304" pitchFamily="18" charset="0"/>
                <a:cs typeface="Times New Roman" panose="02020603050405020304" pitchFamily="18" charset="0"/>
              </a:rPr>
              <a:t>your</a:t>
            </a:r>
            <a:r>
              <a:rPr lang="en-US" sz="1200" b="0" i="0" dirty="0">
                <a:solidFill>
                  <a:srgbClr val="000000"/>
                </a:solidFill>
                <a:effectLst/>
                <a:latin typeface="Times New Roman" panose="02020603050405020304" pitchFamily="18" charset="0"/>
                <a:cs typeface="Times New Roman" panose="02020603050405020304" pitchFamily="18" charset="0"/>
              </a:rPr>
              <a:t> programs will do more in fewer lines of code than many other languages would require</a:t>
            </a:r>
            <a:r>
              <a:rPr lang="en-US" sz="1200" dirty="0">
                <a:latin typeface="Times New Roman" panose="02020603050405020304" pitchFamily="18"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3</a:t>
            </a:fld>
            <a:endParaRPr lang="en-US" noProof="0" dirty="0"/>
          </a:p>
        </p:txBody>
      </p:sp>
    </p:spTree>
    <p:extLst>
      <p:ext uri="{BB962C8B-B14F-4D97-AF65-F5344CB8AC3E}">
        <p14:creationId xmlns:p14="http://schemas.microsoft.com/office/powerpoint/2010/main" val="2454924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15</a:t>
            </a:fld>
            <a:endParaRPr lang="en-US" noProof="0" dirty="0"/>
          </a:p>
        </p:txBody>
      </p:sp>
    </p:spTree>
    <p:extLst>
      <p:ext uri="{BB962C8B-B14F-4D97-AF65-F5344CB8AC3E}">
        <p14:creationId xmlns:p14="http://schemas.microsoft.com/office/powerpoint/2010/main" val="193173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23</a:t>
            </a:fld>
            <a:endParaRPr lang="en-US" noProof="0" dirty="0"/>
          </a:p>
        </p:txBody>
      </p:sp>
    </p:spTree>
    <p:extLst>
      <p:ext uri="{BB962C8B-B14F-4D97-AF65-F5344CB8AC3E}">
        <p14:creationId xmlns:p14="http://schemas.microsoft.com/office/powerpoint/2010/main" val="2141092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fsafe</a:t>
            </a:r>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1588583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source sans pro" panose="020B0503030403020204" pitchFamily="34" charset="0"/>
              </a:rPr>
              <a:t>Optionally, the character </a:t>
            </a:r>
            <a:r>
              <a:rPr lang="en-US" dirty="0"/>
              <a:t>e</a:t>
            </a:r>
            <a:r>
              <a:rPr lang="en-US" b="0" i="0" dirty="0">
                <a:solidFill>
                  <a:srgbClr val="222222"/>
                </a:solidFill>
                <a:effectLst/>
                <a:latin typeface="source sans pro" panose="020B0503030403020204" pitchFamily="34" charset="0"/>
              </a:rPr>
              <a:t> or </a:t>
            </a:r>
            <a:r>
              <a:rPr lang="en-US" dirty="0"/>
              <a:t>E</a:t>
            </a:r>
            <a:r>
              <a:rPr lang="en-US" b="0" i="0" dirty="0">
                <a:solidFill>
                  <a:srgbClr val="222222"/>
                </a:solidFill>
                <a:effectLst/>
                <a:latin typeface="source sans pro" panose="020B0503030403020204" pitchFamily="34" charset="0"/>
              </a:rPr>
              <a:t> followed by a +</a:t>
            </a:r>
            <a:r>
              <a:rPr lang="en-US" b="0" i="0" dirty="0" err="1">
                <a:solidFill>
                  <a:srgbClr val="222222"/>
                </a:solidFill>
                <a:effectLst/>
                <a:latin typeface="source sans pro" panose="020B0503030403020204" pitchFamily="34" charset="0"/>
              </a:rPr>
              <a:t>ve</a:t>
            </a:r>
            <a:r>
              <a:rPr lang="en-US" b="0" i="0" dirty="0">
                <a:solidFill>
                  <a:srgbClr val="222222"/>
                </a:solidFill>
                <a:effectLst/>
                <a:latin typeface="source sans pro" panose="020B0503030403020204" pitchFamily="34" charset="0"/>
              </a:rPr>
              <a:t> or -</a:t>
            </a:r>
            <a:r>
              <a:rPr lang="en-US" b="0" i="0" dirty="0" err="1">
                <a:solidFill>
                  <a:srgbClr val="222222"/>
                </a:solidFill>
                <a:effectLst/>
                <a:latin typeface="source sans pro" panose="020B0503030403020204" pitchFamily="34" charset="0"/>
              </a:rPr>
              <a:t>ve</a:t>
            </a:r>
            <a:r>
              <a:rPr lang="en-US" b="0" i="0" dirty="0">
                <a:solidFill>
                  <a:srgbClr val="222222"/>
                </a:solidFill>
                <a:effectLst/>
                <a:latin typeface="source sans pro" panose="020B0503030403020204" pitchFamily="34" charset="0"/>
              </a:rPr>
              <a:t> integer may be appended to specify </a:t>
            </a:r>
            <a:r>
              <a:rPr lang="en-US" b="0" i="0" u="none" strike="noStrike" dirty="0">
                <a:solidFill>
                  <a:srgbClr val="619CCD"/>
                </a:solidFill>
                <a:effectLst/>
                <a:latin typeface="source sans pro" panose="020B0503030403020204" pitchFamily="34" charset="0"/>
              </a:rPr>
              <a:t>scientific notation</a:t>
            </a:r>
          </a:p>
          <a:p>
            <a:r>
              <a:rPr lang="en-US" b="0" i="0" dirty="0">
                <a:solidFill>
                  <a:srgbClr val="000000"/>
                </a:solidFill>
                <a:effectLst/>
                <a:latin typeface="Verdana" panose="020B0604030504040204" pitchFamily="34" charset="0"/>
              </a:rPr>
              <a:t>Float can also be scientific numbers with an "e" to indicate the power of 10.</a:t>
            </a:r>
            <a:br>
              <a:rPr lang="en-US" b="0" i="0" dirty="0">
                <a:solidFill>
                  <a:srgbClr val="000000"/>
                </a:solidFill>
                <a:effectLst/>
                <a:latin typeface="Verdana" panose="020B0604030504040204" pitchFamily="34" charset="0"/>
              </a:rPr>
            </a:br>
            <a:r>
              <a:rPr lang="en-US" b="0" i="0" dirty="0" err="1">
                <a:effectLst/>
                <a:latin typeface="euclid_circular_a"/>
              </a:rPr>
              <a:t>omplex</a:t>
            </a:r>
            <a:r>
              <a:rPr lang="en-US" b="0" i="0" dirty="0">
                <a:effectLst/>
                <a:latin typeface="euclid_circular_a"/>
              </a:rPr>
              <a:t> numbers are written in the form, </a:t>
            </a:r>
            <a:r>
              <a:rPr lang="en-US" dirty="0"/>
              <a:t>x + </a:t>
            </a:r>
            <a:r>
              <a:rPr lang="en-US" dirty="0" err="1"/>
              <a:t>yj</a:t>
            </a:r>
            <a:r>
              <a:rPr lang="en-US" b="0" i="0" dirty="0">
                <a:effectLst/>
                <a:latin typeface="euclid_circular_a"/>
              </a:rPr>
              <a:t>, where </a:t>
            </a:r>
            <a:r>
              <a:rPr lang="en-US" b="0" i="0" dirty="0">
                <a:effectLst/>
                <a:latin typeface="droid sans mono"/>
              </a:rPr>
              <a:t>x</a:t>
            </a:r>
            <a:r>
              <a:rPr lang="en-US" b="0" i="0" dirty="0">
                <a:effectLst/>
                <a:latin typeface="euclid_circular_a"/>
              </a:rPr>
              <a:t> is the real part and </a:t>
            </a:r>
            <a:r>
              <a:rPr lang="en-US" b="0" i="0" dirty="0">
                <a:effectLst/>
                <a:latin typeface="droid sans mono"/>
              </a:rPr>
              <a:t>y</a:t>
            </a:r>
            <a:r>
              <a:rPr lang="en-US" b="0" i="0" dirty="0">
                <a:effectLst/>
                <a:latin typeface="euclid_circular_a"/>
              </a:rPr>
              <a:t> is the imaginary part.</a:t>
            </a:r>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3966000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dirty="0">
                <a:solidFill>
                  <a:srgbClr val="273239"/>
                </a:solidFill>
                <a:effectLst/>
                <a:latin typeface="Times New Roman" panose="02020603050405020304" pitchFamily="18" charset="0"/>
                <a:cs typeface="Times New Roman" panose="02020603050405020304" pitchFamily="18" charset="0"/>
              </a:rPr>
              <a:t> A string is a collection of one or more characters put in a single quote, double-quote or triple quote. In python there is no character data type, a character is a string of length one. It is represented by </a:t>
            </a:r>
            <a:r>
              <a:rPr lang="en-US" sz="800" dirty="0">
                <a:latin typeface="Times New Roman" panose="02020603050405020304" pitchFamily="18" charset="0"/>
                <a:cs typeface="Times New Roman" panose="02020603050405020304" pitchFamily="18" charset="0"/>
              </a:rPr>
              <a:t>str </a:t>
            </a:r>
            <a:r>
              <a:rPr lang="en-US" sz="800" b="0" i="0" dirty="0">
                <a:solidFill>
                  <a:srgbClr val="273239"/>
                </a:solidFill>
                <a:effectLst/>
                <a:latin typeface="Times New Roman" panose="02020603050405020304" pitchFamily="18" charset="0"/>
                <a:cs typeface="Times New Roman" panose="02020603050405020304" pitchFamily="18" charset="0"/>
              </a:rPr>
              <a:t>class</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7</a:t>
            </a:fld>
            <a:endParaRPr lang="en-US" noProof="0" dirty="0"/>
          </a:p>
        </p:txBody>
      </p:sp>
    </p:spTree>
    <p:extLst>
      <p:ext uri="{BB962C8B-B14F-4D97-AF65-F5344CB8AC3E}">
        <p14:creationId xmlns:p14="http://schemas.microsoft.com/office/powerpoint/2010/main" val="2648705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combining</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10</a:t>
            </a:fld>
            <a:endParaRPr lang="en-US" noProof="0" dirty="0"/>
          </a:p>
        </p:txBody>
      </p:sp>
    </p:spTree>
    <p:extLst>
      <p:ext uri="{BB962C8B-B14F-4D97-AF65-F5344CB8AC3E}">
        <p14:creationId xmlns:p14="http://schemas.microsoft.com/office/powerpoint/2010/main" val="2366489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dirty="0">
                <a:solidFill>
                  <a:srgbClr val="222222"/>
                </a:solidFill>
                <a:effectLst/>
                <a:latin typeface="source sans pro" panose="020B0503030403020204" pitchFamily="34" charset="0"/>
              </a:rPr>
              <a:t>A backslash character in a string indicates that one or more characters that follow it should be treated specially. (This is referred to as an escape sequence, because the backslash causes the subsequent character sequence to “escape” its usual meaning.)</a:t>
            </a:r>
            <a:endParaRPr lang="en-US" sz="800"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11</a:t>
            </a:fld>
            <a:endParaRPr lang="en-US" noProof="0" dirty="0"/>
          </a:p>
        </p:txBody>
      </p:sp>
    </p:spTree>
    <p:extLst>
      <p:ext uri="{BB962C8B-B14F-4D97-AF65-F5344CB8AC3E}">
        <p14:creationId xmlns:p14="http://schemas.microsoft.com/office/powerpoint/2010/main" val="209889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dirty="0">
                <a:solidFill>
                  <a:srgbClr val="008BCC"/>
                </a:solidFill>
                <a:effectLst/>
                <a:latin typeface="Times New Roman" panose="02020603050405020304" pitchFamily="18" charset="0"/>
                <a:cs typeface="Times New Roman" panose="02020603050405020304" pitchFamily="18" charset="0"/>
              </a:rPr>
              <a:t>Ignoring a Line Break in a Long String: </a:t>
            </a:r>
            <a:r>
              <a:rPr lang="en-US" sz="800" b="0" i="0" dirty="0">
                <a:solidFill>
                  <a:srgbClr val="000000"/>
                </a:solidFill>
                <a:effectLst/>
                <a:latin typeface="Times New Roman" panose="02020603050405020304" pitchFamily="18" charset="0"/>
                <a:cs typeface="Times New Roman" panose="02020603050405020304" pitchFamily="18" charset="0"/>
              </a:rPr>
              <a:t>You may also split a long string (or a long statement) over several lines by using the </a:t>
            </a:r>
            <a:r>
              <a:rPr lang="en-US" sz="800" b="1" i="0" dirty="0">
                <a:solidFill>
                  <a:srgbClr val="732B90"/>
                </a:solidFill>
                <a:effectLst/>
                <a:latin typeface="Times New Roman" panose="02020603050405020304" pitchFamily="18" charset="0"/>
                <a:cs typeface="Times New Roman" panose="02020603050405020304" pitchFamily="18" charset="0"/>
              </a:rPr>
              <a:t>\ </a:t>
            </a:r>
            <a:r>
              <a:rPr lang="en-US" sz="800" b="0" i="0" dirty="0">
                <a:solidFill>
                  <a:srgbClr val="732B90"/>
                </a:solidFill>
                <a:effectLst/>
                <a:latin typeface="Times New Roman" panose="02020603050405020304" pitchFamily="18" charset="0"/>
                <a:cs typeface="Times New Roman" panose="02020603050405020304" pitchFamily="18" charset="0"/>
              </a:rPr>
              <a:t>continuation character </a:t>
            </a:r>
            <a:r>
              <a:rPr lang="en-US" sz="800" b="0" i="0" dirty="0">
                <a:solidFill>
                  <a:srgbClr val="000000"/>
                </a:solidFill>
                <a:effectLst/>
                <a:latin typeface="Times New Roman" panose="02020603050405020304" pitchFamily="18" charset="0"/>
                <a:cs typeface="Times New Roman" panose="02020603050405020304" pitchFamily="18" charset="0"/>
              </a:rPr>
              <a:t>as the last character on a line to ignore the line break. The interpreter reassembles the string’s parts into a single string with no line break.</a:t>
            </a:r>
            <a:br>
              <a:rPr lang="en-US" sz="800" b="0" i="0" dirty="0">
                <a:solidFill>
                  <a:srgbClr val="000000"/>
                </a:solidFill>
                <a:effectLst/>
                <a:latin typeface="Times New Roman" panose="02020603050405020304" pitchFamily="18" charset="0"/>
                <a:cs typeface="Times New Roman" panose="02020603050405020304" pitchFamily="18" charset="0"/>
              </a:rPr>
            </a:br>
            <a:r>
              <a:rPr lang="en-US" sz="800" b="0" i="0" dirty="0">
                <a:solidFill>
                  <a:srgbClr val="000000"/>
                </a:solidFill>
                <a:effectLst/>
                <a:latin typeface="Times New Roman" panose="02020603050405020304" pitchFamily="18" charset="0"/>
                <a:cs typeface="Times New Roman" panose="02020603050405020304" pitchFamily="18" charset="0"/>
              </a:rPr>
              <a:t>Though the backslash character in the preceding snippet is inside a string, it’s not the escape character because another character does not follow it.</a:t>
            </a:r>
          </a:p>
          <a:p>
            <a:r>
              <a:rPr lang="en-US" sz="800" b="0" i="0" dirty="0">
                <a:solidFill>
                  <a:srgbClr val="222222"/>
                </a:solidFill>
                <a:effectLst/>
                <a:latin typeface="source sans pro" panose="020B0503030403020204" pitchFamily="34" charset="0"/>
              </a:rPr>
              <a:t>The escape sequence </a:t>
            </a:r>
            <a:r>
              <a:rPr lang="en-US" sz="800" dirty="0"/>
              <a:t>\t</a:t>
            </a:r>
            <a:r>
              <a:rPr lang="en-US" sz="800" b="0" i="0" dirty="0">
                <a:solidFill>
                  <a:srgbClr val="222222"/>
                </a:solidFill>
                <a:effectLst/>
                <a:latin typeface="source sans pro" panose="020B0503030403020204" pitchFamily="34" charset="0"/>
              </a:rPr>
              <a:t> causes the </a:t>
            </a:r>
            <a:r>
              <a:rPr lang="en-US" sz="800" dirty="0"/>
              <a:t>t</a:t>
            </a:r>
            <a:r>
              <a:rPr lang="en-US" sz="800" b="0" i="0" dirty="0">
                <a:solidFill>
                  <a:srgbClr val="222222"/>
                </a:solidFill>
                <a:effectLst/>
                <a:latin typeface="source sans pro" panose="020B0503030403020204" pitchFamily="34" charset="0"/>
              </a:rPr>
              <a:t> character to lose its usual meaning, that of a literal </a:t>
            </a:r>
            <a:r>
              <a:rPr lang="en-US" sz="800" dirty="0"/>
              <a:t>t</a:t>
            </a:r>
            <a:r>
              <a:rPr lang="en-US" sz="800" b="0" i="0" dirty="0">
                <a:solidFill>
                  <a:srgbClr val="222222"/>
                </a:solidFill>
                <a:effectLst/>
                <a:latin typeface="source sans pro" panose="020B0503030403020204" pitchFamily="34" charset="0"/>
              </a:rPr>
              <a:t>. Instead, the combination is interpreted as a tab character</a:t>
            </a:r>
            <a:endParaRPr lang="en-US" sz="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84ECAD9-32EE-4091-BDA5-6BD15ACC5E58}" type="slidenum">
              <a:rPr lang="en-US" noProof="0" smtClean="0"/>
              <a:t>12</a:t>
            </a:fld>
            <a:endParaRPr lang="en-US" noProof="0" dirty="0"/>
          </a:p>
        </p:txBody>
      </p:sp>
    </p:spTree>
    <p:extLst>
      <p:ext uri="{BB962C8B-B14F-4D97-AF65-F5344CB8AC3E}">
        <p14:creationId xmlns:p14="http://schemas.microsoft.com/office/powerpoint/2010/main" val="576889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13</a:t>
            </a:fld>
            <a:endParaRPr lang="en-US" noProof="0" dirty="0"/>
          </a:p>
        </p:txBody>
      </p:sp>
    </p:spTree>
    <p:extLst>
      <p:ext uri="{BB962C8B-B14F-4D97-AF65-F5344CB8AC3E}">
        <p14:creationId xmlns:p14="http://schemas.microsoft.com/office/powerpoint/2010/main" val="2557307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dirty="0">
                <a:effectLst/>
                <a:latin typeface="Times New Roman" panose="02020603050405020304" pitchFamily="18" charset="0"/>
                <a:cs typeface="Times New Roman" panose="02020603050405020304" pitchFamily="18" charset="0"/>
              </a:rPr>
              <a:t> Python always converts smaller data types to larger data types to avoid the loss of data.</a:t>
            </a:r>
          </a:p>
          <a:p>
            <a:r>
              <a:rPr lang="en-US" sz="800" b="0" i="0" dirty="0">
                <a:effectLst/>
                <a:latin typeface="Times New Roman" panose="02020603050405020304" pitchFamily="18" charset="0"/>
                <a:cs typeface="Times New Roman" panose="02020603050405020304" pitchFamily="18" charset="0"/>
              </a:rPr>
              <a:t>In Explicit Type Conversion, users convert the data type of an object to required data type. We use the predefined functions like </a:t>
            </a:r>
            <a:r>
              <a:rPr lang="en-US" sz="800" dirty="0">
                <a:latin typeface="Times New Roman" panose="02020603050405020304" pitchFamily="18" charset="0"/>
                <a:cs typeface="Times New Roman" panose="02020603050405020304" pitchFamily="18" charset="0"/>
              </a:rPr>
              <a:t>int()</a:t>
            </a:r>
            <a:r>
              <a:rPr lang="en-US" sz="800" b="0" i="0" dirty="0">
                <a:effectLst/>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float()</a:t>
            </a:r>
            <a:r>
              <a:rPr lang="en-US" sz="800" b="0" i="0" dirty="0">
                <a:effectLst/>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str()</a:t>
            </a:r>
            <a:r>
              <a:rPr lang="en-US" sz="800" b="0" i="0" dirty="0">
                <a:effectLst/>
                <a:latin typeface="Times New Roman" panose="02020603050405020304" pitchFamily="18" charset="0"/>
                <a:cs typeface="Times New Roman" panose="02020603050405020304" pitchFamily="18" charset="0"/>
              </a:rPr>
              <a:t>, </a:t>
            </a:r>
            <a:r>
              <a:rPr lang="en-US" sz="800" b="0" i="0" dirty="0" err="1">
                <a:effectLst/>
                <a:latin typeface="Times New Roman" panose="02020603050405020304" pitchFamily="18" charset="0"/>
                <a:cs typeface="Times New Roman" panose="02020603050405020304" pitchFamily="18" charset="0"/>
              </a:rPr>
              <a:t>etc</a:t>
            </a:r>
            <a:r>
              <a:rPr lang="en-US" sz="800" b="0" i="0" dirty="0">
                <a:effectLst/>
                <a:latin typeface="Times New Roman" panose="02020603050405020304" pitchFamily="18" charset="0"/>
                <a:cs typeface="Times New Roman" panose="02020603050405020304" pitchFamily="18" charset="0"/>
              </a:rPr>
              <a:t> to perform explicit type conversion.</a:t>
            </a:r>
          </a:p>
          <a:p>
            <a:r>
              <a:rPr lang="en-US" sz="800" b="0" i="0" dirty="0">
                <a:solidFill>
                  <a:srgbClr val="000000"/>
                </a:solidFill>
                <a:effectLst/>
                <a:latin typeface="Times New Roman" panose="02020603050405020304" pitchFamily="18" charset="0"/>
                <a:cs typeface="Times New Roman" panose="02020603050405020304" pitchFamily="18" charset="0"/>
              </a:rPr>
              <a:t> Note: You cannot convert complex numbers into another number type.</a:t>
            </a:r>
            <a:endParaRPr lang="en-US" sz="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84ECAD9-32EE-4091-BDA5-6BD15ACC5E58}" type="slidenum">
              <a:rPr lang="en-US" noProof="0" smtClean="0"/>
              <a:t>14</a:t>
            </a:fld>
            <a:endParaRPr lang="en-US" noProof="0" dirty="0"/>
          </a:p>
        </p:txBody>
      </p:sp>
    </p:spTree>
    <p:extLst>
      <p:ext uri="{BB962C8B-B14F-4D97-AF65-F5344CB8AC3E}">
        <p14:creationId xmlns:p14="http://schemas.microsoft.com/office/powerpoint/2010/main" val="1121666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93AE21-5629-4554-B418-91995020B302}"/>
              </a:ext>
            </a:extLst>
          </p:cNvPr>
          <p:cNvSpPr/>
          <p:nvPr userDrawn="1"/>
        </p:nvSpPr>
        <p:spPr>
          <a:xfrm>
            <a:off x="0" y="377030"/>
            <a:ext cx="4654296" cy="610394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itle 1">
            <a:extLst>
              <a:ext uri="{FF2B5EF4-FFF2-40B4-BE49-F238E27FC236}">
                <a16:creationId xmlns:a16="http://schemas.microsoft.com/office/drawing/2014/main" id="{898B2762-C063-44B1-A760-DD1B968BE09A}"/>
              </a:ext>
            </a:extLst>
          </p:cNvPr>
          <p:cNvSpPr txBox="1">
            <a:spLocks/>
          </p:cNvSpPr>
          <p:nvPr userDrawn="1"/>
        </p:nvSpPr>
        <p:spPr>
          <a:xfrm>
            <a:off x="-1707114" y="2422578"/>
            <a:ext cx="6145764" cy="1109758"/>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endParaRPr lang="en-US" sz="2400" dirty="0"/>
          </a:p>
        </p:txBody>
      </p:sp>
      <p:sp>
        <p:nvSpPr>
          <p:cNvPr id="18" name="Title 1">
            <a:extLst>
              <a:ext uri="{FF2B5EF4-FFF2-40B4-BE49-F238E27FC236}">
                <a16:creationId xmlns:a16="http://schemas.microsoft.com/office/drawing/2014/main" id="{4DBFD381-1983-4673-8C0D-47C0848F0599}"/>
              </a:ext>
            </a:extLst>
          </p:cNvPr>
          <p:cNvSpPr>
            <a:spLocks noGrp="1"/>
          </p:cNvSpPr>
          <p:nvPr>
            <p:ph type="title" hasCustomPrompt="1"/>
          </p:nvPr>
        </p:nvSpPr>
        <p:spPr>
          <a:xfrm>
            <a:off x="509750" y="2338493"/>
            <a:ext cx="3531146" cy="1450757"/>
          </a:xfrm>
          <a:prstGeom prst="rect">
            <a:avLst/>
          </a:prstGeom>
        </p:spPr>
        <p:txBody>
          <a:bodyPr>
            <a:normAutofit/>
          </a:bodyPr>
          <a:lstStyle>
            <a:lvl1pPr>
              <a:defRPr sz="4400" b="1" baseline="0">
                <a:solidFill>
                  <a:schemeClr val="bg1"/>
                </a:solidFill>
              </a:defRPr>
            </a:lvl1pPr>
          </a:lstStyle>
          <a:p>
            <a:r>
              <a:rPr lang="en-US" dirty="0"/>
              <a:t>{ subject }</a:t>
            </a:r>
          </a:p>
        </p:txBody>
      </p:sp>
      <p:sp>
        <p:nvSpPr>
          <p:cNvPr id="19" name="Content Placeholder 8">
            <a:extLst>
              <a:ext uri="{FF2B5EF4-FFF2-40B4-BE49-F238E27FC236}">
                <a16:creationId xmlns:a16="http://schemas.microsoft.com/office/drawing/2014/main" id="{9F900145-A597-4083-9E29-5EAC5279CBA0}"/>
              </a:ext>
            </a:extLst>
          </p:cNvPr>
          <p:cNvSpPr>
            <a:spLocks noGrp="1"/>
          </p:cNvSpPr>
          <p:nvPr>
            <p:ph sz="quarter" idx="13" hasCustomPrompt="1"/>
          </p:nvPr>
        </p:nvSpPr>
        <p:spPr>
          <a:xfrm>
            <a:off x="7647842" y="6136265"/>
            <a:ext cx="4090199" cy="453130"/>
          </a:xfrm>
          <a:prstGeom prst="rect">
            <a:avLst/>
          </a:prstGeom>
        </p:spPr>
        <p:txBody>
          <a:bodyPr>
            <a:normAutofit/>
          </a:bodyPr>
          <a:lstStyle>
            <a:lvl1pPr marL="0" indent="0" algn="r">
              <a:buNone/>
              <a:defRPr sz="2400" baseline="0">
                <a:solidFill>
                  <a:srgbClr val="25677D"/>
                </a:solidFill>
              </a:defRPr>
            </a:lvl1pPr>
          </a:lstStyle>
          <a:p>
            <a:pPr lvl="0"/>
            <a:r>
              <a:rPr lang="en-US" dirty="0"/>
              <a:t> { write presenter name }</a:t>
            </a:r>
          </a:p>
        </p:txBody>
      </p:sp>
      <p:pic>
        <p:nvPicPr>
          <p:cNvPr id="3" name="Picture 2" descr="Logo, company name&#10;&#10;Description automatically generated">
            <a:extLst>
              <a:ext uri="{FF2B5EF4-FFF2-40B4-BE49-F238E27FC236}">
                <a16:creationId xmlns:a16="http://schemas.microsoft.com/office/drawing/2014/main" id="{2CF07ADA-4DDF-4673-82EB-C56549FE68C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5320" y="1849064"/>
            <a:ext cx="4384900" cy="2256786"/>
          </a:xfrm>
          <a:prstGeom prst="rect">
            <a:avLst/>
          </a:prstGeom>
        </p:spPr>
      </p:pic>
    </p:spTree>
    <p:extLst>
      <p:ext uri="{BB962C8B-B14F-4D97-AF65-F5344CB8AC3E}">
        <p14:creationId xmlns:p14="http://schemas.microsoft.com/office/powerpoint/2010/main" val="349861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8F6D61-9E88-4632-A0A8-CB2E0CC5DEAF}"/>
              </a:ext>
            </a:extLst>
          </p:cNvPr>
          <p:cNvSpPr/>
          <p:nvPr userDrawn="1"/>
        </p:nvSpPr>
        <p:spPr>
          <a:xfrm>
            <a:off x="4659774" y="1108956"/>
            <a:ext cx="7537688" cy="48858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3" name="Rectangle 22">
            <a:extLst>
              <a:ext uri="{FF2B5EF4-FFF2-40B4-BE49-F238E27FC236}">
                <a16:creationId xmlns:a16="http://schemas.microsoft.com/office/drawing/2014/main" id="{A544D879-5B07-4E89-8273-20710E2DFAB7}"/>
              </a:ext>
            </a:extLst>
          </p:cNvPr>
          <p:cNvSpPr/>
          <p:nvPr userDrawn="1"/>
        </p:nvSpPr>
        <p:spPr>
          <a:xfrm>
            <a:off x="5478" y="377030"/>
            <a:ext cx="4654296" cy="610394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6127F28F-6C7B-471B-9839-EF88426C1976}"/>
              </a:ext>
            </a:extLst>
          </p:cNvPr>
          <p:cNvSpPr/>
          <p:nvPr userDrawn="1"/>
        </p:nvSpPr>
        <p:spPr>
          <a:xfrm>
            <a:off x="4370250" y="2924175"/>
            <a:ext cx="1115145" cy="9794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nvGrpSpPr>
          <p:cNvPr id="19" name="Group 18" descr="Info">
            <a:extLst>
              <a:ext uri="{FF2B5EF4-FFF2-40B4-BE49-F238E27FC236}">
                <a16:creationId xmlns:a16="http://schemas.microsoft.com/office/drawing/2014/main" id="{D5F51FA4-6D99-4C7A-82F8-8227EF3B8DC5}"/>
              </a:ext>
            </a:extLst>
          </p:cNvPr>
          <p:cNvGrpSpPr/>
          <p:nvPr userDrawn="1"/>
        </p:nvGrpSpPr>
        <p:grpSpPr>
          <a:xfrm>
            <a:off x="4642801" y="3133724"/>
            <a:ext cx="567374" cy="550865"/>
            <a:chOff x="4914764" y="3319462"/>
            <a:chExt cx="619125" cy="619125"/>
          </a:xfrm>
          <a:solidFill>
            <a:schemeClr val="bg1"/>
          </a:solidFill>
        </p:grpSpPr>
        <p:sp>
          <p:nvSpPr>
            <p:cNvPr id="20" name="Freeform: Shape 19">
              <a:extLst>
                <a:ext uri="{FF2B5EF4-FFF2-40B4-BE49-F238E27FC236}">
                  <a16:creationId xmlns:a16="http://schemas.microsoft.com/office/drawing/2014/main" id="{57706AD7-0E27-423B-949F-E8E8248CF416}"/>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sz="1350" dirty="0"/>
            </a:p>
          </p:txBody>
        </p:sp>
        <p:sp>
          <p:nvSpPr>
            <p:cNvPr id="21" name="Freeform: Shape 20">
              <a:extLst>
                <a:ext uri="{FF2B5EF4-FFF2-40B4-BE49-F238E27FC236}">
                  <a16:creationId xmlns:a16="http://schemas.microsoft.com/office/drawing/2014/main" id="{3DCB8E58-3BEB-4B72-BE08-69CB2B0AD61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sz="1350" dirty="0"/>
            </a:p>
          </p:txBody>
        </p:sp>
        <p:sp>
          <p:nvSpPr>
            <p:cNvPr id="22" name="Freeform: Shape 21">
              <a:extLst>
                <a:ext uri="{FF2B5EF4-FFF2-40B4-BE49-F238E27FC236}">
                  <a16:creationId xmlns:a16="http://schemas.microsoft.com/office/drawing/2014/main" id="{981CD6FC-6EAC-4618-905B-95DCB3474753}"/>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sz="1350" dirty="0"/>
            </a:p>
          </p:txBody>
        </p:sp>
      </p:grpSp>
      <p:sp>
        <p:nvSpPr>
          <p:cNvPr id="16" name="Title 1">
            <a:extLst>
              <a:ext uri="{FF2B5EF4-FFF2-40B4-BE49-F238E27FC236}">
                <a16:creationId xmlns:a16="http://schemas.microsoft.com/office/drawing/2014/main" id="{56CF3514-7AF3-4FC3-9EEC-9B20FC924AB2}"/>
              </a:ext>
            </a:extLst>
          </p:cNvPr>
          <p:cNvSpPr txBox="1">
            <a:spLocks/>
          </p:cNvSpPr>
          <p:nvPr userDrawn="1"/>
        </p:nvSpPr>
        <p:spPr>
          <a:xfrm>
            <a:off x="831099" y="2757997"/>
            <a:ext cx="2750301" cy="671003"/>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r>
              <a:rPr lang="en-US" b="1" dirty="0">
                <a:solidFill>
                  <a:schemeClr val="bg1"/>
                </a:solidFill>
              </a:rPr>
              <a:t>Objectives</a:t>
            </a:r>
          </a:p>
        </p:txBody>
      </p:sp>
      <p:sp>
        <p:nvSpPr>
          <p:cNvPr id="11" name="Text Placeholder 10">
            <a:extLst>
              <a:ext uri="{FF2B5EF4-FFF2-40B4-BE49-F238E27FC236}">
                <a16:creationId xmlns:a16="http://schemas.microsoft.com/office/drawing/2014/main" id="{F3B3E4C8-AF39-4BFA-B6F4-8B2B79D6A6C5}"/>
              </a:ext>
            </a:extLst>
          </p:cNvPr>
          <p:cNvSpPr>
            <a:spLocks noGrp="1"/>
          </p:cNvSpPr>
          <p:nvPr>
            <p:ph type="body" sz="quarter" idx="14" hasCustomPrompt="1"/>
          </p:nvPr>
        </p:nvSpPr>
        <p:spPr>
          <a:xfrm>
            <a:off x="5908431" y="1603717"/>
            <a:ext cx="5524060" cy="3151163"/>
          </a:xfrm>
          <a:prstGeom prst="rect">
            <a:avLst/>
          </a:prstGeom>
        </p:spPr>
        <p:txBody>
          <a:bodyPr>
            <a:normAutofit/>
          </a:bodyPr>
          <a:lstStyle>
            <a:lvl1pPr>
              <a:spcBef>
                <a:spcPts val="0"/>
              </a:spcBef>
              <a:spcAft>
                <a:spcPts val="0"/>
              </a:spcAft>
              <a:defRPr sz="3200">
                <a:solidFill>
                  <a:srgbClr val="25677D"/>
                </a:solidFill>
              </a:defRPr>
            </a:lvl1pPr>
          </a:lstStyle>
          <a:p>
            <a:pPr lvl="0"/>
            <a:r>
              <a:rPr lang="en-US" dirty="0"/>
              <a:t> { write your objectives}</a:t>
            </a:r>
          </a:p>
          <a:p>
            <a:pPr lvl="0"/>
            <a:endParaRPr lang="en-US" dirty="0"/>
          </a:p>
        </p:txBody>
      </p:sp>
    </p:spTree>
    <p:extLst>
      <p:ext uri="{BB962C8B-B14F-4D97-AF65-F5344CB8AC3E}">
        <p14:creationId xmlns:p14="http://schemas.microsoft.com/office/powerpoint/2010/main" val="254223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A9D5-58D8-4CFB-8F10-02014F1C6E9C}"/>
              </a:ext>
            </a:extLst>
          </p:cNvPr>
          <p:cNvSpPr>
            <a:spLocks noGrp="1"/>
          </p:cNvSpPr>
          <p:nvPr>
            <p:ph type="title" hasCustomPrompt="1"/>
          </p:nvPr>
        </p:nvSpPr>
        <p:spPr>
          <a:xfrm>
            <a:off x="1156921" y="618977"/>
            <a:ext cx="9393848" cy="712765"/>
          </a:xfrm>
          <a:prstGeom prst="rect">
            <a:avLst/>
          </a:prstGeom>
        </p:spPr>
        <p:txBody>
          <a:bodyPr/>
          <a:lstStyle>
            <a:lvl1pPr>
              <a:defRPr lang="en-US" sz="3600" b="1" kern="1200" spc="-38" baseline="0" dirty="0">
                <a:solidFill>
                  <a:srgbClr val="25677D"/>
                </a:solidFill>
                <a:latin typeface="+mn-lt"/>
                <a:ea typeface="+mj-ea"/>
                <a:cs typeface="+mj-cs"/>
              </a:defRPr>
            </a:lvl1pPr>
          </a:lstStyle>
          <a:p>
            <a:r>
              <a:rPr lang="en-US" dirty="0"/>
              <a:t>{ Title }</a:t>
            </a:r>
          </a:p>
        </p:txBody>
      </p:sp>
      <p:sp>
        <p:nvSpPr>
          <p:cNvPr id="6" name="Text Placeholder 10">
            <a:extLst>
              <a:ext uri="{FF2B5EF4-FFF2-40B4-BE49-F238E27FC236}">
                <a16:creationId xmlns:a16="http://schemas.microsoft.com/office/drawing/2014/main" id="{6BF5273D-0B1E-4B03-957D-F180553838DA}"/>
              </a:ext>
            </a:extLst>
          </p:cNvPr>
          <p:cNvSpPr>
            <a:spLocks noGrp="1"/>
          </p:cNvSpPr>
          <p:nvPr>
            <p:ph type="body" sz="quarter" idx="14" hasCustomPrompt="1"/>
          </p:nvPr>
        </p:nvSpPr>
        <p:spPr>
          <a:xfrm>
            <a:off x="1156921" y="1603717"/>
            <a:ext cx="10275570" cy="4705350"/>
          </a:xfrm>
          <a:prstGeom prst="rect">
            <a:avLst/>
          </a:prstGeom>
        </p:spPr>
        <p:txBody>
          <a:bodyPr>
            <a:normAutofit/>
          </a:bodyPr>
          <a:lstStyle>
            <a:lvl1pPr>
              <a:spcBef>
                <a:spcPts val="0"/>
              </a:spcBef>
              <a:spcAft>
                <a:spcPts val="0"/>
              </a:spcAft>
              <a:defRPr sz="2400">
                <a:solidFill>
                  <a:srgbClr val="25677D"/>
                </a:solidFill>
              </a:defRPr>
            </a:lvl1pPr>
          </a:lstStyle>
          <a:p>
            <a:pPr lvl="0"/>
            <a:r>
              <a:rPr lang="en-US" dirty="0"/>
              <a:t>{write your bullet point }</a:t>
            </a:r>
          </a:p>
        </p:txBody>
      </p:sp>
    </p:spTree>
    <p:extLst>
      <p:ext uri="{BB962C8B-B14F-4D97-AF65-F5344CB8AC3E}">
        <p14:creationId xmlns:p14="http://schemas.microsoft.com/office/powerpoint/2010/main" val="1844625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0097A3E-9ECE-4FEA-BD77-C203F37BB98C}"/>
              </a:ext>
            </a:extLst>
          </p:cNvPr>
          <p:cNvSpPr txBox="1">
            <a:spLocks/>
          </p:cNvSpPr>
          <p:nvPr userDrawn="1"/>
        </p:nvSpPr>
        <p:spPr>
          <a:xfrm>
            <a:off x="1325880" y="638175"/>
            <a:ext cx="9942195" cy="666750"/>
          </a:xfrm>
          <a:prstGeom prst="rect">
            <a:avLst/>
          </a:prstGeom>
        </p:spPr>
        <p:txBody>
          <a:bodyPr vert="horz" lIns="91440" tIns="45720" rIns="91440" bIns="45720" rtlCol="0" anchor="b">
            <a:no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r>
              <a:rPr lang="en-US" sz="3200" b="1" dirty="0">
                <a:solidFill>
                  <a:srgbClr val="25677D"/>
                </a:solidFill>
                <a:latin typeface="+mn-lt"/>
                <a:ea typeface="Cambria" panose="02040503050406030204" pitchFamily="18" charset="0"/>
              </a:rPr>
              <a:t>References</a:t>
            </a:r>
          </a:p>
        </p:txBody>
      </p:sp>
      <p:sp>
        <p:nvSpPr>
          <p:cNvPr id="15" name="Text Placeholder 10">
            <a:extLst>
              <a:ext uri="{FF2B5EF4-FFF2-40B4-BE49-F238E27FC236}">
                <a16:creationId xmlns:a16="http://schemas.microsoft.com/office/drawing/2014/main" id="{BAB507FC-08F4-4105-8DB5-B12E61ABD330}"/>
              </a:ext>
            </a:extLst>
          </p:cNvPr>
          <p:cNvSpPr>
            <a:spLocks noGrp="1"/>
          </p:cNvSpPr>
          <p:nvPr>
            <p:ph type="body" sz="quarter" idx="14" hasCustomPrompt="1"/>
          </p:nvPr>
        </p:nvSpPr>
        <p:spPr>
          <a:xfrm>
            <a:off x="1325880" y="1524000"/>
            <a:ext cx="9681949" cy="3958659"/>
          </a:xfrm>
          <a:prstGeom prst="rect">
            <a:avLst/>
          </a:prstGeom>
        </p:spPr>
        <p:txBody>
          <a:bodyPr>
            <a:normAutofit/>
          </a:bodyPr>
          <a:lstStyle>
            <a:lvl1pPr marL="91440">
              <a:spcBef>
                <a:spcPts val="0"/>
              </a:spcBef>
              <a:defRPr sz="2400">
                <a:solidFill>
                  <a:srgbClr val="25677D"/>
                </a:solidFill>
              </a:defRPr>
            </a:lvl1pPr>
          </a:lstStyle>
          <a:p>
            <a:pPr lvl="0"/>
            <a:r>
              <a:rPr lang="en-US" dirty="0"/>
              <a:t>{ link to reference1, example: http://app.icraftsoft.net }</a:t>
            </a:r>
          </a:p>
          <a:p>
            <a:pPr lvl="0"/>
            <a:r>
              <a:rPr lang="en-US" dirty="0"/>
              <a:t>{ link to reference1, example: http://app.icraftsoft.net }</a:t>
            </a:r>
          </a:p>
        </p:txBody>
      </p:sp>
    </p:spTree>
    <p:extLst>
      <p:ext uri="{BB962C8B-B14F-4D97-AF65-F5344CB8AC3E}">
        <p14:creationId xmlns:p14="http://schemas.microsoft.com/office/powerpoint/2010/main" val="875250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C47E92DD-4638-4EFE-A0C5-A834DE8DBC23}"/>
              </a:ext>
            </a:extLst>
          </p:cNvPr>
          <p:cNvPicPr>
            <a:picLocks noChangeAspect="1"/>
          </p:cNvPicPr>
          <p:nvPr userDrawn="1"/>
        </p:nvPicPr>
        <p:blipFill>
          <a:blip r:embed="rId2"/>
          <a:stretch>
            <a:fillRect/>
          </a:stretch>
        </p:blipFill>
        <p:spPr>
          <a:xfrm>
            <a:off x="4967506" y="2055322"/>
            <a:ext cx="1683026" cy="2747356"/>
          </a:xfrm>
          <a:prstGeom prst="rect">
            <a:avLst/>
          </a:prstGeom>
        </p:spPr>
      </p:pic>
    </p:spTree>
    <p:extLst>
      <p:ext uri="{BB962C8B-B14F-4D97-AF65-F5344CB8AC3E}">
        <p14:creationId xmlns:p14="http://schemas.microsoft.com/office/powerpoint/2010/main" val="33879728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F25E55C-1C16-46C6-B789-A4B2BCEF8F86}"/>
              </a:ext>
            </a:extLst>
          </p:cNvPr>
          <p:cNvSpPr/>
          <p:nvPr userDrawn="1"/>
        </p:nvSpPr>
        <p:spPr>
          <a:xfrm>
            <a:off x="-8621" y="625480"/>
            <a:ext cx="1036320" cy="68580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5" name="Slide Number Placeholder 4">
            <a:extLst>
              <a:ext uri="{FF2B5EF4-FFF2-40B4-BE49-F238E27FC236}">
                <a16:creationId xmlns:a16="http://schemas.microsoft.com/office/drawing/2014/main" id="{E32FF172-1DA4-48FC-BF29-91580345DB35}"/>
              </a:ext>
            </a:extLst>
          </p:cNvPr>
          <p:cNvSpPr>
            <a:spLocks noGrp="1"/>
          </p:cNvSpPr>
          <p:nvPr>
            <p:ph type="sldNum" sz="quarter" idx="4"/>
          </p:nvPr>
        </p:nvSpPr>
        <p:spPr>
          <a:xfrm>
            <a:off x="8610600" y="6181726"/>
            <a:ext cx="2743200" cy="539750"/>
          </a:xfrm>
          <a:prstGeom prst="rect">
            <a:avLst/>
          </a:prstGeom>
        </p:spPr>
        <p:txBody>
          <a:bodyPr vert="horz" lIns="91440" tIns="45720" rIns="91440" bIns="45720" rtlCol="0" anchor="ctr"/>
          <a:lstStyle>
            <a:lvl1pPr algn="r">
              <a:defRPr sz="1200">
                <a:solidFill>
                  <a:schemeClr val="tx1">
                    <a:tint val="75000"/>
                  </a:schemeClr>
                </a:solidFill>
              </a:defRPr>
            </a:lvl1pPr>
          </a:lstStyle>
          <a:p>
            <a:fld id="{2D836B06-9FB6-4AA1-A097-666DD28834F7}" type="slidenum">
              <a:rPr lang="en-US" smtClean="0"/>
              <a:t>‹#›</a:t>
            </a:fld>
            <a:endParaRPr lang="en-US" dirty="0"/>
          </a:p>
        </p:txBody>
      </p:sp>
      <p:pic>
        <p:nvPicPr>
          <p:cNvPr id="3" name="Picture 2" descr="Chart&#10;&#10;Description automatically generated">
            <a:extLst>
              <a:ext uri="{FF2B5EF4-FFF2-40B4-BE49-F238E27FC236}">
                <a16:creationId xmlns:a16="http://schemas.microsoft.com/office/drawing/2014/main" id="{33515339-63D2-4263-907F-4DDBB672198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73852" y="82268"/>
            <a:ext cx="944645" cy="1192090"/>
          </a:xfrm>
          <a:prstGeom prst="rect">
            <a:avLst/>
          </a:prstGeom>
        </p:spPr>
      </p:pic>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23" r:id="rId1"/>
    <p:sldLayoutId id="2147483727" r:id="rId2"/>
    <p:sldLayoutId id="2147483729" r:id="rId3"/>
    <p:sldLayoutId id="2147483728" r:id="rId4"/>
    <p:sldLayoutId id="2147483709" r:id="rId5"/>
  </p:sldLayoutIdLst>
  <p:hf sldNum="0" hdr="0" ftr="0" dt="0"/>
  <p:txStyles>
    <p:title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p:titleStyle>
    <p:bodyStyle>
      <a:lvl1pPr marL="200025" indent="-200025" algn="l" defTabSz="685800" rtl="0" eaLnBrk="1" latinLnBrk="0" hangingPunct="1">
        <a:lnSpc>
          <a:spcPct val="100000"/>
        </a:lnSpc>
        <a:spcBef>
          <a:spcPts val="900"/>
        </a:spcBef>
        <a:spcAft>
          <a:spcPts val="150"/>
        </a:spcAft>
        <a:buClr>
          <a:schemeClr val="accent1"/>
        </a:buClr>
        <a:buSzPct val="100000"/>
        <a:buFont typeface="Wingdings" panose="05000000000000000000" pitchFamily="2" charset="2"/>
        <a:buChar char="§"/>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9"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yared@icraftsof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learnpython.org/en/Variables_and_Types" TargetMode="External"/><Relationship Id="rId2" Type="http://schemas.openxmlformats.org/officeDocument/2006/relationships/hyperlink" Target="https://python.land/introduction-to-python" TargetMode="External"/><Relationship Id="rId1" Type="http://schemas.openxmlformats.org/officeDocument/2006/relationships/slideLayout" Target="../slideLayouts/slideLayout4.xml"/><Relationship Id="rId4" Type="http://schemas.openxmlformats.org/officeDocument/2006/relationships/hyperlink" Target="https://www.w3schools.com/python/default.as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87EE-DA3D-4E92-9EA2-FD2A051DC440}"/>
              </a:ext>
            </a:extLst>
          </p:cNvPr>
          <p:cNvSpPr>
            <a:spLocks noGrp="1"/>
          </p:cNvSpPr>
          <p:nvPr>
            <p:ph type="title"/>
          </p:nvPr>
        </p:nvSpPr>
        <p:spPr>
          <a:xfrm>
            <a:off x="401291" y="1114585"/>
            <a:ext cx="3531146" cy="1827398"/>
          </a:xfrm>
        </p:spPr>
        <p:txBody>
          <a:bodyPr>
            <a:normAutofit fontScale="90000"/>
          </a:bodyPr>
          <a:lstStyle/>
          <a:p>
            <a:r>
              <a:rPr lang="en-US" dirty="0"/>
              <a:t>Introduction to Programming in Python</a:t>
            </a:r>
          </a:p>
        </p:txBody>
      </p:sp>
      <p:sp>
        <p:nvSpPr>
          <p:cNvPr id="3" name="Content Placeholder 2">
            <a:extLst>
              <a:ext uri="{FF2B5EF4-FFF2-40B4-BE49-F238E27FC236}">
                <a16:creationId xmlns:a16="http://schemas.microsoft.com/office/drawing/2014/main" id="{3BF1B8D0-8A15-4284-8EDD-E2A56A9B1DAC}"/>
              </a:ext>
            </a:extLst>
          </p:cNvPr>
          <p:cNvSpPr>
            <a:spLocks noGrp="1"/>
          </p:cNvSpPr>
          <p:nvPr>
            <p:ph sz="quarter" idx="13"/>
          </p:nvPr>
        </p:nvSpPr>
        <p:spPr>
          <a:xfrm>
            <a:off x="6361044" y="4982817"/>
            <a:ext cx="5395960" cy="1497496"/>
          </a:xfrm>
        </p:spPr>
        <p:txBody>
          <a:bodyPr>
            <a:normAutofit/>
          </a:bodyPr>
          <a:lstStyle/>
          <a:p>
            <a:r>
              <a:rPr lang="en-US" dirty="0">
                <a:solidFill>
                  <a:srgbClr val="002060"/>
                </a:solidFill>
              </a:rPr>
              <a:t>Yared Y.</a:t>
            </a:r>
          </a:p>
          <a:p>
            <a:r>
              <a:rPr lang="en-US" dirty="0">
                <a:solidFill>
                  <a:srgbClr val="002060"/>
                </a:solidFill>
                <a:hlinkClick r:id="rId2"/>
              </a:rPr>
              <a:t>yared@icraftsoft.com</a:t>
            </a:r>
            <a:endParaRPr lang="en-US" dirty="0">
              <a:solidFill>
                <a:srgbClr val="002060"/>
              </a:solidFill>
            </a:endParaRPr>
          </a:p>
          <a:p>
            <a:endParaRPr lang="en-US" dirty="0"/>
          </a:p>
        </p:txBody>
      </p:sp>
      <p:sp>
        <p:nvSpPr>
          <p:cNvPr id="4" name="Title 1">
            <a:extLst>
              <a:ext uri="{FF2B5EF4-FFF2-40B4-BE49-F238E27FC236}">
                <a16:creationId xmlns:a16="http://schemas.microsoft.com/office/drawing/2014/main" id="{59A9B503-4BFE-B34B-88AC-D1EDF7317C11}"/>
              </a:ext>
            </a:extLst>
          </p:cNvPr>
          <p:cNvSpPr txBox="1">
            <a:spLocks/>
          </p:cNvSpPr>
          <p:nvPr/>
        </p:nvSpPr>
        <p:spPr>
          <a:xfrm>
            <a:off x="540438" y="3904167"/>
            <a:ext cx="4016813" cy="1827398"/>
          </a:xfrm>
          <a:prstGeom prst="rect">
            <a:avLst/>
          </a:prstGeom>
        </p:spPr>
        <p:txBody>
          <a:bodyPr>
            <a:normAutofit fontScale="97500"/>
          </a:bodyPr>
          <a:lstStyle>
            <a:lvl1pPr algn="l" defTabSz="685800" rtl="0" eaLnBrk="1" latinLnBrk="0" hangingPunct="1">
              <a:lnSpc>
                <a:spcPct val="90000"/>
              </a:lnSpc>
              <a:spcBef>
                <a:spcPct val="0"/>
              </a:spcBef>
              <a:buNone/>
              <a:defRPr sz="4400" b="1" kern="1200" spc="-38" baseline="0">
                <a:solidFill>
                  <a:schemeClr val="bg1"/>
                </a:solidFill>
                <a:latin typeface="+mn-lt"/>
                <a:ea typeface="+mj-ea"/>
                <a:cs typeface="+mj-cs"/>
              </a:defRPr>
            </a:lvl1pPr>
          </a:lstStyle>
          <a:p>
            <a:r>
              <a:rPr lang="en-US" sz="3200" dirty="0"/>
              <a:t>Basic Operators </a:t>
            </a:r>
            <a:br>
              <a:rPr lang="en-US" sz="3200" dirty="0"/>
            </a:br>
            <a:r>
              <a:rPr lang="en-US" sz="3200" dirty="0"/>
              <a:t>	&amp;</a:t>
            </a:r>
            <a:br>
              <a:rPr lang="en-US" sz="3200" dirty="0"/>
            </a:br>
            <a:r>
              <a:rPr lang="en-US" sz="3200" dirty="0"/>
              <a:t>Conditional Statements</a:t>
            </a:r>
          </a:p>
        </p:txBody>
      </p:sp>
    </p:spTree>
    <p:extLst>
      <p:ext uri="{BB962C8B-B14F-4D97-AF65-F5344CB8AC3E}">
        <p14:creationId xmlns:p14="http://schemas.microsoft.com/office/powerpoint/2010/main" val="276750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5866-4AC7-49BB-49D6-008AA893D6FD}"/>
              </a:ext>
            </a:extLst>
          </p:cNvPr>
          <p:cNvSpPr>
            <a:spLocks noGrp="1"/>
          </p:cNvSpPr>
          <p:nvPr>
            <p:ph type="title"/>
          </p:nvPr>
        </p:nvSpPr>
        <p:spPr/>
        <p:txBody>
          <a:bodyPr/>
          <a:lstStyle/>
          <a:p>
            <a:r>
              <a:rPr lang="en-US" dirty="0"/>
              <a:t>Concatenating Strings</a:t>
            </a:r>
          </a:p>
        </p:txBody>
      </p:sp>
      <p:sp>
        <p:nvSpPr>
          <p:cNvPr id="3" name="Text Placeholder 2">
            <a:extLst>
              <a:ext uri="{FF2B5EF4-FFF2-40B4-BE49-F238E27FC236}">
                <a16:creationId xmlns:a16="http://schemas.microsoft.com/office/drawing/2014/main" id="{914E2907-AAE4-588C-B10C-3132B1A112C9}"/>
              </a:ext>
            </a:extLst>
          </p:cNvPr>
          <p:cNvSpPr>
            <a:spLocks noGrp="1"/>
          </p:cNvSpPr>
          <p:nvPr>
            <p:ph type="body" sz="quarter" idx="14"/>
          </p:nvPr>
        </p:nvSpPr>
        <p:spPr/>
        <p:txBody>
          <a:bodyPr/>
          <a:lstStyle/>
          <a:p>
            <a:r>
              <a:rPr lang="en-US" b="0" i="0" dirty="0">
                <a:solidFill>
                  <a:srgbClr val="0000CD"/>
                </a:solidFill>
                <a:effectLst/>
                <a:latin typeface="Consolas" panose="020B0609020204030204" pitchFamily="49" charset="0"/>
              </a:rPr>
              <a:t>&gt;&gt;&gt;</a:t>
            </a:r>
            <a:r>
              <a:rPr lang="en-US" dirty="0" err="1">
                <a:solidFill>
                  <a:srgbClr val="000000"/>
                </a:solidFill>
                <a:latin typeface="Consolas" panose="020B0609020204030204" pitchFamily="49" charset="0"/>
              </a:rPr>
              <a:t>first_name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”Mohammad”</a:t>
            </a:r>
            <a:br>
              <a:rPr lang="en-US" dirty="0">
                <a:solidFill>
                  <a:srgbClr val="A52A2A"/>
                </a:solidFill>
                <a:latin typeface="Consolas" panose="020B0609020204030204" pitchFamily="49" charset="0"/>
              </a:rPr>
            </a:br>
            <a:r>
              <a:rPr lang="en-US" b="0" i="0" dirty="0">
                <a:solidFill>
                  <a:srgbClr val="0000CD"/>
                </a:solidFill>
                <a:effectLst/>
                <a:latin typeface="Consolas" panose="020B0609020204030204" pitchFamily="49" charset="0"/>
              </a:rPr>
              <a:t>&gt;&gt;&gt;</a:t>
            </a:r>
            <a:r>
              <a:rPr lang="en-US" b="0" i="0" dirty="0" err="1">
                <a:solidFill>
                  <a:srgbClr val="000000"/>
                </a:solidFill>
                <a:effectLst/>
                <a:latin typeface="Consolas" panose="020B0609020204030204" pitchFamily="49" charset="0"/>
              </a:rPr>
              <a:t>last</a:t>
            </a:r>
            <a:r>
              <a:rPr lang="en-US" dirty="0" err="1">
                <a:solidFill>
                  <a:srgbClr val="000000"/>
                </a:solidFill>
                <a:latin typeface="Consolas" panose="020B0609020204030204" pitchFamily="49" charset="0"/>
              </a:rPr>
              <a:t>_name</a:t>
            </a:r>
            <a:r>
              <a:rPr lang="en-US" dirty="0">
                <a:solidFill>
                  <a:srgbClr val="000000"/>
                </a:solidFill>
                <a:latin typeface="Consolas" panose="020B0609020204030204" pitchFamily="49" charset="0"/>
              </a:rPr>
              <a:t> = </a:t>
            </a:r>
            <a:r>
              <a:rPr lang="en-US" b="0" i="0" dirty="0">
                <a:solidFill>
                  <a:srgbClr val="A52A2A"/>
                </a:solidFill>
                <a:effectLst/>
                <a:latin typeface="Consolas" panose="020B0609020204030204" pitchFamily="49" charset="0"/>
              </a:rPr>
              <a:t>”Ali”</a:t>
            </a:r>
            <a:br>
              <a:rPr lang="en-US" b="0" i="0" dirty="0">
                <a:solidFill>
                  <a:srgbClr val="A52A2A"/>
                </a:solidFill>
                <a:effectLst/>
                <a:latin typeface="Consolas" panose="020B0609020204030204" pitchFamily="49" charset="0"/>
              </a:rPr>
            </a:br>
            <a:r>
              <a:rPr lang="en-US" b="0" i="0" dirty="0">
                <a:solidFill>
                  <a:srgbClr val="0000CD"/>
                </a:solidFill>
                <a:effectLst/>
                <a:latin typeface="Consolas" panose="020B0609020204030204" pitchFamily="49" charset="0"/>
              </a:rPr>
              <a:t>&gt;&gt;&gt;</a:t>
            </a:r>
            <a:r>
              <a:rPr lang="en-US" dirty="0" err="1">
                <a:solidFill>
                  <a:srgbClr val="000000"/>
                </a:solidFill>
                <a:latin typeface="Consolas" panose="020B0609020204030204" pitchFamily="49" charset="0"/>
              </a:rPr>
              <a:t>full_name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first_name</a:t>
            </a:r>
            <a:r>
              <a:rPr lang="en-US" dirty="0">
                <a:solidFill>
                  <a:srgbClr val="000000"/>
                </a:solidFill>
                <a:latin typeface="Consolas" panose="020B0609020204030204" pitchFamily="49" charset="0"/>
              </a:rPr>
              <a:t> + “ “ + </a:t>
            </a:r>
            <a:r>
              <a:rPr lang="en-US" dirty="0" err="1">
                <a:solidFill>
                  <a:srgbClr val="000000"/>
                </a:solidFill>
                <a:latin typeface="Consolas" panose="020B0609020204030204" pitchFamily="49" charset="0"/>
              </a:rPr>
              <a:t>last_name</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&gt;&gt;&gt;</a:t>
            </a:r>
            <a:r>
              <a:rPr lang="en-US" sz="2400" b="1" dirty="0">
                <a:solidFill>
                  <a:srgbClr val="880088"/>
                </a:solidFill>
                <a:effectLst/>
                <a:latin typeface="Courier New" panose="02070309020205020404" pitchFamily="49" charset="0"/>
              </a:rPr>
              <a:t>print</a:t>
            </a:r>
            <a:r>
              <a:rPr lang="en-US" sz="2400" b="1" dirty="0">
                <a:solidFill>
                  <a:srgbClr val="000080"/>
                </a:solidFill>
                <a:effectLst/>
                <a:latin typeface="Courier New" panose="02070309020205020404" pitchFamily="49" charset="0"/>
              </a:rPr>
              <a:t>(</a:t>
            </a:r>
            <a:r>
              <a:rPr lang="en-US" b="1" dirty="0" err="1">
                <a:solidFill>
                  <a:srgbClr val="FF8000"/>
                </a:solidFill>
                <a:latin typeface="Courier New" panose="02070309020205020404" pitchFamily="49" charset="0"/>
              </a:rPr>
              <a:t>full_name</a:t>
            </a:r>
            <a:r>
              <a:rPr lang="en-US" b="1" dirty="0">
                <a:solidFill>
                  <a:srgbClr val="000080"/>
                </a:solidFill>
                <a:latin typeface="Courier New" panose="02070309020205020404" pitchFamily="49" charset="0"/>
              </a:rPr>
              <a:t>)</a:t>
            </a:r>
            <a:br>
              <a:rPr lang="en-US" b="1" dirty="0">
                <a:solidFill>
                  <a:srgbClr val="000080"/>
                </a:solidFill>
                <a:latin typeface="Courier New" panose="02070309020205020404" pitchFamily="49" charset="0"/>
              </a:rPr>
            </a:br>
            <a:r>
              <a:rPr lang="en-US" b="1" dirty="0">
                <a:solidFill>
                  <a:srgbClr val="000080"/>
                </a:solidFill>
                <a:latin typeface="Courier New" panose="02070309020205020404" pitchFamily="49" charset="0"/>
              </a:rPr>
              <a:t>output: Mohammad Ali</a:t>
            </a:r>
            <a:endParaRPr lang="en-US" dirty="0"/>
          </a:p>
        </p:txBody>
      </p:sp>
    </p:spTree>
    <p:extLst>
      <p:ext uri="{BB962C8B-B14F-4D97-AF65-F5344CB8AC3E}">
        <p14:creationId xmlns:p14="http://schemas.microsoft.com/office/powerpoint/2010/main" val="1298225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8B54-63DD-5D44-A325-620C725EAA8B}"/>
              </a:ext>
            </a:extLst>
          </p:cNvPr>
          <p:cNvSpPr>
            <a:spLocks noGrp="1"/>
          </p:cNvSpPr>
          <p:nvPr>
            <p:ph type="title"/>
          </p:nvPr>
        </p:nvSpPr>
        <p:spPr/>
        <p:txBody>
          <a:bodyPr/>
          <a:lstStyle/>
          <a:p>
            <a:r>
              <a:rPr lang="en-US" dirty="0"/>
              <a:t>Escape Sequences</a:t>
            </a:r>
          </a:p>
        </p:txBody>
      </p:sp>
      <p:sp>
        <p:nvSpPr>
          <p:cNvPr id="3" name="Text Placeholder 2">
            <a:extLst>
              <a:ext uri="{FF2B5EF4-FFF2-40B4-BE49-F238E27FC236}">
                <a16:creationId xmlns:a16="http://schemas.microsoft.com/office/drawing/2014/main" id="{A30AACA0-E1E7-0BBF-B3A6-4C4AE5D2E5D3}"/>
              </a:ext>
            </a:extLst>
          </p:cNvPr>
          <p:cNvSpPr>
            <a:spLocks noGrp="1"/>
          </p:cNvSpPr>
          <p:nvPr>
            <p:ph type="body" sz="quarter" idx="14"/>
          </p:nvPr>
        </p:nvSpPr>
        <p:spPr/>
        <p:txBody>
          <a:bodyPr/>
          <a:lstStyle/>
          <a:p>
            <a:pPr marL="0" indent="0">
              <a:buNone/>
            </a:pPr>
            <a:r>
              <a:rPr lang="en-US" dirty="0"/>
              <a:t>.</a:t>
            </a:r>
          </a:p>
        </p:txBody>
      </p:sp>
      <p:pic>
        <p:nvPicPr>
          <p:cNvPr id="5" name="Picture 4">
            <a:extLst>
              <a:ext uri="{FF2B5EF4-FFF2-40B4-BE49-F238E27FC236}">
                <a16:creationId xmlns:a16="http://schemas.microsoft.com/office/drawing/2014/main" id="{82114936-92BB-9432-317A-9882860C1E55}"/>
              </a:ext>
            </a:extLst>
          </p:cNvPr>
          <p:cNvPicPr>
            <a:picLocks noChangeAspect="1"/>
          </p:cNvPicPr>
          <p:nvPr/>
        </p:nvPicPr>
        <p:blipFill>
          <a:blip r:embed="rId3"/>
          <a:stretch>
            <a:fillRect/>
          </a:stretch>
        </p:blipFill>
        <p:spPr>
          <a:xfrm>
            <a:off x="1445342" y="1991031"/>
            <a:ext cx="9105427" cy="3775587"/>
          </a:xfrm>
          <a:prstGeom prst="rect">
            <a:avLst/>
          </a:prstGeom>
        </p:spPr>
      </p:pic>
    </p:spTree>
    <p:extLst>
      <p:ext uri="{BB962C8B-B14F-4D97-AF65-F5344CB8AC3E}">
        <p14:creationId xmlns:p14="http://schemas.microsoft.com/office/powerpoint/2010/main" val="1493175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2285-D6CD-33EB-D153-0EC52E55EFA1}"/>
              </a:ext>
            </a:extLst>
          </p:cNvPr>
          <p:cNvSpPr>
            <a:spLocks noGrp="1"/>
          </p:cNvSpPr>
          <p:nvPr>
            <p:ph type="title"/>
          </p:nvPr>
        </p:nvSpPr>
        <p:spPr/>
        <p:txBody>
          <a:bodyPr/>
          <a:lstStyle/>
          <a:p>
            <a:r>
              <a:rPr lang="en-US" dirty="0"/>
              <a:t>Practice the following in the shell</a:t>
            </a:r>
          </a:p>
        </p:txBody>
      </p:sp>
      <p:sp>
        <p:nvSpPr>
          <p:cNvPr id="3" name="Text Placeholder 2">
            <a:extLst>
              <a:ext uri="{FF2B5EF4-FFF2-40B4-BE49-F238E27FC236}">
                <a16:creationId xmlns:a16="http://schemas.microsoft.com/office/drawing/2014/main" id="{48FA9B98-F517-C154-7886-A839AA1F69D8}"/>
              </a:ext>
            </a:extLst>
          </p:cNvPr>
          <p:cNvSpPr>
            <a:spLocks noGrp="1"/>
          </p:cNvSpPr>
          <p:nvPr>
            <p:ph type="body" sz="quarter" idx="14"/>
          </p:nvPr>
        </p:nvSpPr>
        <p:spPr/>
        <p:txBody>
          <a:bodyPr>
            <a:normAutofit fontScale="77500" lnSpcReduction="20000"/>
          </a:bodyPr>
          <a:lstStyle/>
          <a:p>
            <a:pPr marL="0" indent="0">
              <a:buNone/>
            </a:pPr>
            <a:r>
              <a:rPr lang="en-US" sz="2600" b="0" i="0" dirty="0">
                <a:solidFill>
                  <a:srgbClr val="0000CD"/>
                </a:solidFill>
                <a:effectLst/>
                <a:latin typeface="Consolas" panose="020B0609020204030204" pitchFamily="49" charset="0"/>
              </a:rPr>
              <a:t>&gt;&gt;&gt; </a:t>
            </a:r>
            <a:r>
              <a:rPr lang="en-US" sz="2600" b="1" dirty="0">
                <a:solidFill>
                  <a:srgbClr val="880088"/>
                </a:solidFill>
                <a:effectLst/>
                <a:latin typeface="Courier New" panose="02070309020205020404" pitchFamily="49" charset="0"/>
              </a:rPr>
              <a:t>print</a:t>
            </a:r>
            <a:r>
              <a:rPr lang="en-US" sz="2600" b="1" dirty="0">
                <a:solidFill>
                  <a:srgbClr val="000080"/>
                </a:solidFill>
                <a:effectLst/>
                <a:latin typeface="Courier New" panose="02070309020205020404" pitchFamily="49" charset="0"/>
              </a:rPr>
              <a:t>(</a:t>
            </a:r>
            <a:r>
              <a:rPr lang="en-US" sz="2600" dirty="0">
                <a:solidFill>
                  <a:srgbClr val="808080"/>
                </a:solidFill>
                <a:effectLst/>
                <a:latin typeface="Courier New" panose="02070309020205020404" pitchFamily="49" charset="0"/>
              </a:rPr>
              <a:t>'Welcome'</a:t>
            </a:r>
            <a:r>
              <a:rPr lang="en-US" sz="2600" b="1" dirty="0">
                <a:solidFill>
                  <a:srgbClr val="000080"/>
                </a:solidFill>
                <a:effectLst/>
                <a:latin typeface="Courier New" panose="02070309020205020404" pitchFamily="49" charset="0"/>
              </a:rPr>
              <a:t>,</a:t>
            </a:r>
            <a:r>
              <a:rPr lang="en-US" sz="2600" dirty="0">
                <a:solidFill>
                  <a:srgbClr val="000000"/>
                </a:solidFill>
                <a:effectLst/>
                <a:latin typeface="Courier New" panose="02070309020205020404" pitchFamily="49" charset="0"/>
              </a:rPr>
              <a:t> </a:t>
            </a:r>
            <a:r>
              <a:rPr lang="en-US" sz="2600" dirty="0">
                <a:solidFill>
                  <a:srgbClr val="808080"/>
                </a:solidFill>
                <a:effectLst/>
                <a:latin typeface="Courier New" panose="02070309020205020404" pitchFamily="49" charset="0"/>
              </a:rPr>
              <a:t>'to'</a:t>
            </a:r>
            <a:r>
              <a:rPr lang="en-US" sz="2600" b="1" dirty="0">
                <a:solidFill>
                  <a:srgbClr val="000080"/>
                </a:solidFill>
                <a:effectLst/>
                <a:latin typeface="Courier New" panose="02070309020205020404" pitchFamily="49" charset="0"/>
              </a:rPr>
              <a:t>,</a:t>
            </a:r>
            <a:r>
              <a:rPr lang="en-US" sz="2600" dirty="0">
                <a:solidFill>
                  <a:srgbClr val="000000"/>
                </a:solidFill>
                <a:effectLst/>
                <a:latin typeface="Courier New" panose="02070309020205020404" pitchFamily="49" charset="0"/>
              </a:rPr>
              <a:t> </a:t>
            </a:r>
            <a:r>
              <a:rPr lang="en-US" sz="2600" dirty="0">
                <a:solidFill>
                  <a:srgbClr val="808080"/>
                </a:solidFill>
                <a:effectLst/>
                <a:latin typeface="Courier New" panose="02070309020205020404" pitchFamily="49" charset="0"/>
              </a:rPr>
              <a:t>'Python’</a:t>
            </a:r>
            <a:r>
              <a:rPr lang="en-US" sz="2600" b="1" dirty="0">
                <a:solidFill>
                  <a:srgbClr val="000080"/>
                </a:solidFill>
                <a:effectLst/>
                <a:latin typeface="Courier New" panose="02070309020205020404" pitchFamily="49" charset="0"/>
              </a:rPr>
              <a:t>)</a:t>
            </a:r>
            <a:r>
              <a:rPr lang="en-US" sz="2600" dirty="0">
                <a:solidFill>
                  <a:srgbClr val="000000"/>
                </a:solidFill>
                <a:effectLst/>
                <a:latin typeface="Courier New" panose="02070309020205020404" pitchFamily="49" charset="0"/>
              </a:rPr>
              <a:t> </a:t>
            </a:r>
          </a:p>
          <a:p>
            <a:pPr marL="0" indent="0">
              <a:buNone/>
            </a:pPr>
            <a:r>
              <a:rPr lang="en-US" sz="2600" b="0" i="0" dirty="0">
                <a:solidFill>
                  <a:srgbClr val="0000CD"/>
                </a:solidFill>
                <a:effectLst/>
                <a:latin typeface="Consolas" panose="020B0609020204030204" pitchFamily="49" charset="0"/>
              </a:rPr>
              <a:t>&gt;&gt;&gt; </a:t>
            </a:r>
            <a:r>
              <a:rPr lang="en-US" sz="2600" b="1" dirty="0">
                <a:solidFill>
                  <a:srgbClr val="880088"/>
                </a:solidFill>
                <a:effectLst/>
                <a:latin typeface="Courier New" panose="02070309020205020404" pitchFamily="49" charset="0"/>
              </a:rPr>
              <a:t>print</a:t>
            </a:r>
            <a:r>
              <a:rPr lang="en-US" sz="2600" b="1" dirty="0">
                <a:solidFill>
                  <a:srgbClr val="000080"/>
                </a:solidFill>
                <a:effectLst/>
                <a:latin typeface="Courier New" panose="02070309020205020404" pitchFamily="49" charset="0"/>
              </a:rPr>
              <a:t>(</a:t>
            </a:r>
            <a:r>
              <a:rPr lang="en-US" sz="2600" dirty="0">
                <a:solidFill>
                  <a:srgbClr val="808080"/>
                </a:solidFill>
                <a:effectLst/>
                <a:latin typeface="Courier New" panose="02070309020205020404" pitchFamily="49" charset="0"/>
              </a:rPr>
              <a:t>'Welcome\</a:t>
            </a:r>
            <a:r>
              <a:rPr lang="en-US" sz="2600" dirty="0" err="1">
                <a:solidFill>
                  <a:srgbClr val="808080"/>
                </a:solidFill>
                <a:effectLst/>
                <a:latin typeface="Courier New" panose="02070309020205020404" pitchFamily="49" charset="0"/>
              </a:rPr>
              <a:t>nto</a:t>
            </a:r>
            <a:r>
              <a:rPr lang="en-US" sz="2600" dirty="0">
                <a:solidFill>
                  <a:srgbClr val="808080"/>
                </a:solidFill>
                <a:effectLst/>
                <a:latin typeface="Courier New" panose="02070309020205020404" pitchFamily="49" charset="0"/>
              </a:rPr>
              <a:t>\n\</a:t>
            </a:r>
            <a:r>
              <a:rPr lang="en-US" sz="2600" dirty="0" err="1">
                <a:solidFill>
                  <a:srgbClr val="808080"/>
                </a:solidFill>
                <a:effectLst/>
                <a:latin typeface="Courier New" panose="02070309020205020404" pitchFamily="49" charset="0"/>
              </a:rPr>
              <a:t>nPython</a:t>
            </a:r>
            <a:r>
              <a:rPr lang="en-US" sz="2600" dirty="0">
                <a:solidFill>
                  <a:srgbClr val="808080"/>
                </a:solidFill>
                <a:effectLst/>
                <a:latin typeface="Courier New" panose="02070309020205020404" pitchFamily="49" charset="0"/>
              </a:rPr>
              <a:t>’</a:t>
            </a:r>
            <a:r>
              <a:rPr lang="en-US" sz="2600" b="1" dirty="0">
                <a:solidFill>
                  <a:srgbClr val="000080"/>
                </a:solidFill>
                <a:effectLst/>
                <a:latin typeface="Courier New" panose="02070309020205020404" pitchFamily="49" charset="0"/>
              </a:rPr>
              <a:t>)</a:t>
            </a:r>
            <a:r>
              <a:rPr lang="en-US" sz="2600" dirty="0">
                <a:solidFill>
                  <a:srgbClr val="000000"/>
                </a:solidFill>
                <a:effectLst/>
                <a:latin typeface="Courier New" panose="02070309020205020404" pitchFamily="49" charset="0"/>
              </a:rPr>
              <a:t> </a:t>
            </a:r>
          </a:p>
          <a:p>
            <a:pPr marL="0" indent="0">
              <a:buNone/>
            </a:pPr>
            <a:r>
              <a:rPr lang="en-US" sz="2600" b="0" i="0" dirty="0">
                <a:solidFill>
                  <a:srgbClr val="0000CD"/>
                </a:solidFill>
                <a:effectLst/>
                <a:latin typeface="Consolas" panose="020B0609020204030204" pitchFamily="49" charset="0"/>
              </a:rPr>
              <a:t>&gt;&gt;&gt; </a:t>
            </a:r>
            <a:r>
              <a:rPr lang="en-US" sz="2600" b="1" dirty="0">
                <a:solidFill>
                  <a:srgbClr val="880088"/>
                </a:solidFill>
                <a:effectLst/>
                <a:latin typeface="Courier New" panose="02070309020205020404" pitchFamily="49" charset="0"/>
              </a:rPr>
              <a:t>print</a:t>
            </a:r>
            <a:r>
              <a:rPr lang="en-US" sz="2600" b="1" dirty="0">
                <a:solidFill>
                  <a:srgbClr val="000080"/>
                </a:solidFill>
                <a:effectLst/>
                <a:latin typeface="Courier New" panose="02070309020205020404" pitchFamily="49" charset="0"/>
              </a:rPr>
              <a:t>(</a:t>
            </a:r>
            <a:r>
              <a:rPr lang="en-US" sz="2600" dirty="0">
                <a:solidFill>
                  <a:srgbClr val="808080"/>
                </a:solidFill>
                <a:effectLst/>
                <a:latin typeface="Courier New" panose="02070309020205020404" pitchFamily="49" charset="0"/>
              </a:rPr>
              <a:t>'This is a longer string, so we \ </a:t>
            </a:r>
            <a:br>
              <a:rPr lang="en-US" sz="2600" dirty="0">
                <a:solidFill>
                  <a:srgbClr val="808080"/>
                </a:solidFill>
                <a:effectLst/>
                <a:latin typeface="Courier New" panose="02070309020205020404" pitchFamily="49" charset="0"/>
              </a:rPr>
            </a:br>
            <a:r>
              <a:rPr lang="en-US" sz="2600" dirty="0">
                <a:solidFill>
                  <a:srgbClr val="808080"/>
                </a:solidFill>
                <a:effectLst/>
                <a:latin typeface="Courier New" panose="02070309020205020404" pitchFamily="49" charset="0"/>
              </a:rPr>
              <a:t>	split it over two lines’</a:t>
            </a:r>
            <a:r>
              <a:rPr lang="en-US" sz="2600" b="1" dirty="0">
                <a:solidFill>
                  <a:srgbClr val="000080"/>
                </a:solidFill>
                <a:effectLst/>
                <a:latin typeface="Courier New" panose="02070309020205020404" pitchFamily="49" charset="0"/>
              </a:rPr>
              <a:t>)     //continuation character</a:t>
            </a:r>
          </a:p>
          <a:p>
            <a:pPr marL="0" indent="0">
              <a:buNone/>
            </a:pPr>
            <a:br>
              <a:rPr lang="en-US" sz="2600" b="1" dirty="0">
                <a:solidFill>
                  <a:srgbClr val="000080"/>
                </a:solidFill>
                <a:effectLst/>
                <a:latin typeface="Courier New" panose="02070309020205020404" pitchFamily="49" charset="0"/>
              </a:rPr>
            </a:br>
            <a:r>
              <a:rPr lang="en-US" sz="2600" b="0" i="0" dirty="0">
                <a:solidFill>
                  <a:srgbClr val="0000CD"/>
                </a:solidFill>
                <a:effectLst/>
                <a:latin typeface="Consolas" panose="020B0609020204030204" pitchFamily="49" charset="0"/>
              </a:rPr>
              <a:t>&gt;&gt;&gt; </a:t>
            </a:r>
            <a:r>
              <a:rPr lang="en-US" sz="2600" b="1" dirty="0">
                <a:solidFill>
                  <a:srgbClr val="880088"/>
                </a:solidFill>
                <a:effectLst/>
                <a:latin typeface="Courier New" panose="02070309020205020404" pitchFamily="49" charset="0"/>
              </a:rPr>
              <a:t>print</a:t>
            </a:r>
            <a:r>
              <a:rPr lang="en-US" sz="2600" b="1" dirty="0">
                <a:solidFill>
                  <a:srgbClr val="000080"/>
                </a:solidFill>
                <a:effectLst/>
                <a:latin typeface="Courier New" panose="02070309020205020404" pitchFamily="49" charset="0"/>
              </a:rPr>
              <a:t>(</a:t>
            </a:r>
            <a:r>
              <a:rPr lang="en-US" sz="2600" dirty="0">
                <a:solidFill>
                  <a:srgbClr val="808080"/>
                </a:solidFill>
                <a:effectLst/>
                <a:latin typeface="Courier New" panose="02070309020205020404" pitchFamily="49" charset="0"/>
              </a:rPr>
              <a:t>"A single quote (') character"</a:t>
            </a:r>
            <a:r>
              <a:rPr lang="en-US" sz="2600" b="1" dirty="0">
                <a:solidFill>
                  <a:srgbClr val="000080"/>
                </a:solidFill>
                <a:effectLst/>
                <a:latin typeface="Courier New" panose="02070309020205020404" pitchFamily="49" charset="0"/>
              </a:rPr>
              <a:t>)</a:t>
            </a:r>
            <a:r>
              <a:rPr lang="en-US" sz="2600" dirty="0">
                <a:solidFill>
                  <a:srgbClr val="000000"/>
                </a:solidFill>
                <a:effectLst/>
                <a:latin typeface="Courier New" panose="02070309020205020404" pitchFamily="49" charset="0"/>
              </a:rPr>
              <a:t> </a:t>
            </a:r>
          </a:p>
          <a:p>
            <a:pPr marL="0" indent="0">
              <a:buNone/>
            </a:pPr>
            <a:r>
              <a:rPr lang="en-US" sz="2600" b="0" i="0" dirty="0">
                <a:solidFill>
                  <a:srgbClr val="0000CD"/>
                </a:solidFill>
                <a:effectLst/>
                <a:latin typeface="Consolas" panose="020B0609020204030204" pitchFamily="49" charset="0"/>
              </a:rPr>
              <a:t>&gt;&gt;&gt; </a:t>
            </a:r>
            <a:r>
              <a:rPr lang="en-US" sz="2600" b="1" dirty="0">
                <a:solidFill>
                  <a:srgbClr val="880088"/>
                </a:solidFill>
                <a:effectLst/>
                <a:latin typeface="Courier New" panose="02070309020205020404" pitchFamily="49" charset="0"/>
              </a:rPr>
              <a:t>print</a:t>
            </a:r>
            <a:r>
              <a:rPr lang="en-US" sz="2600" b="1" dirty="0">
                <a:solidFill>
                  <a:srgbClr val="000080"/>
                </a:solidFill>
                <a:effectLst/>
                <a:latin typeface="Courier New" panose="02070309020205020404" pitchFamily="49" charset="0"/>
              </a:rPr>
              <a:t>(</a:t>
            </a:r>
            <a:r>
              <a:rPr lang="en-US" sz="2600" dirty="0">
                <a:solidFill>
                  <a:srgbClr val="808080"/>
                </a:solidFill>
                <a:effectLst/>
                <a:latin typeface="Courier New" panose="02070309020205020404" pitchFamily="49" charset="0"/>
              </a:rPr>
              <a:t>'A double quote (") character’</a:t>
            </a:r>
            <a:r>
              <a:rPr lang="en-US" sz="2600" b="1" dirty="0">
                <a:solidFill>
                  <a:srgbClr val="000080"/>
                </a:solidFill>
                <a:effectLst/>
                <a:latin typeface="Courier New" panose="02070309020205020404" pitchFamily="49" charset="0"/>
              </a:rPr>
              <a:t>)</a:t>
            </a:r>
            <a:r>
              <a:rPr lang="en-US" sz="2600" dirty="0">
                <a:solidFill>
                  <a:srgbClr val="000000"/>
                </a:solidFill>
                <a:effectLst/>
                <a:latin typeface="Courier New" panose="02070309020205020404" pitchFamily="49" charset="0"/>
              </a:rPr>
              <a:t> </a:t>
            </a:r>
          </a:p>
          <a:p>
            <a:pPr marL="0" indent="0">
              <a:buNone/>
            </a:pPr>
            <a:r>
              <a:rPr lang="en-US" sz="2600" b="0" i="0" dirty="0">
                <a:solidFill>
                  <a:srgbClr val="0000CD"/>
                </a:solidFill>
                <a:effectLst/>
                <a:latin typeface="Consolas" panose="020B0609020204030204" pitchFamily="49" charset="0"/>
              </a:rPr>
              <a:t>&gt;&gt;&gt; </a:t>
            </a:r>
            <a:r>
              <a:rPr lang="en-US" sz="2600" b="1" dirty="0">
                <a:solidFill>
                  <a:srgbClr val="880088"/>
                </a:solidFill>
                <a:effectLst/>
                <a:latin typeface="Courier New" panose="02070309020205020404" pitchFamily="49" charset="0"/>
              </a:rPr>
              <a:t>print</a:t>
            </a:r>
            <a:r>
              <a:rPr lang="en-US" sz="2600" b="1" dirty="0">
                <a:solidFill>
                  <a:srgbClr val="000080"/>
                </a:solidFill>
                <a:effectLst/>
                <a:latin typeface="Courier New" panose="02070309020205020404" pitchFamily="49" charset="0"/>
              </a:rPr>
              <a:t>(</a:t>
            </a:r>
            <a:r>
              <a:rPr lang="en-US" sz="2600" dirty="0">
                <a:solidFill>
                  <a:srgbClr val="808080"/>
                </a:solidFill>
                <a:effectLst/>
                <a:latin typeface="Courier New" panose="02070309020205020404" pitchFamily="49" charset="0"/>
              </a:rPr>
              <a:t>'A single quote (\') character’</a:t>
            </a:r>
            <a:r>
              <a:rPr lang="en-US" sz="2600" b="1" dirty="0">
                <a:solidFill>
                  <a:srgbClr val="000080"/>
                </a:solidFill>
                <a:effectLst/>
                <a:latin typeface="Courier New" panose="02070309020205020404" pitchFamily="49" charset="0"/>
              </a:rPr>
              <a:t>)  //Escape character</a:t>
            </a:r>
            <a:endParaRPr lang="en-US" sz="4100" dirty="0">
              <a:effectLst/>
            </a:endParaRPr>
          </a:p>
          <a:p>
            <a:pPr marL="0" indent="0">
              <a:buNone/>
            </a:pPr>
            <a:r>
              <a:rPr lang="en-US" sz="2600" b="0" i="0" dirty="0">
                <a:solidFill>
                  <a:srgbClr val="0000CD"/>
                </a:solidFill>
                <a:effectLst/>
                <a:latin typeface="Consolas" panose="020B0609020204030204" pitchFamily="49" charset="0"/>
              </a:rPr>
              <a:t>&gt;&gt;&gt; </a:t>
            </a:r>
            <a:r>
              <a:rPr lang="en-US" sz="2600" b="1" dirty="0">
                <a:solidFill>
                  <a:srgbClr val="880088"/>
                </a:solidFill>
                <a:effectLst/>
                <a:latin typeface="Courier New" panose="02070309020205020404" pitchFamily="49" charset="0"/>
              </a:rPr>
              <a:t>print</a:t>
            </a:r>
            <a:r>
              <a:rPr lang="en-US" sz="2600" b="1" dirty="0">
                <a:solidFill>
                  <a:srgbClr val="000080"/>
                </a:solidFill>
                <a:effectLst/>
                <a:latin typeface="Courier New" panose="02070309020205020404" pitchFamily="49" charset="0"/>
              </a:rPr>
              <a:t>(</a:t>
            </a:r>
            <a:r>
              <a:rPr lang="en-US" sz="2600" dirty="0">
                <a:solidFill>
                  <a:srgbClr val="808080"/>
                </a:solidFill>
                <a:effectLst/>
                <a:latin typeface="Courier New" panose="02070309020205020404" pitchFamily="49" charset="0"/>
              </a:rPr>
              <a:t>'Do you know the backslash \\ character?’</a:t>
            </a:r>
            <a:r>
              <a:rPr lang="en-US" sz="2600" b="1" dirty="0">
                <a:solidFill>
                  <a:srgbClr val="000080"/>
                </a:solidFill>
                <a:effectLst/>
                <a:latin typeface="Courier New" panose="02070309020205020404" pitchFamily="49" charset="0"/>
              </a:rPr>
              <a:t>)</a:t>
            </a:r>
            <a:endParaRPr lang="en-US" sz="2600" b="1" dirty="0">
              <a:solidFill>
                <a:srgbClr val="000080"/>
              </a:solidFill>
              <a:latin typeface="Courier New" panose="02070309020205020404" pitchFamily="49" charset="0"/>
            </a:endParaRPr>
          </a:p>
          <a:p>
            <a:pPr marL="0" indent="0">
              <a:buNone/>
            </a:pPr>
            <a:r>
              <a:rPr lang="en-US" sz="2600" b="0" i="0" dirty="0">
                <a:solidFill>
                  <a:srgbClr val="0000CD"/>
                </a:solidFill>
                <a:effectLst/>
                <a:latin typeface="Consolas" panose="020B0609020204030204" pitchFamily="49" charset="0"/>
              </a:rPr>
              <a:t>&gt;&gt;&gt; </a:t>
            </a:r>
            <a:r>
              <a:rPr lang="en-US" sz="2600" b="1" dirty="0">
                <a:solidFill>
                  <a:srgbClr val="880088"/>
                </a:solidFill>
                <a:effectLst/>
                <a:latin typeface="Courier New" panose="02070309020205020404" pitchFamily="49" charset="0"/>
              </a:rPr>
              <a:t>print</a:t>
            </a:r>
            <a:r>
              <a:rPr lang="en-US" sz="2600" b="1" dirty="0">
                <a:solidFill>
                  <a:srgbClr val="000080"/>
                </a:solidFill>
                <a:effectLst/>
                <a:latin typeface="Courier New" panose="02070309020205020404" pitchFamily="49" charset="0"/>
              </a:rPr>
              <a:t>(</a:t>
            </a:r>
            <a:r>
              <a:rPr lang="en-US" sz="2600" dirty="0">
                <a:solidFill>
                  <a:srgbClr val="808080"/>
                </a:solidFill>
                <a:effectLst/>
                <a:latin typeface="Courier New" panose="02070309020205020404" pitchFamily="49" charset="0"/>
              </a:rPr>
              <a:t>'Hello\</a:t>
            </a:r>
            <a:r>
              <a:rPr lang="en-US" sz="2600" dirty="0" err="1">
                <a:solidFill>
                  <a:srgbClr val="808080"/>
                </a:solidFill>
                <a:effectLst/>
                <a:latin typeface="Courier New" panose="02070309020205020404" pitchFamily="49" charset="0"/>
              </a:rPr>
              <a:t>tWorld</a:t>
            </a:r>
            <a:r>
              <a:rPr lang="en-US" sz="2600" dirty="0">
                <a:solidFill>
                  <a:srgbClr val="808080"/>
                </a:solidFill>
                <a:effectLst/>
                <a:latin typeface="Courier New" panose="02070309020205020404" pitchFamily="49" charset="0"/>
              </a:rPr>
              <a:t>’</a:t>
            </a:r>
            <a:r>
              <a:rPr lang="en-US" sz="2600" b="1" dirty="0">
                <a:solidFill>
                  <a:srgbClr val="000080"/>
                </a:solidFill>
                <a:effectLst/>
                <a:latin typeface="Courier New" panose="02070309020205020404" pitchFamily="49" charset="0"/>
              </a:rPr>
              <a:t>)</a:t>
            </a:r>
            <a:r>
              <a:rPr lang="en-US" sz="2600" b="1" dirty="0">
                <a:solidFill>
                  <a:srgbClr val="000080"/>
                </a:solidFill>
                <a:latin typeface="Courier New" panose="02070309020205020404" pitchFamily="49" charset="0"/>
              </a:rPr>
              <a:t>   //tab</a:t>
            </a:r>
            <a:br>
              <a:rPr lang="en-US" sz="1800" b="1" dirty="0">
                <a:solidFill>
                  <a:srgbClr val="000080"/>
                </a:solidFill>
                <a:latin typeface="Courier New" panose="02070309020205020404" pitchFamily="49" charset="0"/>
              </a:rPr>
            </a:br>
            <a:endParaRPr lang="en-US" sz="1800" b="1" dirty="0">
              <a:solidFill>
                <a:srgbClr val="000080"/>
              </a:solidFill>
              <a:latin typeface="Courier New" panose="02070309020205020404" pitchFamily="49" charset="0"/>
            </a:endParaRPr>
          </a:p>
          <a:p>
            <a:pPr marL="0" indent="0">
              <a:buNone/>
            </a:pPr>
            <a:endParaRPr lang="en-US" sz="1800" b="1" dirty="0">
              <a:solidFill>
                <a:srgbClr val="000080"/>
              </a:solidFill>
              <a:effectLst/>
              <a:latin typeface="Courier New" panose="02070309020205020404" pitchFamily="49" charset="0"/>
            </a:endParaRPr>
          </a:p>
          <a:p>
            <a:pPr marL="0" indent="0">
              <a:buNone/>
            </a:pPr>
            <a:r>
              <a:rPr lang="en-US" sz="2600" b="1" dirty="0">
                <a:solidFill>
                  <a:srgbClr val="000080"/>
                </a:solidFill>
                <a:latin typeface="Courier New" panose="02070309020205020404" pitchFamily="49" charset="0"/>
              </a:rPr>
              <a:t>Wait! What if you want to write \n inside a string?</a:t>
            </a:r>
            <a:br>
              <a:rPr lang="en-US" sz="2600" b="1" dirty="0">
                <a:solidFill>
                  <a:srgbClr val="000080"/>
                </a:solidFill>
                <a:latin typeface="Courier New" panose="02070309020205020404" pitchFamily="49" charset="0"/>
              </a:rPr>
            </a:br>
            <a:endParaRPr lang="en-US" sz="2600" b="1" dirty="0">
              <a:solidFill>
                <a:srgbClr val="000080"/>
              </a:solidFill>
              <a:latin typeface="Courier New" panose="02070309020205020404" pitchFamily="49" charset="0"/>
            </a:endParaRPr>
          </a:p>
          <a:p>
            <a:pPr marL="0" indent="0">
              <a:buNone/>
            </a:pPr>
            <a:r>
              <a:rPr lang="en-US" sz="2800" b="0" i="0" dirty="0">
                <a:solidFill>
                  <a:srgbClr val="0000CD"/>
                </a:solidFill>
                <a:effectLst/>
                <a:latin typeface="Consolas" panose="020B0609020204030204" pitchFamily="49" charset="0"/>
              </a:rPr>
              <a:t>&gt;&gt;&gt; </a:t>
            </a:r>
            <a:r>
              <a:rPr lang="en-US" sz="2600" b="1" dirty="0">
                <a:solidFill>
                  <a:srgbClr val="880088"/>
                </a:solidFill>
                <a:effectLst/>
                <a:latin typeface="Courier New" panose="02070309020205020404" pitchFamily="49" charset="0"/>
              </a:rPr>
              <a:t>print</a:t>
            </a:r>
            <a:r>
              <a:rPr lang="en-US" sz="2600" b="1" dirty="0">
                <a:solidFill>
                  <a:srgbClr val="000080"/>
                </a:solidFill>
                <a:effectLst/>
                <a:latin typeface="Courier New" panose="02070309020205020404" pitchFamily="49" charset="0"/>
              </a:rPr>
              <a:t>(</a:t>
            </a:r>
            <a:r>
              <a:rPr lang="en-US" sz="2600" dirty="0" err="1">
                <a:solidFill>
                  <a:srgbClr val="808080"/>
                </a:solidFill>
                <a:effectLst/>
                <a:latin typeface="Courier New" panose="02070309020205020404" pitchFamily="49" charset="0"/>
              </a:rPr>
              <a:t>r'New</a:t>
            </a:r>
            <a:r>
              <a:rPr lang="en-US" sz="2600" dirty="0">
                <a:solidFill>
                  <a:srgbClr val="808080"/>
                </a:solidFill>
                <a:effectLst/>
                <a:latin typeface="Courier New" panose="02070309020205020404" pitchFamily="49" charset="0"/>
              </a:rPr>
              <a:t> Line escape character \n is very important.’</a:t>
            </a:r>
            <a:r>
              <a:rPr lang="en-US" sz="2600" b="1" dirty="0">
                <a:solidFill>
                  <a:srgbClr val="000080"/>
                </a:solidFill>
                <a:effectLst/>
                <a:latin typeface="Courier New" panose="02070309020205020404" pitchFamily="49" charset="0"/>
              </a:rPr>
              <a:t>)</a:t>
            </a:r>
            <a:endParaRPr lang="en-US" sz="2600" b="1" dirty="0">
              <a:solidFill>
                <a:srgbClr val="000080"/>
              </a:solidFill>
              <a:latin typeface="Courier New" panose="02070309020205020404" pitchFamily="49" charset="0"/>
            </a:endParaRPr>
          </a:p>
          <a:p>
            <a:pPr marL="0" indent="0">
              <a:buNone/>
            </a:pPr>
            <a:endParaRPr lang="en-US" sz="2600" b="1" dirty="0">
              <a:solidFill>
                <a:srgbClr val="000080"/>
              </a:solidFill>
              <a:effectLst/>
              <a:latin typeface="Courier New" panose="02070309020205020404" pitchFamily="49" charset="0"/>
            </a:endParaRPr>
          </a:p>
          <a:p>
            <a:pPr marL="0" indent="0">
              <a:buNone/>
            </a:pPr>
            <a:r>
              <a:rPr lang="en-US" sz="2600" dirty="0">
                <a:solidFill>
                  <a:srgbClr val="000080"/>
                </a:solidFill>
              </a:rPr>
              <a:t>This is called a </a:t>
            </a:r>
            <a:r>
              <a:rPr lang="en-US" sz="2600" b="1" dirty="0">
                <a:solidFill>
                  <a:srgbClr val="000080"/>
                </a:solidFill>
              </a:rPr>
              <a:t>raw string literal. </a:t>
            </a:r>
            <a:r>
              <a:rPr lang="en-US" sz="2600" dirty="0">
                <a:solidFill>
                  <a:srgbClr val="000080"/>
                </a:solidFill>
              </a:rPr>
              <a:t>It’s preceded by r or R, which specifies that escape sequences in the associated string are not translated. The backslash character is left in the string</a:t>
            </a:r>
            <a:endParaRPr lang="en-US" sz="3500" dirty="0">
              <a:effectLst/>
            </a:endParaRPr>
          </a:p>
        </p:txBody>
      </p:sp>
    </p:spTree>
    <p:extLst>
      <p:ext uri="{BB962C8B-B14F-4D97-AF65-F5344CB8AC3E}">
        <p14:creationId xmlns:p14="http://schemas.microsoft.com/office/powerpoint/2010/main" val="127577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F1AD-800F-5903-3056-2C9C78442A0F}"/>
              </a:ext>
            </a:extLst>
          </p:cNvPr>
          <p:cNvSpPr>
            <a:spLocks noGrp="1"/>
          </p:cNvSpPr>
          <p:nvPr>
            <p:ph type="title"/>
          </p:nvPr>
        </p:nvSpPr>
        <p:spPr/>
        <p:txBody>
          <a:bodyPr/>
          <a:lstStyle/>
          <a:p>
            <a:r>
              <a:rPr lang="en-US" dirty="0"/>
              <a:t>Conversion Between Data Types </a:t>
            </a:r>
          </a:p>
        </p:txBody>
      </p:sp>
      <p:sp>
        <p:nvSpPr>
          <p:cNvPr id="3" name="Text Placeholder 2">
            <a:extLst>
              <a:ext uri="{FF2B5EF4-FFF2-40B4-BE49-F238E27FC236}">
                <a16:creationId xmlns:a16="http://schemas.microsoft.com/office/drawing/2014/main" id="{7F6C15CF-B4F4-7D15-F3F1-9FBDF30EF342}"/>
              </a:ext>
            </a:extLst>
          </p:cNvPr>
          <p:cNvSpPr>
            <a:spLocks noGrp="1"/>
          </p:cNvSpPr>
          <p:nvPr>
            <p:ph type="body" sz="quarter" idx="14"/>
          </p:nvPr>
        </p:nvSpPr>
        <p:spPr/>
        <p:txBody>
          <a:bodyPr/>
          <a:lstStyle/>
          <a:p>
            <a:r>
              <a:rPr lang="en-US" dirty="0"/>
              <a:t>We can convert between different data types by using different type conversion functions like </a:t>
            </a:r>
            <a:r>
              <a:rPr lang="en-US" b="1" dirty="0"/>
              <a:t>int(), float(), str(), </a:t>
            </a:r>
            <a:r>
              <a:rPr lang="en-US" dirty="0"/>
              <a:t>etc.</a:t>
            </a:r>
            <a:br>
              <a:rPr lang="en-US" dirty="0"/>
            </a:br>
            <a:br>
              <a:rPr lang="en-US" dirty="0"/>
            </a:br>
            <a:r>
              <a:rPr lang="en-US" b="0" i="0" dirty="0">
                <a:solidFill>
                  <a:srgbClr val="0000CD"/>
                </a:solidFill>
                <a:effectLst/>
                <a:latin typeface="Consolas" panose="020B0609020204030204" pitchFamily="49" charset="0"/>
              </a:rPr>
              <a:t>&gt;&gt;&gt;</a:t>
            </a:r>
            <a:r>
              <a:rPr lang="en-US" b="0" i="0" dirty="0">
                <a:solidFill>
                  <a:srgbClr val="000000"/>
                </a:solidFill>
                <a:effectLst/>
                <a:latin typeface="Consolas" panose="020B0609020204030204" pitchFamily="49" charset="0"/>
              </a:rPr>
              <a:t>float(45)</a:t>
            </a:r>
            <a:br>
              <a:rPr lang="en-US" b="0" i="0" dirty="0">
                <a:solidFill>
                  <a:srgbClr val="000000"/>
                </a:solidFill>
                <a:effectLst/>
                <a:latin typeface="Consolas" panose="020B0609020204030204" pitchFamily="49" charset="0"/>
              </a:rPr>
            </a:br>
            <a:r>
              <a:rPr lang="en-US" dirty="0">
                <a:solidFill>
                  <a:srgbClr val="000000"/>
                </a:solidFill>
                <a:latin typeface="Consolas" panose="020B0609020204030204" pitchFamily="49" charset="0"/>
              </a:rPr>
              <a:t>output: 45.0</a:t>
            </a:r>
            <a:br>
              <a:rPr lang="en-US" dirty="0">
                <a:solidFill>
                  <a:srgbClr val="000000"/>
                </a:solidFill>
                <a:latin typeface="Consolas" panose="020B0609020204030204" pitchFamily="49" charset="0"/>
              </a:rPr>
            </a:br>
            <a:br>
              <a:rPr lang="en-US" dirty="0">
                <a:solidFill>
                  <a:srgbClr val="000000"/>
                </a:solidFill>
                <a:latin typeface="Consolas" panose="020B0609020204030204" pitchFamily="49" charset="0"/>
              </a:rPr>
            </a:br>
            <a:r>
              <a:rPr lang="en-US" b="0" i="0" dirty="0">
                <a:solidFill>
                  <a:srgbClr val="0000CD"/>
                </a:solidFill>
                <a:effectLst/>
                <a:latin typeface="Consolas" panose="020B0609020204030204" pitchFamily="49" charset="0"/>
              </a:rPr>
              <a:t>&gt;&gt;&gt;</a:t>
            </a:r>
            <a:r>
              <a:rPr lang="en-US" b="0" i="0" dirty="0">
                <a:solidFill>
                  <a:srgbClr val="000000"/>
                </a:solidFill>
                <a:effectLst/>
                <a:latin typeface="Consolas" panose="020B0609020204030204" pitchFamily="49" charset="0"/>
              </a:rPr>
              <a:t>complex(45)</a:t>
            </a:r>
            <a:br>
              <a:rPr lang="en-US" b="0" i="0" dirty="0">
                <a:solidFill>
                  <a:srgbClr val="000000"/>
                </a:solidFill>
                <a:effectLst/>
                <a:latin typeface="Consolas" panose="020B0609020204030204" pitchFamily="49" charset="0"/>
              </a:rPr>
            </a:br>
            <a:r>
              <a:rPr lang="en-US" dirty="0">
                <a:solidFill>
                  <a:srgbClr val="000000"/>
                </a:solidFill>
                <a:latin typeface="Consolas" panose="020B0609020204030204" pitchFamily="49" charset="0"/>
              </a:rPr>
              <a:t>output: 45 + 0j</a:t>
            </a:r>
            <a:br>
              <a:rPr lang="en-US" dirty="0">
                <a:solidFill>
                  <a:srgbClr val="000000"/>
                </a:solidFill>
                <a:latin typeface="Consolas" panose="020B0609020204030204" pitchFamily="49" charset="0"/>
              </a:rPr>
            </a:br>
            <a:br>
              <a:rPr lang="en-US" dirty="0">
                <a:solidFill>
                  <a:srgbClr val="000000"/>
                </a:solidFill>
                <a:latin typeface="Consolas" panose="020B0609020204030204" pitchFamily="49" charset="0"/>
              </a:rPr>
            </a:br>
            <a:r>
              <a:rPr lang="en-US" b="0" i="0" dirty="0">
                <a:solidFill>
                  <a:srgbClr val="0000CD"/>
                </a:solidFill>
                <a:effectLst/>
                <a:latin typeface="Consolas" panose="020B0609020204030204" pitchFamily="49" charset="0"/>
              </a:rPr>
              <a:t>&gt;&gt;&gt;</a:t>
            </a:r>
            <a:r>
              <a:rPr lang="en-US" b="0" i="0" dirty="0">
                <a:solidFill>
                  <a:srgbClr val="000000"/>
                </a:solidFill>
                <a:effectLst/>
                <a:latin typeface="Consolas" panose="020B0609020204030204" pitchFamily="49" charset="0"/>
              </a:rPr>
              <a:t>str(45)</a:t>
            </a:r>
            <a:br>
              <a:rPr lang="en-US" b="0" i="0" dirty="0">
                <a:solidFill>
                  <a:srgbClr val="000000"/>
                </a:solidFill>
                <a:effectLst/>
                <a:latin typeface="Consolas" panose="020B0609020204030204" pitchFamily="49" charset="0"/>
              </a:rPr>
            </a:br>
            <a:r>
              <a:rPr lang="en-US" dirty="0">
                <a:solidFill>
                  <a:srgbClr val="000000"/>
                </a:solidFill>
                <a:latin typeface="Consolas" panose="020B0609020204030204" pitchFamily="49" charset="0"/>
              </a:rPr>
              <a:t>output: ‘45’</a:t>
            </a:r>
          </a:p>
        </p:txBody>
      </p:sp>
      <p:sp>
        <p:nvSpPr>
          <p:cNvPr id="4" name="Text Placeholder 2">
            <a:extLst>
              <a:ext uri="{FF2B5EF4-FFF2-40B4-BE49-F238E27FC236}">
                <a16:creationId xmlns:a16="http://schemas.microsoft.com/office/drawing/2014/main" id="{CB62BE5F-1B15-527A-D576-23D047A10232}"/>
              </a:ext>
            </a:extLst>
          </p:cNvPr>
          <p:cNvSpPr txBox="1">
            <a:spLocks/>
          </p:cNvSpPr>
          <p:nvPr/>
        </p:nvSpPr>
        <p:spPr>
          <a:xfrm>
            <a:off x="4957844" y="2729510"/>
            <a:ext cx="6474647" cy="3579557"/>
          </a:xfrm>
          <a:prstGeom prst="rect">
            <a:avLst/>
          </a:prstGeom>
        </p:spPr>
        <p:style>
          <a:lnRef idx="2">
            <a:schemeClr val="accent1"/>
          </a:lnRef>
          <a:fillRef idx="1">
            <a:schemeClr val="lt1"/>
          </a:fillRef>
          <a:effectRef idx="0">
            <a:schemeClr val="accent1"/>
          </a:effectRef>
          <a:fontRef idx="minor">
            <a:schemeClr val="dk1"/>
          </a:fontRef>
        </p:style>
        <p:txBody>
          <a:bodyPr>
            <a:normAutofit lnSpcReduction="10000"/>
          </a:bodyPr>
          <a:lstStyle>
            <a:lvl1pPr marL="200025" indent="-200025" algn="l" defTabSz="685800" rtl="0" eaLnBrk="1" latinLnBrk="0" hangingPunct="1">
              <a:lnSpc>
                <a:spcPct val="100000"/>
              </a:lnSpc>
              <a:spcBef>
                <a:spcPts val="0"/>
              </a:spcBef>
              <a:spcAft>
                <a:spcPts val="0"/>
              </a:spcAft>
              <a:buClr>
                <a:schemeClr val="accent1"/>
              </a:buClr>
              <a:buSzPct val="100000"/>
              <a:buFont typeface="Wingdings" panose="05000000000000000000" pitchFamily="2" charset="2"/>
              <a:buChar char="§"/>
              <a:defRPr sz="2400" kern="1200">
                <a:solidFill>
                  <a:srgbClr val="25677D"/>
                </a:solidFill>
                <a:latin typeface="+mn-lt"/>
                <a:ea typeface="+mn-ea"/>
                <a:cs typeface="+mn-cs"/>
              </a:defRPr>
            </a:lvl1pPr>
            <a:lvl2pPr marL="28803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buNone/>
            </a:pPr>
            <a:r>
              <a:rPr lang="en-US" dirty="0">
                <a:solidFill>
                  <a:srgbClr val="000000"/>
                </a:solidFill>
                <a:latin typeface="Consolas" panose="020B0609020204030204" pitchFamily="49" charset="0"/>
              </a:rPr>
              <a:t>Write this in your code editor and save it as </a:t>
            </a:r>
            <a:r>
              <a:rPr lang="en-US" b="1" i="1" dirty="0">
                <a:solidFill>
                  <a:srgbClr val="000000"/>
                </a:solidFill>
                <a:latin typeface="Consolas" panose="020B0609020204030204" pitchFamily="49" charset="0"/>
              </a:rPr>
              <a:t>birthday.py</a:t>
            </a:r>
          </a:p>
          <a:p>
            <a:pPr marL="0" indent="0">
              <a:buNone/>
            </a:pPr>
            <a:br>
              <a:rPr lang="en-US" b="1" i="1" dirty="0">
                <a:solidFill>
                  <a:srgbClr val="000000"/>
                </a:solidFill>
                <a:latin typeface="Consolas" panose="020B0609020204030204" pitchFamily="49" charset="0"/>
              </a:rPr>
            </a:br>
            <a:r>
              <a:rPr lang="en-US" sz="1800" dirty="0">
                <a:solidFill>
                  <a:srgbClr val="000000"/>
                </a:solidFill>
                <a:effectLst/>
                <a:latin typeface="Courier New" panose="02070309020205020404" pitchFamily="49" charset="0"/>
              </a:rPr>
              <a:t>age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FF0000"/>
                </a:solidFill>
                <a:effectLst/>
                <a:latin typeface="Courier New" panose="02070309020205020404" pitchFamily="49" charset="0"/>
              </a:rPr>
              <a:t>23</a:t>
            </a:r>
            <a:r>
              <a:rPr lang="en-US" sz="1800" dirty="0">
                <a:solidFill>
                  <a:srgbClr val="000000"/>
                </a:solidFill>
                <a:effectLst/>
                <a:latin typeface="Courier New" panose="02070309020205020404" pitchFamily="49" charset="0"/>
              </a:rPr>
              <a:t> </a:t>
            </a:r>
          </a:p>
          <a:p>
            <a:pPr marL="0" indent="0">
              <a:buNone/>
            </a:pPr>
            <a:r>
              <a:rPr lang="en-US" sz="1800" dirty="0">
                <a:solidFill>
                  <a:srgbClr val="000000"/>
                </a:solidFill>
                <a:effectLst/>
                <a:latin typeface="Courier New" panose="02070309020205020404" pitchFamily="49" charset="0"/>
              </a:rPr>
              <a:t>message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808080"/>
                </a:solidFill>
                <a:effectLst/>
                <a:latin typeface="Courier New" panose="02070309020205020404" pitchFamily="49" charset="0"/>
              </a:rPr>
              <a:t>"Happy "</a:t>
            </a:r>
            <a:r>
              <a:rPr lang="en-US" sz="1800" dirty="0">
                <a:solidFill>
                  <a:srgbClr val="00000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age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808080"/>
                </a:solidFill>
                <a:effectLst/>
                <a:latin typeface="Courier New" panose="02070309020205020404" pitchFamily="49" charset="0"/>
              </a:rPr>
              <a:t>"</a:t>
            </a:r>
            <a:r>
              <a:rPr lang="en-US" sz="1800" dirty="0" err="1">
                <a:solidFill>
                  <a:srgbClr val="808080"/>
                </a:solidFill>
                <a:effectLst/>
                <a:latin typeface="Courier New" panose="02070309020205020404" pitchFamily="49" charset="0"/>
              </a:rPr>
              <a:t>rd</a:t>
            </a:r>
            <a:r>
              <a:rPr lang="en-US" sz="1800" dirty="0">
                <a:solidFill>
                  <a:srgbClr val="808080"/>
                </a:solidFill>
                <a:effectLst/>
                <a:latin typeface="Courier New" panose="02070309020205020404" pitchFamily="49" charset="0"/>
              </a:rPr>
              <a:t> Birthday!"</a:t>
            </a:r>
            <a:r>
              <a:rPr lang="en-US" sz="1800" dirty="0">
                <a:solidFill>
                  <a:srgbClr val="000000"/>
                </a:solidFill>
                <a:effectLst/>
                <a:latin typeface="Courier New" panose="02070309020205020404" pitchFamily="49" charset="0"/>
              </a:rPr>
              <a:t> </a:t>
            </a:r>
          </a:p>
          <a:p>
            <a:pPr marL="0" indent="0">
              <a:buNone/>
            </a:pPr>
            <a:endParaRPr lang="en-US" sz="1800" b="1" dirty="0">
              <a:solidFill>
                <a:srgbClr val="000000"/>
              </a:solidFill>
              <a:latin typeface="Courier New" panose="02070309020205020404" pitchFamily="49" charset="0"/>
            </a:endParaRPr>
          </a:p>
          <a:p>
            <a:pPr marL="0" indent="0">
              <a:buNone/>
            </a:pPr>
            <a:r>
              <a:rPr lang="en-US" sz="1800" b="1" dirty="0">
                <a:solidFill>
                  <a:srgbClr val="880088"/>
                </a:solidFill>
                <a:effectLst/>
                <a:latin typeface="Courier New" panose="02070309020205020404" pitchFamily="49" charset="0"/>
              </a:rPr>
              <a:t>print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message</a:t>
            </a:r>
            <a:r>
              <a:rPr lang="en-US" sz="1800" b="1" dirty="0">
                <a:solidFill>
                  <a:srgbClr val="000080"/>
                </a:solidFill>
                <a:effectLst/>
                <a:latin typeface="Courier New" panose="02070309020205020404" pitchFamily="49" charset="0"/>
              </a:rPr>
              <a:t>)</a:t>
            </a:r>
          </a:p>
          <a:p>
            <a:pPr marL="0" indent="0">
              <a:buNone/>
            </a:pPr>
            <a:endParaRPr lang="en-US" sz="1800" b="1" dirty="0">
              <a:solidFill>
                <a:srgbClr val="000080"/>
              </a:solidFill>
              <a:latin typeface="Courier New" panose="02070309020205020404" pitchFamily="49" charset="0"/>
            </a:endParaRPr>
          </a:p>
          <a:p>
            <a:pPr marL="0" indent="0">
              <a:buNone/>
            </a:pPr>
            <a:endParaRPr lang="en-US" sz="1800" b="1" dirty="0">
              <a:solidFill>
                <a:srgbClr val="000080"/>
              </a:solidFill>
              <a:effectLst/>
              <a:latin typeface="Courier New" panose="02070309020205020404" pitchFamily="49" charset="0"/>
            </a:endParaRPr>
          </a:p>
          <a:p>
            <a:pPr marL="0" indent="0">
              <a:buNone/>
            </a:pPr>
            <a:r>
              <a:rPr lang="en-US" sz="1800" b="1" dirty="0">
                <a:solidFill>
                  <a:srgbClr val="000080"/>
                </a:solidFill>
                <a:latin typeface="Courier New" panose="02070309020205020404" pitchFamily="49" charset="0"/>
              </a:rPr>
              <a:t>Run the code and see what happened. </a:t>
            </a:r>
            <a:br>
              <a:rPr lang="en-US" sz="1800" b="1" dirty="0">
                <a:solidFill>
                  <a:srgbClr val="000080"/>
                </a:solidFill>
                <a:latin typeface="Courier New" panose="02070309020205020404" pitchFamily="49" charset="0"/>
              </a:rPr>
            </a:br>
            <a:r>
              <a:rPr lang="en-US" sz="1800" b="1" dirty="0">
                <a:solidFill>
                  <a:srgbClr val="000080"/>
                </a:solidFill>
                <a:latin typeface="Courier New" panose="02070309020205020404" pitchFamily="49" charset="0"/>
              </a:rPr>
              <a:t>What goes wrong? Can you correct it?</a:t>
            </a:r>
            <a:br>
              <a:rPr lang="en-US" sz="1800" b="1" dirty="0">
                <a:solidFill>
                  <a:srgbClr val="000080"/>
                </a:solidFill>
                <a:latin typeface="Courier New" panose="02070309020205020404" pitchFamily="49" charset="0"/>
              </a:rPr>
            </a:br>
            <a:r>
              <a:rPr lang="en-US" sz="1800" b="1" dirty="0">
                <a:solidFill>
                  <a:srgbClr val="000080"/>
                </a:solidFill>
                <a:latin typeface="Courier New" panose="02070309020205020404" pitchFamily="49" charset="0"/>
              </a:rPr>
              <a:t>Hint: use str()</a:t>
            </a:r>
            <a:endParaRPr lang="en-US" dirty="0">
              <a:effectLst/>
            </a:endParaRPr>
          </a:p>
          <a:p>
            <a:pPr marL="0" indent="0">
              <a:buNone/>
            </a:pPr>
            <a:endParaRPr lang="en-US" b="1" i="1" dirty="0">
              <a:solidFill>
                <a:srgbClr val="000000"/>
              </a:solidFill>
              <a:latin typeface="Consolas" panose="020B0609020204030204" pitchFamily="49" charset="0"/>
            </a:endParaRPr>
          </a:p>
        </p:txBody>
      </p:sp>
      <p:cxnSp>
        <p:nvCxnSpPr>
          <p:cNvPr id="6" name="Straight Connector 5">
            <a:extLst>
              <a:ext uri="{FF2B5EF4-FFF2-40B4-BE49-F238E27FC236}">
                <a16:creationId xmlns:a16="http://schemas.microsoft.com/office/drawing/2014/main" id="{97AB0AC2-59BD-FA5F-9486-8587234B39E8}"/>
              </a:ext>
            </a:extLst>
          </p:cNvPr>
          <p:cNvCxnSpPr/>
          <p:nvPr/>
        </p:nvCxnSpPr>
        <p:spPr>
          <a:xfrm>
            <a:off x="4630994" y="2580968"/>
            <a:ext cx="0" cy="325939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450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706A-D0DE-4BDD-E5D3-30FE50A89961}"/>
              </a:ext>
            </a:extLst>
          </p:cNvPr>
          <p:cNvSpPr>
            <a:spLocks noGrp="1"/>
          </p:cNvSpPr>
          <p:nvPr>
            <p:ph type="title"/>
          </p:nvPr>
        </p:nvSpPr>
        <p:spPr/>
        <p:txBody>
          <a:bodyPr/>
          <a:lstStyle/>
          <a:p>
            <a:r>
              <a:rPr lang="en-US" dirty="0"/>
              <a:t>Implicit Vs Explicit Conversion</a:t>
            </a:r>
          </a:p>
        </p:txBody>
      </p:sp>
      <p:sp>
        <p:nvSpPr>
          <p:cNvPr id="3" name="Text Placeholder 2">
            <a:extLst>
              <a:ext uri="{FF2B5EF4-FFF2-40B4-BE49-F238E27FC236}">
                <a16:creationId xmlns:a16="http://schemas.microsoft.com/office/drawing/2014/main" id="{275E43E1-F1C5-C264-5D0B-B536789DBF63}"/>
              </a:ext>
            </a:extLst>
          </p:cNvPr>
          <p:cNvSpPr>
            <a:spLocks noGrp="1"/>
          </p:cNvSpPr>
          <p:nvPr>
            <p:ph type="body" sz="quarter" idx="14"/>
          </p:nvPr>
        </p:nvSpPr>
        <p:spPr/>
        <p:txBody>
          <a:bodyPr>
            <a:normAutofit lnSpcReduction="10000"/>
          </a:bodyPr>
          <a:lstStyle/>
          <a:p>
            <a:pPr marL="0" indent="0">
              <a:buNone/>
            </a:pPr>
            <a:r>
              <a:rPr lang="en-US" b="0" i="0" dirty="0">
                <a:solidFill>
                  <a:srgbClr val="0000CD"/>
                </a:solidFill>
                <a:effectLst/>
                <a:latin typeface="Consolas" panose="020B0609020204030204" pitchFamily="49" charset="0"/>
              </a:rPr>
              <a:t>&gt;&gt;&gt;</a:t>
            </a:r>
            <a:r>
              <a:rPr lang="en-US" dirty="0">
                <a:solidFill>
                  <a:srgbClr val="000000"/>
                </a:solidFill>
                <a:latin typeface="Consolas" panose="020B0609020204030204" pitchFamily="49" charset="0"/>
              </a:rPr>
              <a:t>x</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1</a:t>
            </a:r>
            <a:br>
              <a:rPr lang="en-US" b="0" i="0" dirty="0">
                <a:solidFill>
                  <a:srgbClr val="A52A2A"/>
                </a:solidFill>
                <a:effectLst/>
                <a:latin typeface="Consolas" panose="020B0609020204030204" pitchFamily="49" charset="0"/>
              </a:rPr>
            </a:br>
            <a:r>
              <a:rPr lang="en-US" b="0" i="0" dirty="0">
                <a:solidFill>
                  <a:srgbClr val="0000CD"/>
                </a:solidFill>
                <a:effectLst/>
                <a:latin typeface="Consolas" panose="020B0609020204030204" pitchFamily="49" charset="0"/>
              </a:rPr>
              <a:t>&gt;&gt;&gt;</a:t>
            </a:r>
            <a:r>
              <a:rPr lang="en-US" b="0" i="0" dirty="0">
                <a:solidFill>
                  <a:srgbClr val="000000"/>
                </a:solidFill>
                <a:effectLst/>
                <a:latin typeface="Consolas" panose="020B0609020204030204" pitchFamily="49" charset="0"/>
              </a:rPr>
              <a:t>y = </a:t>
            </a:r>
            <a:r>
              <a:rPr lang="en-US" dirty="0">
                <a:solidFill>
                  <a:srgbClr val="A52A2A"/>
                </a:solidFill>
                <a:latin typeface="Consolas" panose="020B0609020204030204" pitchFamily="49" charset="0"/>
              </a:rPr>
              <a:t>2.34</a:t>
            </a:r>
            <a:br>
              <a:rPr lang="en-US" dirty="0">
                <a:solidFill>
                  <a:srgbClr val="A52A2A"/>
                </a:solidFill>
                <a:latin typeface="Consolas" panose="020B0609020204030204" pitchFamily="49" charset="0"/>
              </a:rPr>
            </a:br>
            <a:r>
              <a:rPr lang="en-US" b="0" i="0" dirty="0">
                <a:solidFill>
                  <a:srgbClr val="0000CD"/>
                </a:solidFill>
                <a:effectLst/>
                <a:latin typeface="Consolas" panose="020B0609020204030204" pitchFamily="49" charset="0"/>
              </a:rPr>
              <a:t>&gt;&gt;&gt;</a:t>
            </a:r>
            <a:r>
              <a:rPr lang="en-US" b="0" i="0" dirty="0">
                <a:solidFill>
                  <a:srgbClr val="000000"/>
                </a:solidFill>
                <a:effectLst/>
                <a:latin typeface="Consolas" panose="020B0609020204030204" pitchFamily="49" charset="0"/>
              </a:rPr>
              <a:t>z = </a:t>
            </a:r>
            <a:r>
              <a:rPr lang="en-US" dirty="0">
                <a:solidFill>
                  <a:srgbClr val="A52A2A"/>
                </a:solidFill>
                <a:latin typeface="Consolas" panose="020B0609020204030204" pitchFamily="49" charset="0"/>
              </a:rPr>
              <a:t>x + y</a:t>
            </a:r>
            <a:br>
              <a:rPr lang="en-US" dirty="0">
                <a:solidFill>
                  <a:srgbClr val="A52A2A"/>
                </a:solidFill>
                <a:latin typeface="Consolas" panose="020B0609020204030204" pitchFamily="49" charset="0"/>
              </a:rPr>
            </a:br>
            <a:r>
              <a:rPr lang="en-US" b="0" i="0" dirty="0">
                <a:solidFill>
                  <a:srgbClr val="0000CD"/>
                </a:solidFill>
                <a:effectLst/>
                <a:latin typeface="Consolas" panose="020B0609020204030204" pitchFamily="49" charset="0"/>
              </a:rPr>
              <a:t>&gt;&gt;&gt;</a:t>
            </a:r>
            <a:r>
              <a:rPr lang="en-US" b="0" i="0" dirty="0">
                <a:solidFill>
                  <a:srgbClr val="000000"/>
                </a:solidFill>
                <a:effectLst/>
                <a:latin typeface="Consolas" panose="020B0609020204030204" pitchFamily="49" charset="0"/>
              </a:rPr>
              <a:t>type(z)  // here the type of z is float like y is.</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effectLst/>
                <a:latin typeface="euclid_circular_a"/>
              </a:rPr>
              <a:t>In Implicit type conversion, Python automatically converts one data type to another data type.</a:t>
            </a:r>
          </a:p>
          <a:p>
            <a:pPr marL="0" indent="0">
              <a:buNone/>
            </a:pPr>
            <a:endParaRPr lang="en-US" dirty="0"/>
          </a:p>
          <a:p>
            <a:pPr marL="0" indent="0">
              <a:buNone/>
            </a:pPr>
            <a:r>
              <a:rPr lang="en-US" b="0" i="0" dirty="0">
                <a:solidFill>
                  <a:srgbClr val="0000CD"/>
                </a:solidFill>
                <a:effectLst/>
                <a:latin typeface="Consolas" panose="020B0609020204030204" pitchFamily="49" charset="0"/>
              </a:rPr>
              <a:t>&gt;&gt;&gt;</a:t>
            </a:r>
            <a:r>
              <a:rPr lang="en-US" dirty="0">
                <a:solidFill>
                  <a:srgbClr val="000000"/>
                </a:solidFill>
                <a:latin typeface="Consolas" panose="020B0609020204030204" pitchFamily="49" charset="0"/>
              </a:rPr>
              <a:t>x</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1</a:t>
            </a:r>
            <a:br>
              <a:rPr lang="en-US" b="0" i="0" dirty="0">
                <a:solidFill>
                  <a:srgbClr val="A52A2A"/>
                </a:solidFill>
                <a:effectLst/>
                <a:latin typeface="Consolas" panose="020B0609020204030204" pitchFamily="49" charset="0"/>
              </a:rPr>
            </a:br>
            <a:r>
              <a:rPr lang="en-US" b="0" i="0" dirty="0">
                <a:solidFill>
                  <a:srgbClr val="0000CD"/>
                </a:solidFill>
                <a:effectLst/>
                <a:latin typeface="Consolas" panose="020B0609020204030204" pitchFamily="49" charset="0"/>
              </a:rPr>
              <a:t>&gt;&gt;&gt;</a:t>
            </a:r>
            <a:r>
              <a:rPr lang="en-US" b="0" i="0" dirty="0">
                <a:solidFill>
                  <a:srgbClr val="000000"/>
                </a:solidFill>
                <a:effectLst/>
                <a:latin typeface="Consolas" panose="020B0609020204030204" pitchFamily="49" charset="0"/>
              </a:rPr>
              <a:t>y = </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st</a:t>
            </a:r>
            <a:r>
              <a:rPr lang="en-US" b="0" i="0" dirty="0">
                <a:solidFill>
                  <a:srgbClr val="A52A2A"/>
                </a:solidFill>
                <a:effectLst/>
                <a:latin typeface="Consolas" panose="020B0609020204030204" pitchFamily="49" charset="0"/>
              </a:rPr>
              <a:t>’</a:t>
            </a:r>
            <a:br>
              <a:rPr lang="en-US" dirty="0">
                <a:solidFill>
                  <a:srgbClr val="A52A2A"/>
                </a:solidFill>
                <a:latin typeface="Consolas" panose="020B0609020204030204" pitchFamily="49" charset="0"/>
              </a:rPr>
            </a:br>
            <a:r>
              <a:rPr lang="en-US" b="0" i="0" dirty="0">
                <a:solidFill>
                  <a:srgbClr val="0000CD"/>
                </a:solidFill>
                <a:effectLst/>
                <a:latin typeface="Consolas" panose="020B0609020204030204" pitchFamily="49" charset="0"/>
              </a:rPr>
              <a:t>&gt;&gt;&gt;</a:t>
            </a:r>
            <a:r>
              <a:rPr lang="en-US" b="0" i="0" dirty="0">
                <a:solidFill>
                  <a:srgbClr val="000000"/>
                </a:solidFill>
                <a:effectLst/>
                <a:latin typeface="Consolas" panose="020B0609020204030204" pitchFamily="49" charset="0"/>
              </a:rPr>
              <a:t>z = str(</a:t>
            </a:r>
            <a:r>
              <a:rPr lang="en-US" dirty="0">
                <a:solidFill>
                  <a:srgbClr val="A52A2A"/>
                </a:solidFill>
                <a:latin typeface="Consolas" panose="020B0609020204030204" pitchFamily="49" charset="0"/>
              </a:rPr>
              <a:t>x</a:t>
            </a:r>
            <a:r>
              <a:rPr lang="en-US" b="0" i="0" dirty="0">
                <a:solidFill>
                  <a:srgbClr val="000000"/>
                </a:solidFill>
                <a:effectLst/>
                <a:latin typeface="Consolas" panose="020B0609020204030204" pitchFamily="49" charset="0"/>
              </a:rPr>
              <a:t>)</a:t>
            </a:r>
            <a:r>
              <a:rPr lang="en-US" dirty="0">
                <a:solidFill>
                  <a:srgbClr val="A52A2A"/>
                </a:solidFill>
                <a:latin typeface="Consolas" panose="020B0609020204030204" pitchFamily="49" charset="0"/>
              </a:rPr>
              <a:t> + y</a:t>
            </a:r>
            <a:br>
              <a:rPr lang="en-US" dirty="0">
                <a:solidFill>
                  <a:srgbClr val="A52A2A"/>
                </a:solidFill>
                <a:latin typeface="Consolas" panose="020B0609020204030204" pitchFamily="49" charset="0"/>
              </a:rPr>
            </a:br>
            <a:r>
              <a:rPr lang="en-US" b="0" i="0" dirty="0">
                <a:solidFill>
                  <a:srgbClr val="0000CD"/>
                </a:solidFill>
                <a:effectLst/>
                <a:latin typeface="Consolas" panose="020B0609020204030204" pitchFamily="49" charset="0"/>
              </a:rPr>
              <a:t>&gt;&gt;&gt;</a:t>
            </a:r>
            <a:r>
              <a:rPr lang="en-US" b="0" i="0" dirty="0">
                <a:solidFill>
                  <a:srgbClr val="000000"/>
                </a:solidFill>
                <a:effectLst/>
                <a:latin typeface="Consolas" panose="020B0609020204030204" pitchFamily="49" charset="0"/>
              </a:rPr>
              <a:t>type(z)  // here the type of z is str</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This is called explicit conversion</a:t>
            </a:r>
            <a:endParaRPr lang="en-US" dirty="0"/>
          </a:p>
        </p:txBody>
      </p:sp>
    </p:spTree>
    <p:extLst>
      <p:ext uri="{BB962C8B-B14F-4D97-AF65-F5344CB8AC3E}">
        <p14:creationId xmlns:p14="http://schemas.microsoft.com/office/powerpoint/2010/main" val="2567851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0230-5000-5584-AA0F-92D9BD6F5465}"/>
              </a:ext>
            </a:extLst>
          </p:cNvPr>
          <p:cNvSpPr>
            <a:spLocks noGrp="1"/>
          </p:cNvSpPr>
          <p:nvPr>
            <p:ph type="title"/>
          </p:nvPr>
        </p:nvSpPr>
        <p:spPr/>
        <p:txBody>
          <a:bodyPr/>
          <a:lstStyle/>
          <a:p>
            <a:r>
              <a:rPr lang="en-US" dirty="0"/>
              <a:t>Comments</a:t>
            </a:r>
          </a:p>
        </p:txBody>
      </p:sp>
      <p:sp>
        <p:nvSpPr>
          <p:cNvPr id="3" name="Text Placeholder 2">
            <a:extLst>
              <a:ext uri="{FF2B5EF4-FFF2-40B4-BE49-F238E27FC236}">
                <a16:creationId xmlns:a16="http://schemas.microsoft.com/office/drawing/2014/main" id="{FC4F245F-5438-3101-B13D-22534A7A3A1D}"/>
              </a:ext>
            </a:extLst>
          </p:cNvPr>
          <p:cNvSpPr>
            <a:spLocks noGrp="1"/>
          </p:cNvSpPr>
          <p:nvPr>
            <p:ph type="body" sz="quarter" idx="14"/>
          </p:nvPr>
        </p:nvSpPr>
        <p:spPr>
          <a:xfrm>
            <a:off x="988142" y="1603717"/>
            <a:ext cx="11046542" cy="4705350"/>
          </a:xfrm>
        </p:spPr>
        <p:txBody>
          <a:bodyPr/>
          <a:lstStyle/>
          <a:p>
            <a:r>
              <a:rPr lang="en-US" dirty="0"/>
              <a:t>To explain Python code.</a:t>
            </a:r>
          </a:p>
          <a:p>
            <a:r>
              <a:rPr lang="en-US" dirty="0"/>
              <a:t>To make the code more readable.</a:t>
            </a:r>
          </a:p>
          <a:p>
            <a:r>
              <a:rPr lang="en-US" dirty="0"/>
              <a:t>Comments are very important while writing a program. They describe what is going on inside a program, so that a person looking at the source code does not have a hard time figuring it out.</a:t>
            </a:r>
          </a:p>
          <a:p>
            <a:r>
              <a:rPr lang="en-US" dirty="0"/>
              <a:t>Comments starts with a # (hash), and Python will ignore them</a:t>
            </a:r>
            <a:br>
              <a:rPr lang="en-US" dirty="0"/>
            </a:br>
            <a:br>
              <a:rPr lang="en-US" dirty="0"/>
            </a:br>
            <a:r>
              <a:rPr lang="en-US" b="0" i="0" dirty="0">
                <a:solidFill>
                  <a:srgbClr val="008000"/>
                </a:solidFill>
                <a:effectLst/>
                <a:latin typeface="Consolas" panose="020B0609020204030204" pitchFamily="49" charset="0"/>
              </a:rPr>
              <a:t>#This is a comment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or</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#This is a comment</a:t>
            </a:r>
            <a:endParaRPr lang="en-US" b="0" i="0" dirty="0">
              <a:solidFill>
                <a:srgbClr val="000000"/>
              </a:solidFill>
              <a:effectLst/>
              <a:latin typeface="Consolas" panose="020B0609020204030204" pitchFamily="49" charset="0"/>
            </a:endParaRPr>
          </a:p>
        </p:txBody>
      </p:sp>
      <p:sp>
        <p:nvSpPr>
          <p:cNvPr id="5" name="Text Placeholder 2">
            <a:extLst>
              <a:ext uri="{FF2B5EF4-FFF2-40B4-BE49-F238E27FC236}">
                <a16:creationId xmlns:a16="http://schemas.microsoft.com/office/drawing/2014/main" id="{705BB286-40DF-D83D-31DC-5EFA37A1CEFF}"/>
              </a:ext>
            </a:extLst>
          </p:cNvPr>
          <p:cNvSpPr txBox="1">
            <a:spLocks/>
          </p:cNvSpPr>
          <p:nvPr/>
        </p:nvSpPr>
        <p:spPr>
          <a:xfrm>
            <a:off x="8450826" y="3886348"/>
            <a:ext cx="3583858" cy="2422719"/>
          </a:xfrm>
          <a:prstGeom prst="rect">
            <a:avLst/>
          </a:prstGeom>
          <a:ln>
            <a:solidFill>
              <a:schemeClr val="tx1"/>
            </a:solidFill>
          </a:ln>
        </p:spPr>
        <p:txBody>
          <a:bodyPr>
            <a:normAutofit fontScale="92500" lnSpcReduction="10000"/>
          </a:bodyPr>
          <a:lstStyle>
            <a:lvl1pPr marL="200025" indent="-200025" algn="l" defTabSz="685800" rtl="0" eaLnBrk="1" latinLnBrk="0" hangingPunct="1">
              <a:lnSpc>
                <a:spcPct val="100000"/>
              </a:lnSpc>
              <a:spcBef>
                <a:spcPts val="0"/>
              </a:spcBef>
              <a:spcAft>
                <a:spcPts val="0"/>
              </a:spcAft>
              <a:buClr>
                <a:schemeClr val="accent1"/>
              </a:buClr>
              <a:buSzPct val="100000"/>
              <a:buFont typeface="Wingdings" panose="05000000000000000000" pitchFamily="2" charset="2"/>
              <a:buChar char="§"/>
              <a:defRPr sz="2400" kern="1200">
                <a:solidFill>
                  <a:srgbClr val="25677D"/>
                </a:solidFill>
                <a:latin typeface="+mn-lt"/>
                <a:ea typeface="+mn-ea"/>
                <a:cs typeface="+mn-cs"/>
              </a:defRPr>
            </a:lvl1pPr>
            <a:lvl2pPr marL="28803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buNone/>
            </a:pPr>
            <a:r>
              <a:rPr lang="en-US" b="0" i="0" dirty="0">
                <a:solidFill>
                  <a:srgbClr val="A52A2A"/>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This is a comment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written in</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more than just one line</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475892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9042-F876-9198-AD5B-62A91FFCF8F7}"/>
              </a:ext>
            </a:extLst>
          </p:cNvPr>
          <p:cNvSpPr>
            <a:spLocks noGrp="1"/>
          </p:cNvSpPr>
          <p:nvPr>
            <p:ph type="title"/>
          </p:nvPr>
        </p:nvSpPr>
        <p:spPr/>
        <p:txBody>
          <a:bodyPr/>
          <a:lstStyle/>
          <a:p>
            <a:r>
              <a:rPr lang="en-US" dirty="0"/>
              <a:t>Break Time</a:t>
            </a:r>
          </a:p>
        </p:txBody>
      </p:sp>
      <p:sp>
        <p:nvSpPr>
          <p:cNvPr id="3" name="Text Placeholder 2">
            <a:extLst>
              <a:ext uri="{FF2B5EF4-FFF2-40B4-BE49-F238E27FC236}">
                <a16:creationId xmlns:a16="http://schemas.microsoft.com/office/drawing/2014/main" id="{EBA4D425-D526-A39A-68F4-69FC941A77D9}"/>
              </a:ext>
            </a:extLst>
          </p:cNvPr>
          <p:cNvSpPr>
            <a:spLocks noGrp="1"/>
          </p:cNvSpPr>
          <p:nvPr>
            <p:ph type="body" sz="quarter" idx="14"/>
          </p:nvPr>
        </p:nvSpPr>
        <p:spPr/>
        <p:txBody>
          <a:bodyPr/>
          <a:lstStyle/>
          <a:p>
            <a:pPr marL="0" indent="0" algn="ctr">
              <a:buNone/>
            </a:pPr>
            <a:br>
              <a:rPr lang="en-US" dirty="0"/>
            </a:br>
            <a:br>
              <a:rPr lang="en-US" dirty="0"/>
            </a:br>
            <a:br>
              <a:rPr lang="en-US" dirty="0"/>
            </a:br>
            <a:br>
              <a:rPr lang="en-US" dirty="0"/>
            </a:br>
            <a:br>
              <a:rPr lang="en-US" dirty="0"/>
            </a:br>
            <a:br>
              <a:rPr lang="en-US" dirty="0"/>
            </a:br>
            <a:r>
              <a:rPr lang="en-US" dirty="0"/>
              <a:t> You’ve got 10 minutes for break</a:t>
            </a:r>
          </a:p>
        </p:txBody>
      </p:sp>
    </p:spTree>
    <p:extLst>
      <p:ext uri="{BB962C8B-B14F-4D97-AF65-F5344CB8AC3E}">
        <p14:creationId xmlns:p14="http://schemas.microsoft.com/office/powerpoint/2010/main" val="3015347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508B0-2FFF-3331-3FD0-42E4750F7080}"/>
              </a:ext>
            </a:extLst>
          </p:cNvPr>
          <p:cNvSpPr>
            <a:spLocks noGrp="1"/>
          </p:cNvSpPr>
          <p:nvPr>
            <p:ph type="title"/>
          </p:nvPr>
        </p:nvSpPr>
        <p:spPr/>
        <p:txBody>
          <a:bodyPr/>
          <a:lstStyle/>
          <a:p>
            <a:r>
              <a:rPr lang="en-US" dirty="0"/>
              <a:t>Python Operators</a:t>
            </a:r>
          </a:p>
        </p:txBody>
      </p:sp>
      <p:sp>
        <p:nvSpPr>
          <p:cNvPr id="3" name="Text Placeholder 2">
            <a:extLst>
              <a:ext uri="{FF2B5EF4-FFF2-40B4-BE49-F238E27FC236}">
                <a16:creationId xmlns:a16="http://schemas.microsoft.com/office/drawing/2014/main" id="{D96A7378-94E8-747D-3975-90C70C8CB49C}"/>
              </a:ext>
            </a:extLst>
          </p:cNvPr>
          <p:cNvSpPr>
            <a:spLocks noGrp="1"/>
          </p:cNvSpPr>
          <p:nvPr>
            <p:ph type="body" sz="quarter" idx="14"/>
          </p:nvPr>
        </p:nvSpPr>
        <p:spPr/>
        <p:txBody>
          <a:bodyPr>
            <a:normAutofit fontScale="92500" lnSpcReduction="10000"/>
          </a:bodyPr>
          <a:lstStyle/>
          <a:p>
            <a:r>
              <a:rPr lang="en-US" dirty="0"/>
              <a:t>Arithmetic operators (Do you remember this in our last tutor </a:t>
            </a:r>
            <a:r>
              <a:rPr lang="en-US" dirty="0">
                <a:sym typeface="Wingdings" panose="05000000000000000000" pitchFamily="2" charset="2"/>
              </a:rPr>
              <a:t>)</a:t>
            </a:r>
          </a:p>
          <a:p>
            <a:r>
              <a:rPr lang="en-US" b="1" dirty="0">
                <a:sym typeface="Wingdings" panose="05000000000000000000" pitchFamily="2" charset="2"/>
              </a:rPr>
              <a:t>Comparison operators</a:t>
            </a:r>
          </a:p>
          <a:p>
            <a:pPr lvl="1"/>
            <a:r>
              <a:rPr lang="en-US" sz="2400" dirty="0">
                <a:sym typeface="Wingdings" panose="05000000000000000000" pitchFamily="2" charset="2"/>
              </a:rPr>
              <a:t>&gt;, &lt;, ==, !=, &gt;=, &lt;=</a:t>
            </a:r>
          </a:p>
          <a:p>
            <a:r>
              <a:rPr lang="en-US" b="1" dirty="0">
                <a:sym typeface="Wingdings" panose="05000000000000000000" pitchFamily="2" charset="2"/>
              </a:rPr>
              <a:t>Logical operators</a:t>
            </a:r>
          </a:p>
          <a:p>
            <a:pPr lvl="1"/>
            <a:r>
              <a:rPr lang="en-US" sz="2400" dirty="0">
                <a:sym typeface="Wingdings" panose="05000000000000000000" pitchFamily="2" charset="2"/>
              </a:rPr>
              <a:t>and, or, not</a:t>
            </a:r>
          </a:p>
          <a:p>
            <a:r>
              <a:rPr lang="en-US" b="1" dirty="0">
                <a:sym typeface="Wingdings" panose="05000000000000000000" pitchFamily="2" charset="2"/>
              </a:rPr>
              <a:t>Bitwise operators</a:t>
            </a:r>
          </a:p>
          <a:p>
            <a:pPr lvl="1"/>
            <a:r>
              <a:rPr lang="en-US" sz="2400" dirty="0">
                <a:sym typeface="Wingdings" panose="05000000000000000000" pitchFamily="2" charset="2"/>
              </a:rPr>
              <a:t>&amp;, |, ^, ~, &lt;&lt;, &gt;&gt;  (and, or, </a:t>
            </a:r>
            <a:r>
              <a:rPr lang="en-US" sz="2400" dirty="0" err="1">
                <a:sym typeface="Wingdings" panose="05000000000000000000" pitchFamily="2" charset="2"/>
              </a:rPr>
              <a:t>xor</a:t>
            </a:r>
            <a:r>
              <a:rPr lang="en-US" sz="2400" dirty="0">
                <a:sym typeface="Wingdings" panose="05000000000000000000" pitchFamily="2" charset="2"/>
              </a:rPr>
              <a:t>, not, zero fill left shift, right shift)</a:t>
            </a:r>
          </a:p>
          <a:p>
            <a:r>
              <a:rPr lang="en-US" b="1" dirty="0">
                <a:sym typeface="Wingdings" panose="05000000000000000000" pitchFamily="2" charset="2"/>
              </a:rPr>
              <a:t>Assignment operators</a:t>
            </a:r>
          </a:p>
          <a:p>
            <a:pPr lvl="1"/>
            <a:r>
              <a:rPr lang="en-US" sz="2400" dirty="0">
                <a:sym typeface="Wingdings" panose="05000000000000000000" pitchFamily="2" charset="2"/>
              </a:rPr>
              <a:t>=, +=, -=, *=, /=, %=, //=, **=, </a:t>
            </a:r>
          </a:p>
          <a:p>
            <a:r>
              <a:rPr lang="en-US" b="1" dirty="0">
                <a:sym typeface="Wingdings" panose="05000000000000000000" pitchFamily="2" charset="2"/>
              </a:rPr>
              <a:t>Identity operators</a:t>
            </a:r>
          </a:p>
          <a:p>
            <a:pPr lvl="1"/>
            <a:r>
              <a:rPr lang="en-US" sz="2400" dirty="0">
                <a:sym typeface="Wingdings" panose="05000000000000000000" pitchFamily="2" charset="2"/>
              </a:rPr>
              <a:t>is, is not</a:t>
            </a:r>
          </a:p>
          <a:p>
            <a:r>
              <a:rPr lang="en-US" b="1" dirty="0">
                <a:sym typeface="Wingdings" panose="05000000000000000000" pitchFamily="2" charset="2"/>
              </a:rPr>
              <a:t>Membership operators</a:t>
            </a:r>
          </a:p>
          <a:p>
            <a:pPr lvl="1"/>
            <a:r>
              <a:rPr lang="en-US" sz="2400" dirty="0">
                <a:sym typeface="Wingdings" panose="05000000000000000000" pitchFamily="2" charset="2"/>
              </a:rPr>
              <a:t>in, not in</a:t>
            </a:r>
            <a:endParaRPr lang="en-US" sz="2400" dirty="0"/>
          </a:p>
        </p:txBody>
      </p:sp>
    </p:spTree>
    <p:extLst>
      <p:ext uri="{BB962C8B-B14F-4D97-AF65-F5344CB8AC3E}">
        <p14:creationId xmlns:p14="http://schemas.microsoft.com/office/powerpoint/2010/main" val="2162907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84C1-3326-64F9-2EA6-2B8D7818C1FB}"/>
              </a:ext>
            </a:extLst>
          </p:cNvPr>
          <p:cNvSpPr>
            <a:spLocks noGrp="1"/>
          </p:cNvSpPr>
          <p:nvPr>
            <p:ph type="title"/>
          </p:nvPr>
        </p:nvSpPr>
        <p:spPr/>
        <p:txBody>
          <a:bodyPr/>
          <a:lstStyle/>
          <a:p>
            <a:r>
              <a:rPr lang="en-US" dirty="0"/>
              <a:t>Comparison Operators</a:t>
            </a:r>
          </a:p>
        </p:txBody>
      </p:sp>
      <p:sp>
        <p:nvSpPr>
          <p:cNvPr id="3" name="Text Placeholder 2">
            <a:extLst>
              <a:ext uri="{FF2B5EF4-FFF2-40B4-BE49-F238E27FC236}">
                <a16:creationId xmlns:a16="http://schemas.microsoft.com/office/drawing/2014/main" id="{635381E5-AEDD-0A23-7B45-1EBEB2C5263B}"/>
              </a:ext>
            </a:extLst>
          </p:cNvPr>
          <p:cNvSpPr>
            <a:spLocks noGrp="1"/>
          </p:cNvSpPr>
          <p:nvPr>
            <p:ph type="body" sz="quarter" idx="14"/>
          </p:nvPr>
        </p:nvSpPr>
        <p:spPr/>
        <p:txBody>
          <a:bodyPr/>
          <a:lstStyle/>
          <a:p>
            <a:pPr marL="0" indent="0">
              <a:buNone/>
            </a:pPr>
            <a:r>
              <a:rPr lang="en-US" b="0" i="0" dirty="0">
                <a:solidFill>
                  <a:srgbClr val="0000CD"/>
                </a:solidFill>
                <a:effectLst/>
                <a:latin typeface="Consolas" panose="020B0609020204030204" pitchFamily="49" charset="0"/>
              </a:rPr>
              <a:t>&gt;&gt;&gt; </a:t>
            </a:r>
            <a:r>
              <a:rPr lang="en-US" dirty="0">
                <a:solidFill>
                  <a:srgbClr val="000000"/>
                </a:solidFill>
                <a:latin typeface="Consolas" panose="020B0609020204030204" pitchFamily="49" charset="0"/>
              </a:rPr>
              <a:t>x</a:t>
            </a:r>
            <a:r>
              <a:rPr lang="en-US" b="0" i="0" dirty="0">
                <a:solidFill>
                  <a:srgbClr val="000000"/>
                </a:solidFill>
                <a:effectLst/>
                <a:latin typeface="Consolas" panose="020B0609020204030204" pitchFamily="49" charset="0"/>
              </a:rPr>
              <a:t> = </a:t>
            </a:r>
            <a:r>
              <a:rPr lang="en-US" dirty="0">
                <a:solidFill>
                  <a:srgbClr val="A52A2A"/>
                </a:solidFill>
                <a:latin typeface="Consolas" panose="020B0609020204030204" pitchFamily="49" charset="0"/>
              </a:rPr>
              <a:t>5</a:t>
            </a:r>
            <a:br>
              <a:rPr lang="en-US" b="0" i="0" dirty="0">
                <a:solidFill>
                  <a:srgbClr val="A52A2A"/>
                </a:solidFill>
                <a:effectLst/>
                <a:latin typeface="Consolas" panose="020B0609020204030204" pitchFamily="49" charset="0"/>
              </a:rPr>
            </a:br>
            <a:r>
              <a:rPr lang="en-US" b="0" i="0" dirty="0">
                <a:solidFill>
                  <a:srgbClr val="0000CD"/>
                </a:solidFill>
                <a:effectLst/>
                <a:latin typeface="Consolas" panose="020B0609020204030204" pitchFamily="49" charset="0"/>
              </a:rPr>
              <a:t>&gt;&gt;&gt; </a:t>
            </a:r>
            <a:r>
              <a:rPr lang="en-US" b="0" i="0" dirty="0">
                <a:solidFill>
                  <a:srgbClr val="000000"/>
                </a:solidFill>
                <a:effectLst/>
                <a:latin typeface="Consolas" panose="020B0609020204030204" pitchFamily="49" charset="0"/>
              </a:rPr>
              <a:t>y = </a:t>
            </a:r>
            <a:r>
              <a:rPr lang="en-US" b="0" i="0" dirty="0">
                <a:solidFill>
                  <a:srgbClr val="A52A2A"/>
                </a:solidFill>
                <a:effectLst/>
                <a:latin typeface="Consolas" panose="020B0609020204030204" pitchFamily="49" charset="0"/>
              </a:rPr>
              <a:t>3</a:t>
            </a:r>
            <a:br>
              <a:rPr lang="en-US" b="0" i="0" dirty="0">
                <a:solidFill>
                  <a:srgbClr val="A52A2A"/>
                </a:solidFill>
                <a:effectLst/>
                <a:latin typeface="Consolas" panose="020B0609020204030204" pitchFamily="49" charset="0"/>
              </a:rPr>
            </a:br>
            <a:r>
              <a:rPr lang="en-US" b="0" i="0" dirty="0">
                <a:solidFill>
                  <a:srgbClr val="0000CD"/>
                </a:solidFill>
                <a:effectLst/>
                <a:latin typeface="Consolas" panose="020B0609020204030204" pitchFamily="49" charset="0"/>
              </a:rPr>
              <a:t>&gt;&gt;&gt; </a:t>
            </a:r>
            <a:r>
              <a:rPr lang="en-US" b="1" dirty="0">
                <a:solidFill>
                  <a:srgbClr val="880088"/>
                </a:solidFill>
                <a:effectLst/>
                <a:latin typeface="Courier New" panose="02070309020205020404" pitchFamily="49" charset="0"/>
              </a:rPr>
              <a:t>print</a:t>
            </a:r>
            <a:r>
              <a:rPr lang="en-US" b="1" dirty="0">
                <a:solidFill>
                  <a:srgbClr val="000080"/>
                </a:solidFill>
                <a:effectLst/>
                <a:latin typeface="Courier New" panose="02070309020205020404" pitchFamily="49" charset="0"/>
              </a:rPr>
              <a:t>(</a:t>
            </a:r>
            <a:r>
              <a:rPr lang="en-US" b="1" dirty="0">
                <a:solidFill>
                  <a:srgbClr val="000000"/>
                </a:solidFill>
                <a:latin typeface="Courier New" panose="02070309020205020404" pitchFamily="49" charset="0"/>
              </a:rPr>
              <a:t>x == y</a:t>
            </a:r>
            <a:r>
              <a:rPr lang="en-US" b="1" dirty="0">
                <a:solidFill>
                  <a:srgbClr val="00008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 returns False because 5 is not equal to 3</a:t>
            </a:r>
          </a:p>
          <a:p>
            <a:pPr marL="0" indent="0">
              <a:buNone/>
            </a:pPr>
            <a:r>
              <a:rPr lang="en-US" b="0" i="0" dirty="0">
                <a:solidFill>
                  <a:srgbClr val="0000CD"/>
                </a:solidFill>
                <a:effectLst/>
                <a:latin typeface="Consolas" panose="020B0609020204030204" pitchFamily="49" charset="0"/>
              </a:rPr>
              <a:t>&gt;&gt;&gt; </a:t>
            </a:r>
            <a:r>
              <a:rPr lang="en-US" b="1" dirty="0">
                <a:solidFill>
                  <a:srgbClr val="880088"/>
                </a:solidFill>
                <a:effectLst/>
                <a:latin typeface="Courier New" panose="02070309020205020404" pitchFamily="49" charset="0"/>
              </a:rPr>
              <a:t>print</a:t>
            </a:r>
            <a:r>
              <a:rPr lang="en-US" b="1" dirty="0">
                <a:solidFill>
                  <a:srgbClr val="000080"/>
                </a:solidFill>
                <a:effectLst/>
                <a:latin typeface="Courier New" panose="02070309020205020404" pitchFamily="49" charset="0"/>
              </a:rPr>
              <a:t>(</a:t>
            </a:r>
            <a:r>
              <a:rPr lang="en-US" b="1" dirty="0">
                <a:solidFill>
                  <a:srgbClr val="000000"/>
                </a:solidFill>
                <a:latin typeface="Courier New" panose="02070309020205020404" pitchFamily="49" charset="0"/>
              </a:rPr>
              <a:t>x &lt;= y</a:t>
            </a:r>
            <a:r>
              <a:rPr lang="en-US" b="1" dirty="0">
                <a:solidFill>
                  <a:srgbClr val="00008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 returns False because 5 is neither less than or equal to 3</a:t>
            </a:r>
          </a:p>
          <a:p>
            <a:pPr marL="0" indent="0">
              <a:buNone/>
            </a:pPr>
            <a:r>
              <a:rPr lang="en-US" b="0" i="0" dirty="0">
                <a:solidFill>
                  <a:srgbClr val="0000CD"/>
                </a:solidFill>
                <a:effectLst/>
                <a:latin typeface="Consolas" panose="020B0609020204030204" pitchFamily="49" charset="0"/>
              </a:rPr>
              <a:t>&gt;&gt;&gt; </a:t>
            </a:r>
            <a:r>
              <a:rPr lang="en-US" b="1" dirty="0">
                <a:solidFill>
                  <a:srgbClr val="880088"/>
                </a:solidFill>
                <a:effectLst/>
                <a:latin typeface="Courier New" panose="02070309020205020404" pitchFamily="49" charset="0"/>
              </a:rPr>
              <a:t>print</a:t>
            </a:r>
            <a:r>
              <a:rPr lang="en-US" b="1" dirty="0">
                <a:solidFill>
                  <a:srgbClr val="000080"/>
                </a:solidFill>
                <a:effectLst/>
                <a:latin typeface="Courier New" panose="02070309020205020404" pitchFamily="49" charset="0"/>
              </a:rPr>
              <a:t>(</a:t>
            </a:r>
            <a:r>
              <a:rPr lang="en-US" b="1" dirty="0">
                <a:solidFill>
                  <a:srgbClr val="000000"/>
                </a:solidFill>
                <a:latin typeface="Courier New" panose="02070309020205020404" pitchFamily="49" charset="0"/>
              </a:rPr>
              <a:t>x &gt;= y</a:t>
            </a:r>
            <a:r>
              <a:rPr lang="en-US" b="1" dirty="0">
                <a:solidFill>
                  <a:srgbClr val="00008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 returns True because 5 is greater or equal to 3</a:t>
            </a:r>
          </a:p>
          <a:p>
            <a:pPr marL="0" indent="0">
              <a:buNone/>
            </a:pPr>
            <a:r>
              <a:rPr lang="en-US" b="0" i="0" dirty="0">
                <a:solidFill>
                  <a:srgbClr val="0000CD"/>
                </a:solidFill>
                <a:effectLst/>
                <a:latin typeface="Consolas" panose="020B0609020204030204" pitchFamily="49" charset="0"/>
              </a:rPr>
              <a:t>&gt;&gt;&gt; </a:t>
            </a:r>
            <a:r>
              <a:rPr lang="en-US" b="1" dirty="0">
                <a:solidFill>
                  <a:srgbClr val="880088"/>
                </a:solidFill>
                <a:effectLst/>
                <a:latin typeface="Courier New" panose="02070309020205020404" pitchFamily="49" charset="0"/>
              </a:rPr>
              <a:t>print</a:t>
            </a:r>
            <a:r>
              <a:rPr lang="en-US" b="1" dirty="0">
                <a:solidFill>
                  <a:srgbClr val="000080"/>
                </a:solidFill>
                <a:effectLst/>
                <a:latin typeface="Courier New" panose="02070309020205020404" pitchFamily="49" charset="0"/>
              </a:rPr>
              <a:t>(</a:t>
            </a:r>
            <a:r>
              <a:rPr lang="en-US" b="1" dirty="0">
                <a:solidFill>
                  <a:srgbClr val="000000"/>
                </a:solidFill>
                <a:latin typeface="Courier New" panose="02070309020205020404" pitchFamily="49" charset="0"/>
              </a:rPr>
              <a:t>x != y</a:t>
            </a:r>
            <a:r>
              <a:rPr lang="en-US" b="1" dirty="0">
                <a:solidFill>
                  <a:srgbClr val="000080"/>
                </a:solidFill>
                <a:effectLst/>
                <a:latin typeface="Courier New" panose="02070309020205020404" pitchFamily="49" charset="0"/>
              </a:rPr>
              <a:t>) </a:t>
            </a:r>
            <a:r>
              <a:rPr lang="en-US" sz="1800" b="1" dirty="0">
                <a:solidFill>
                  <a:srgbClr val="000080"/>
                </a:solidFill>
                <a:effectLst/>
                <a:latin typeface="Courier New" panose="02070309020205020404" pitchFamily="49" charset="0"/>
              </a:rPr>
              <a:t># returns True because 5 is not equal to 3</a:t>
            </a:r>
            <a:br>
              <a:rPr lang="en-US" sz="1800" b="1" dirty="0">
                <a:solidFill>
                  <a:srgbClr val="000080"/>
                </a:solidFill>
                <a:effectLst/>
                <a:latin typeface="Courier New" panose="02070309020205020404" pitchFamily="49" charset="0"/>
              </a:rPr>
            </a:br>
            <a:br>
              <a:rPr lang="en-US" sz="1800" b="1" dirty="0">
                <a:solidFill>
                  <a:srgbClr val="000080"/>
                </a:solidFill>
                <a:effectLst/>
                <a:latin typeface="Courier New" panose="02070309020205020404" pitchFamily="49" charset="0"/>
              </a:rPr>
            </a:br>
            <a:endParaRPr lang="en-US" sz="1800" b="1" dirty="0">
              <a:solidFill>
                <a:srgbClr val="000080"/>
              </a:solidFill>
              <a:effectLst/>
              <a:latin typeface="Courier New" panose="02070309020205020404" pitchFamily="49" charset="0"/>
            </a:endParaRPr>
          </a:p>
          <a:p>
            <a:pPr marL="0" indent="0">
              <a:buNone/>
            </a:pPr>
            <a:r>
              <a:rPr lang="en-US" b="0" i="0" dirty="0">
                <a:solidFill>
                  <a:srgbClr val="0000CD"/>
                </a:solidFill>
                <a:effectLst/>
                <a:latin typeface="Consolas" panose="020B0609020204030204" pitchFamily="49" charset="0"/>
              </a:rPr>
              <a:t>&gt;&gt;&gt; </a:t>
            </a:r>
            <a:r>
              <a:rPr lang="en-US" b="1" dirty="0">
                <a:solidFill>
                  <a:srgbClr val="880088"/>
                </a:solidFill>
                <a:effectLst/>
                <a:latin typeface="Courier New" panose="02070309020205020404" pitchFamily="49" charset="0"/>
              </a:rPr>
              <a:t>print</a:t>
            </a:r>
            <a:r>
              <a:rPr lang="en-US" b="1" dirty="0">
                <a:solidFill>
                  <a:srgbClr val="000080"/>
                </a:solidFill>
                <a:effectLst/>
                <a:latin typeface="Courier New" panose="02070309020205020404" pitchFamily="49" charset="0"/>
              </a:rPr>
              <a:t>(‘</a:t>
            </a:r>
            <a:r>
              <a:rPr lang="en-US" b="1" dirty="0">
                <a:solidFill>
                  <a:srgbClr val="000000"/>
                </a:solidFill>
                <a:latin typeface="Courier New" panose="02070309020205020404" pitchFamily="49" charset="0"/>
              </a:rPr>
              <a:t>x &lt; y is ’, x &lt; y</a:t>
            </a:r>
            <a:r>
              <a:rPr lang="en-US" b="1" dirty="0">
                <a:solidFill>
                  <a:srgbClr val="000080"/>
                </a:solidFill>
                <a:effectLst/>
                <a:latin typeface="Courier New" panose="02070309020205020404" pitchFamily="49" charset="0"/>
              </a:rPr>
              <a:t>)</a:t>
            </a:r>
            <a:br>
              <a:rPr lang="en-US" b="1" dirty="0">
                <a:solidFill>
                  <a:srgbClr val="000080"/>
                </a:solidFill>
                <a:effectLst/>
                <a:latin typeface="Courier New" panose="02070309020205020404" pitchFamily="49" charset="0"/>
              </a:rPr>
            </a:br>
            <a:r>
              <a:rPr lang="en-US" b="1" dirty="0">
                <a:solidFill>
                  <a:srgbClr val="000080"/>
                </a:solidFill>
                <a:effectLst/>
                <a:latin typeface="Courier New" panose="02070309020205020404" pitchFamily="49" charset="0"/>
              </a:rPr>
              <a:t>output: x &lt; y is False</a:t>
            </a:r>
          </a:p>
        </p:txBody>
      </p:sp>
    </p:spTree>
    <p:extLst>
      <p:ext uri="{BB962C8B-B14F-4D97-AF65-F5344CB8AC3E}">
        <p14:creationId xmlns:p14="http://schemas.microsoft.com/office/powerpoint/2010/main" val="965937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6710-0A94-E322-7D5A-B9C3FB50F5EE}"/>
              </a:ext>
            </a:extLst>
          </p:cNvPr>
          <p:cNvSpPr>
            <a:spLocks noGrp="1"/>
          </p:cNvSpPr>
          <p:nvPr>
            <p:ph type="title"/>
          </p:nvPr>
        </p:nvSpPr>
        <p:spPr/>
        <p:txBody>
          <a:bodyPr/>
          <a:lstStyle/>
          <a:p>
            <a:r>
              <a:rPr lang="en-US" dirty="0"/>
              <a:t>Logical Operators</a:t>
            </a:r>
          </a:p>
        </p:txBody>
      </p:sp>
      <p:sp>
        <p:nvSpPr>
          <p:cNvPr id="3" name="Text Placeholder 2">
            <a:extLst>
              <a:ext uri="{FF2B5EF4-FFF2-40B4-BE49-F238E27FC236}">
                <a16:creationId xmlns:a16="http://schemas.microsoft.com/office/drawing/2014/main" id="{040800C2-B688-83A2-A126-6BDA4B587D93}"/>
              </a:ext>
            </a:extLst>
          </p:cNvPr>
          <p:cNvSpPr>
            <a:spLocks noGrp="1"/>
          </p:cNvSpPr>
          <p:nvPr>
            <p:ph type="body" sz="quarter" idx="14"/>
          </p:nvPr>
        </p:nvSpPr>
        <p:spPr/>
        <p:txBody>
          <a:bodyPr>
            <a:normAutofit lnSpcReduction="10000"/>
          </a:bodyPr>
          <a:lstStyle/>
          <a:p>
            <a:r>
              <a:rPr lang="en-US" dirty="0"/>
              <a:t>Logical operators are [ and, or, not ]</a:t>
            </a:r>
          </a:p>
          <a:p>
            <a:r>
              <a:rPr lang="en-US" dirty="0"/>
              <a:t>and: true if both operands are true</a:t>
            </a:r>
          </a:p>
          <a:p>
            <a:r>
              <a:rPr lang="en-US" dirty="0"/>
              <a:t>or: true if either of the operands is true</a:t>
            </a:r>
          </a:p>
          <a:p>
            <a:r>
              <a:rPr lang="en-US" dirty="0"/>
              <a:t>not: complements the operands</a:t>
            </a:r>
            <a:br>
              <a:rPr lang="en-US" dirty="0"/>
            </a:br>
            <a:br>
              <a:rPr lang="en-US" dirty="0"/>
            </a:br>
            <a:r>
              <a:rPr lang="en-US" b="0" i="0" dirty="0">
                <a:solidFill>
                  <a:srgbClr val="0000CD"/>
                </a:solidFill>
                <a:effectLst/>
                <a:latin typeface="Consolas" panose="020B0609020204030204" pitchFamily="49" charset="0"/>
              </a:rPr>
              <a:t>&gt;&gt;&gt; </a:t>
            </a:r>
            <a:r>
              <a:rPr lang="en-US" b="1" i="0" dirty="0">
                <a:solidFill>
                  <a:srgbClr val="880088"/>
                </a:solidFill>
                <a:latin typeface="Courier New" panose="02070309020205020404" pitchFamily="49" charset="0"/>
              </a:rPr>
              <a:t>True and False</a:t>
            </a:r>
            <a:br>
              <a:rPr lang="en-US" b="1" dirty="0">
                <a:solidFill>
                  <a:srgbClr val="880088"/>
                </a:solidFill>
                <a:latin typeface="Courier New" panose="02070309020205020404" pitchFamily="49" charset="0"/>
              </a:rPr>
            </a:br>
            <a:r>
              <a:rPr lang="en-US" b="1" dirty="0">
                <a:solidFill>
                  <a:srgbClr val="000080"/>
                </a:solidFill>
                <a:effectLst/>
                <a:latin typeface="Courier New" panose="02070309020205020404" pitchFamily="49" charset="0"/>
              </a:rPr>
              <a:t>output: False</a:t>
            </a:r>
            <a:br>
              <a:rPr lang="en-US" b="1" dirty="0">
                <a:solidFill>
                  <a:srgbClr val="000080"/>
                </a:solidFill>
                <a:effectLst/>
                <a:latin typeface="Courier New" panose="02070309020205020404" pitchFamily="49" charset="0"/>
              </a:rPr>
            </a:br>
            <a:br>
              <a:rPr lang="en-US" b="1" dirty="0">
                <a:solidFill>
                  <a:srgbClr val="000080"/>
                </a:solidFill>
                <a:effectLst/>
                <a:latin typeface="Courier New" panose="02070309020205020404" pitchFamily="49" charset="0"/>
              </a:rPr>
            </a:br>
            <a:r>
              <a:rPr lang="en-US" b="0" i="0" dirty="0">
                <a:solidFill>
                  <a:srgbClr val="0000CD"/>
                </a:solidFill>
                <a:effectLst/>
                <a:latin typeface="Consolas" panose="020B0609020204030204" pitchFamily="49" charset="0"/>
              </a:rPr>
              <a:t>&gt;&gt;&gt; </a:t>
            </a:r>
            <a:r>
              <a:rPr lang="en-US" b="1" dirty="0">
                <a:solidFill>
                  <a:srgbClr val="880088"/>
                </a:solidFill>
                <a:effectLst/>
                <a:latin typeface="Courier New" panose="02070309020205020404" pitchFamily="49" charset="0"/>
              </a:rPr>
              <a:t>5 &gt; 3 or 5 == 3 + 4</a:t>
            </a:r>
            <a:br>
              <a:rPr lang="en-US" b="1" dirty="0">
                <a:solidFill>
                  <a:srgbClr val="880088"/>
                </a:solidFill>
                <a:effectLst/>
                <a:latin typeface="Courier New" panose="02070309020205020404" pitchFamily="49" charset="0"/>
              </a:rPr>
            </a:br>
            <a:r>
              <a:rPr lang="en-US" b="1" dirty="0">
                <a:solidFill>
                  <a:srgbClr val="000080"/>
                </a:solidFill>
                <a:effectLst/>
                <a:latin typeface="Courier New" panose="02070309020205020404" pitchFamily="49" charset="0"/>
              </a:rPr>
              <a:t>output: True</a:t>
            </a:r>
            <a:br>
              <a:rPr lang="en-US" b="1" dirty="0">
                <a:solidFill>
                  <a:srgbClr val="000080"/>
                </a:solidFill>
                <a:effectLst/>
                <a:latin typeface="Courier New" panose="02070309020205020404" pitchFamily="49" charset="0"/>
              </a:rPr>
            </a:br>
            <a:br>
              <a:rPr lang="en-US" b="1" dirty="0">
                <a:solidFill>
                  <a:srgbClr val="000080"/>
                </a:solidFill>
                <a:effectLst/>
                <a:latin typeface="Courier New" panose="02070309020205020404" pitchFamily="49" charset="0"/>
              </a:rPr>
            </a:br>
            <a:r>
              <a:rPr lang="en-US" b="0" i="0" dirty="0">
                <a:solidFill>
                  <a:srgbClr val="0000CD"/>
                </a:solidFill>
                <a:effectLst/>
                <a:latin typeface="Consolas" panose="020B0609020204030204" pitchFamily="49" charset="0"/>
              </a:rPr>
              <a:t>&gt;&gt;&gt; not </a:t>
            </a:r>
            <a:r>
              <a:rPr lang="en-US" b="1" i="0" dirty="0">
                <a:solidFill>
                  <a:srgbClr val="880088"/>
                </a:solidFill>
                <a:latin typeface="Courier New" panose="02070309020205020404" pitchFamily="49" charset="0"/>
              </a:rPr>
              <a:t>True</a:t>
            </a:r>
            <a:br>
              <a:rPr lang="en-US" b="1" dirty="0">
                <a:solidFill>
                  <a:srgbClr val="880088"/>
                </a:solidFill>
                <a:latin typeface="Courier New" panose="02070309020205020404" pitchFamily="49" charset="0"/>
              </a:rPr>
            </a:br>
            <a:r>
              <a:rPr lang="en-US" b="1" dirty="0">
                <a:solidFill>
                  <a:srgbClr val="000080"/>
                </a:solidFill>
                <a:effectLst/>
                <a:latin typeface="Courier New" panose="02070309020205020404" pitchFamily="49" charset="0"/>
              </a:rPr>
              <a:t>output: False</a:t>
            </a:r>
            <a:endParaRPr lang="en-US" dirty="0"/>
          </a:p>
        </p:txBody>
      </p:sp>
      <p:sp>
        <p:nvSpPr>
          <p:cNvPr id="4" name="Text Placeholder 2">
            <a:extLst>
              <a:ext uri="{FF2B5EF4-FFF2-40B4-BE49-F238E27FC236}">
                <a16:creationId xmlns:a16="http://schemas.microsoft.com/office/drawing/2014/main" id="{1B0F6BDE-70EA-2DE7-4C6F-A6A92FC5F189}"/>
              </a:ext>
            </a:extLst>
          </p:cNvPr>
          <p:cNvSpPr txBox="1">
            <a:spLocks/>
          </p:cNvSpPr>
          <p:nvPr/>
        </p:nvSpPr>
        <p:spPr>
          <a:xfrm>
            <a:off x="6356555" y="1603717"/>
            <a:ext cx="5075936" cy="4705350"/>
          </a:xfrm>
          <a:prstGeom prst="rect">
            <a:avLst/>
          </a:prstGeom>
          <a:ln>
            <a:solidFill>
              <a:schemeClr val="accent1"/>
            </a:solidFill>
          </a:ln>
        </p:spPr>
        <p:txBody>
          <a:bodyPr>
            <a:normAutofit/>
          </a:bodyPr>
          <a:lstStyle>
            <a:lvl1pPr marL="200025" indent="-200025" algn="l" defTabSz="685800" rtl="0" eaLnBrk="1" latinLnBrk="0" hangingPunct="1">
              <a:lnSpc>
                <a:spcPct val="100000"/>
              </a:lnSpc>
              <a:spcBef>
                <a:spcPts val="0"/>
              </a:spcBef>
              <a:spcAft>
                <a:spcPts val="0"/>
              </a:spcAft>
              <a:buClr>
                <a:schemeClr val="accent1"/>
              </a:buClr>
              <a:buSzPct val="100000"/>
              <a:buFont typeface="Wingdings" panose="05000000000000000000" pitchFamily="2" charset="2"/>
              <a:buChar char="§"/>
              <a:defRPr sz="2400" kern="1200">
                <a:solidFill>
                  <a:srgbClr val="25677D"/>
                </a:solidFill>
                <a:latin typeface="+mn-lt"/>
                <a:ea typeface="+mn-ea"/>
                <a:cs typeface="+mn-cs"/>
              </a:defRPr>
            </a:lvl1pPr>
            <a:lvl2pPr marL="28803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buNone/>
            </a:pPr>
            <a:r>
              <a:rPr lang="en-US" b="0" i="0" dirty="0">
                <a:solidFill>
                  <a:srgbClr val="0000CD"/>
                </a:solidFill>
                <a:effectLst/>
                <a:latin typeface="Consolas" panose="020B0609020204030204" pitchFamily="49" charset="0"/>
              </a:rPr>
              <a:t>&gt;&gt;&gt; </a:t>
            </a:r>
            <a:r>
              <a:rPr lang="en-US" dirty="0">
                <a:solidFill>
                  <a:srgbClr val="000000"/>
                </a:solidFill>
                <a:latin typeface="Consolas" panose="020B0609020204030204" pitchFamily="49" charset="0"/>
              </a:rPr>
              <a:t>x</a:t>
            </a:r>
            <a:r>
              <a:rPr lang="en-US" b="0" i="0" dirty="0">
                <a:solidFill>
                  <a:srgbClr val="000000"/>
                </a:solidFill>
                <a:effectLst/>
                <a:latin typeface="Consolas" panose="020B0609020204030204" pitchFamily="49" charset="0"/>
              </a:rPr>
              <a:t> = </a:t>
            </a:r>
            <a:r>
              <a:rPr lang="en-US" dirty="0">
                <a:solidFill>
                  <a:srgbClr val="A52A2A"/>
                </a:solidFill>
                <a:latin typeface="Consolas" panose="020B0609020204030204" pitchFamily="49" charset="0"/>
              </a:rPr>
              <a:t>5</a:t>
            </a:r>
            <a:br>
              <a:rPr lang="en-US" b="0" i="0" dirty="0">
                <a:solidFill>
                  <a:srgbClr val="A52A2A"/>
                </a:solidFill>
                <a:effectLst/>
                <a:latin typeface="Consolas" panose="020B0609020204030204" pitchFamily="49" charset="0"/>
              </a:rPr>
            </a:br>
            <a:r>
              <a:rPr lang="en-US" b="0" i="0" dirty="0">
                <a:solidFill>
                  <a:srgbClr val="0000CD"/>
                </a:solidFill>
                <a:effectLst/>
                <a:latin typeface="Consolas" panose="020B0609020204030204" pitchFamily="49" charset="0"/>
              </a:rPr>
              <a:t>&gt;&gt;&gt; </a:t>
            </a:r>
            <a:r>
              <a:rPr lang="en-US" b="0" i="0" dirty="0">
                <a:solidFill>
                  <a:srgbClr val="000000"/>
                </a:solidFill>
                <a:effectLst/>
                <a:latin typeface="Consolas" panose="020B0609020204030204" pitchFamily="49" charset="0"/>
              </a:rPr>
              <a:t>y = </a:t>
            </a:r>
            <a:r>
              <a:rPr lang="en-US" b="0" i="0" dirty="0">
                <a:solidFill>
                  <a:srgbClr val="A52A2A"/>
                </a:solidFill>
                <a:effectLst/>
                <a:latin typeface="Consolas" panose="020B0609020204030204" pitchFamily="49" charset="0"/>
              </a:rPr>
              <a:t>3</a:t>
            </a:r>
            <a:endParaRPr lang="en-US" dirty="0">
              <a:solidFill>
                <a:srgbClr val="0000CD"/>
              </a:solidFill>
              <a:latin typeface="Consolas" panose="020B0609020204030204" pitchFamily="49" charset="0"/>
            </a:endParaRPr>
          </a:p>
          <a:p>
            <a:pPr marL="0" indent="0">
              <a:buNone/>
            </a:pPr>
            <a:r>
              <a:rPr lang="en-US" dirty="0">
                <a:solidFill>
                  <a:srgbClr val="0000CD"/>
                </a:solidFill>
                <a:latin typeface="Consolas" panose="020B0609020204030204" pitchFamily="49" charset="0"/>
              </a:rPr>
              <a:t>&gt;&gt;&gt; not x &gt; y</a:t>
            </a:r>
            <a:br>
              <a:rPr lang="en-US" b="1" dirty="0">
                <a:solidFill>
                  <a:srgbClr val="880088"/>
                </a:solidFill>
                <a:latin typeface="Courier New" panose="02070309020205020404" pitchFamily="49" charset="0"/>
              </a:rPr>
            </a:br>
            <a:r>
              <a:rPr lang="en-US" b="1" dirty="0">
                <a:solidFill>
                  <a:srgbClr val="000080"/>
                </a:solidFill>
                <a:latin typeface="Courier New" panose="02070309020205020404" pitchFamily="49" charset="0"/>
              </a:rPr>
              <a:t>output: False</a:t>
            </a:r>
          </a:p>
          <a:p>
            <a:pPr marL="0" indent="0">
              <a:buNone/>
            </a:pPr>
            <a:endParaRPr lang="en-US" b="1" dirty="0">
              <a:solidFill>
                <a:srgbClr val="000080"/>
              </a:solidFill>
              <a:latin typeface="Courier New" panose="02070309020205020404" pitchFamily="49" charset="0"/>
            </a:endParaRPr>
          </a:p>
          <a:p>
            <a:pPr marL="0" indent="0">
              <a:buNone/>
            </a:pPr>
            <a:r>
              <a:rPr lang="en-US" b="1" i="1" u="sng" dirty="0">
                <a:solidFill>
                  <a:srgbClr val="000080"/>
                </a:solidFill>
                <a:latin typeface="Courier New" panose="02070309020205020404" pitchFamily="49" charset="0"/>
              </a:rPr>
              <a:t>Check out the following</a:t>
            </a:r>
            <a:br>
              <a:rPr lang="en-US" b="1" dirty="0">
                <a:solidFill>
                  <a:srgbClr val="000080"/>
                </a:solidFill>
                <a:latin typeface="Courier New" panose="02070309020205020404" pitchFamily="49" charset="0"/>
              </a:rPr>
            </a:br>
            <a:br>
              <a:rPr lang="en-US" b="1" dirty="0">
                <a:solidFill>
                  <a:srgbClr val="000080"/>
                </a:solidFill>
                <a:latin typeface="Courier New" panose="02070309020205020404" pitchFamily="49" charset="0"/>
              </a:rPr>
            </a:br>
            <a:r>
              <a:rPr lang="en-US" b="0" i="0" dirty="0">
                <a:solidFill>
                  <a:srgbClr val="0000CD"/>
                </a:solidFill>
                <a:effectLst/>
                <a:latin typeface="Consolas" panose="020B0609020204030204" pitchFamily="49" charset="0"/>
              </a:rPr>
              <a:t>&gt;&gt;&gt; not </a:t>
            </a:r>
            <a:r>
              <a:rPr lang="en-US" b="1" i="0" dirty="0">
                <a:solidFill>
                  <a:srgbClr val="880088"/>
                </a:solidFill>
                <a:latin typeface="Courier New" panose="02070309020205020404" pitchFamily="49" charset="0"/>
              </a:rPr>
              <a:t>0</a:t>
            </a:r>
            <a:br>
              <a:rPr lang="en-US" b="1" i="0" dirty="0">
                <a:solidFill>
                  <a:srgbClr val="880088"/>
                </a:solidFill>
                <a:latin typeface="Courier New" panose="02070309020205020404" pitchFamily="49" charset="0"/>
              </a:rPr>
            </a:br>
            <a:r>
              <a:rPr lang="en-US" b="0" i="0" dirty="0">
                <a:solidFill>
                  <a:srgbClr val="0000CD"/>
                </a:solidFill>
                <a:effectLst/>
                <a:latin typeface="Consolas" panose="020B0609020204030204" pitchFamily="49" charset="0"/>
              </a:rPr>
              <a:t>&gt;&gt;&gt; not </a:t>
            </a:r>
            <a:r>
              <a:rPr lang="en-US" b="1" dirty="0">
                <a:solidFill>
                  <a:srgbClr val="880088"/>
                </a:solidFill>
                <a:effectLst/>
                <a:latin typeface="Courier New" panose="02070309020205020404" pitchFamily="49" charset="0"/>
              </a:rPr>
              <a:t>4</a:t>
            </a:r>
            <a:br>
              <a:rPr lang="en-US" b="1" dirty="0">
                <a:solidFill>
                  <a:srgbClr val="880088"/>
                </a:solidFill>
                <a:effectLst/>
                <a:latin typeface="Courier New" panose="02070309020205020404" pitchFamily="49" charset="0"/>
              </a:rPr>
            </a:br>
            <a:r>
              <a:rPr lang="en-US" b="0" i="0" dirty="0">
                <a:solidFill>
                  <a:srgbClr val="0000CD"/>
                </a:solidFill>
                <a:effectLst/>
                <a:latin typeface="Consolas" panose="020B0609020204030204" pitchFamily="49" charset="0"/>
              </a:rPr>
              <a:t>&gt;&gt;&gt; not </a:t>
            </a:r>
            <a:r>
              <a:rPr lang="en-US" b="1" dirty="0">
                <a:solidFill>
                  <a:srgbClr val="880088"/>
                </a:solidFill>
                <a:effectLst/>
                <a:latin typeface="Courier New" panose="02070309020205020404" pitchFamily="49" charset="0"/>
              </a:rPr>
              <a:t>{}</a:t>
            </a:r>
            <a:br>
              <a:rPr lang="en-US" b="1" dirty="0">
                <a:solidFill>
                  <a:srgbClr val="880088"/>
                </a:solidFill>
                <a:effectLst/>
                <a:latin typeface="Courier New" panose="02070309020205020404" pitchFamily="49" charset="0"/>
              </a:rPr>
            </a:br>
            <a:r>
              <a:rPr lang="en-US" b="0" i="0" dirty="0">
                <a:solidFill>
                  <a:srgbClr val="0000CD"/>
                </a:solidFill>
                <a:effectLst/>
                <a:latin typeface="Consolas" panose="020B0609020204030204" pitchFamily="49" charset="0"/>
              </a:rPr>
              <a:t>&gt;&gt;&gt; not </a:t>
            </a:r>
            <a:r>
              <a:rPr lang="en-US" b="1" dirty="0">
                <a:solidFill>
                  <a:srgbClr val="880088"/>
                </a:solidFill>
                <a:effectLst/>
                <a:latin typeface="Courier New" panose="02070309020205020404" pitchFamily="49" charset="0"/>
              </a:rPr>
              <a:t>“”</a:t>
            </a:r>
            <a:br>
              <a:rPr lang="en-US" b="1" dirty="0">
                <a:solidFill>
                  <a:srgbClr val="880088"/>
                </a:solidFill>
                <a:effectLst/>
                <a:latin typeface="Courier New" panose="02070309020205020404" pitchFamily="49" charset="0"/>
              </a:rPr>
            </a:br>
            <a:r>
              <a:rPr lang="en-US" b="0" i="0" dirty="0">
                <a:solidFill>
                  <a:srgbClr val="0000CD"/>
                </a:solidFill>
                <a:effectLst/>
                <a:latin typeface="Consolas" panose="020B0609020204030204" pitchFamily="49" charset="0"/>
              </a:rPr>
              <a:t>&gt;&gt;&gt; not </a:t>
            </a:r>
            <a:r>
              <a:rPr lang="en-US" b="1" dirty="0">
                <a:solidFill>
                  <a:srgbClr val="880088"/>
                </a:solidFill>
                <a:effectLst/>
                <a:latin typeface="Courier New" panose="02070309020205020404" pitchFamily="49" charset="0"/>
              </a:rPr>
              <a:t>“Hello”</a:t>
            </a:r>
            <a:endParaRPr lang="en-US" dirty="0"/>
          </a:p>
        </p:txBody>
      </p:sp>
    </p:spTree>
    <p:extLst>
      <p:ext uri="{BB962C8B-B14F-4D97-AF65-F5344CB8AC3E}">
        <p14:creationId xmlns:p14="http://schemas.microsoft.com/office/powerpoint/2010/main" val="14326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8A4EB7-0083-4E96-94F4-ADEA9D9987D0}"/>
              </a:ext>
            </a:extLst>
          </p:cNvPr>
          <p:cNvSpPr>
            <a:spLocks noGrp="1"/>
          </p:cNvSpPr>
          <p:nvPr>
            <p:ph type="body" sz="quarter" idx="14"/>
          </p:nvPr>
        </p:nvSpPr>
        <p:spPr>
          <a:xfrm>
            <a:off x="5812895" y="2203803"/>
            <a:ext cx="6030277" cy="3183255"/>
          </a:xfrm>
        </p:spPr>
        <p:txBody>
          <a:bodyPr>
            <a:normAutofit/>
          </a:bodyPr>
          <a:lstStyle/>
          <a:p>
            <a:r>
              <a:rPr lang="en-US" dirty="0">
                <a:solidFill>
                  <a:srgbClr val="002060"/>
                </a:solidFill>
              </a:rPr>
              <a:t>Data Types </a:t>
            </a:r>
          </a:p>
          <a:p>
            <a:r>
              <a:rPr lang="en-US" dirty="0">
                <a:solidFill>
                  <a:srgbClr val="002060"/>
                </a:solidFill>
              </a:rPr>
              <a:t>Python Operators</a:t>
            </a:r>
          </a:p>
          <a:p>
            <a:r>
              <a:rPr lang="en-US" dirty="0">
                <a:solidFill>
                  <a:srgbClr val="002060"/>
                </a:solidFill>
              </a:rPr>
              <a:t>Comments</a:t>
            </a:r>
          </a:p>
          <a:p>
            <a:r>
              <a:rPr lang="en-US" dirty="0">
                <a:solidFill>
                  <a:srgbClr val="002060"/>
                </a:solidFill>
              </a:rPr>
              <a:t>Strings and Numeric Values</a:t>
            </a:r>
          </a:p>
          <a:p>
            <a:r>
              <a:rPr lang="en-US" dirty="0">
                <a:solidFill>
                  <a:srgbClr val="002060"/>
                </a:solidFill>
              </a:rPr>
              <a:t>Conditional Statements (if/else, for, while, …)</a:t>
            </a:r>
          </a:p>
          <a:p>
            <a:endParaRPr lang="en-US" dirty="0">
              <a:solidFill>
                <a:srgbClr val="002060"/>
              </a:solidFill>
            </a:endParaRPr>
          </a:p>
        </p:txBody>
      </p:sp>
    </p:spTree>
    <p:extLst>
      <p:ext uri="{BB962C8B-B14F-4D97-AF65-F5344CB8AC3E}">
        <p14:creationId xmlns:p14="http://schemas.microsoft.com/office/powerpoint/2010/main" val="3535087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D7F7E-E6D0-FDA2-ADF2-6FE3A0185577}"/>
              </a:ext>
            </a:extLst>
          </p:cNvPr>
          <p:cNvSpPr>
            <a:spLocks noGrp="1"/>
          </p:cNvSpPr>
          <p:nvPr>
            <p:ph type="title"/>
          </p:nvPr>
        </p:nvSpPr>
        <p:spPr/>
        <p:txBody>
          <a:bodyPr/>
          <a:lstStyle/>
          <a:p>
            <a:r>
              <a:rPr lang="en-US" dirty="0"/>
              <a:t>Conditional Statements</a:t>
            </a:r>
          </a:p>
        </p:txBody>
      </p:sp>
      <p:sp>
        <p:nvSpPr>
          <p:cNvPr id="3" name="Text Placeholder 2">
            <a:extLst>
              <a:ext uri="{FF2B5EF4-FFF2-40B4-BE49-F238E27FC236}">
                <a16:creationId xmlns:a16="http://schemas.microsoft.com/office/drawing/2014/main" id="{4B45F8A1-A5FC-C480-C865-E51ADAF254FA}"/>
              </a:ext>
            </a:extLst>
          </p:cNvPr>
          <p:cNvSpPr>
            <a:spLocks noGrp="1"/>
          </p:cNvSpPr>
          <p:nvPr>
            <p:ph type="body" sz="quarter" idx="14"/>
          </p:nvPr>
        </p:nvSpPr>
        <p:spPr/>
        <p:txBody>
          <a:bodyPr/>
          <a:lstStyle/>
          <a:p>
            <a:r>
              <a:rPr lang="en-US" dirty="0"/>
              <a:t>A </a:t>
            </a:r>
            <a:r>
              <a:rPr lang="en-US" b="1" dirty="0"/>
              <a:t>condition</a:t>
            </a:r>
            <a:r>
              <a:rPr lang="en-US" dirty="0"/>
              <a:t> is a Boolean expression with the value </a:t>
            </a:r>
            <a:r>
              <a:rPr lang="en-US" b="1" dirty="0"/>
              <a:t>True</a:t>
            </a:r>
            <a:r>
              <a:rPr lang="en-US" dirty="0"/>
              <a:t> or </a:t>
            </a:r>
            <a:r>
              <a:rPr lang="en-US" b="1" dirty="0"/>
              <a:t>False</a:t>
            </a:r>
            <a:r>
              <a:rPr lang="en-US" dirty="0"/>
              <a:t>.</a:t>
            </a:r>
          </a:p>
          <a:p>
            <a:endParaRPr lang="en-US" dirty="0"/>
          </a:p>
          <a:p>
            <a:r>
              <a:rPr lang="en-US" dirty="0"/>
              <a:t>Programming often involves examining a set of conditions and deciding which action to take based on those conditions.</a:t>
            </a:r>
          </a:p>
          <a:p>
            <a:r>
              <a:rPr lang="en-US" dirty="0"/>
              <a:t>Python’s </a:t>
            </a:r>
            <a:r>
              <a:rPr lang="en-US" b="1" dirty="0"/>
              <a:t>if statement </a:t>
            </a:r>
            <a:r>
              <a:rPr lang="en-US" dirty="0"/>
              <a:t>allows you to examine the current state of a program and respond appropriately to that state.</a:t>
            </a:r>
          </a:p>
          <a:p>
            <a:endParaRPr lang="en-US" dirty="0"/>
          </a:p>
          <a:p>
            <a:r>
              <a:rPr lang="en-US" dirty="0"/>
              <a:t>Conditions in if statements can be formed by using the equality operators (== and !=) and relational operators (&gt;, &lt;, &gt;= and &lt;=)</a:t>
            </a:r>
          </a:p>
        </p:txBody>
      </p:sp>
    </p:spTree>
    <p:extLst>
      <p:ext uri="{BB962C8B-B14F-4D97-AF65-F5344CB8AC3E}">
        <p14:creationId xmlns:p14="http://schemas.microsoft.com/office/powerpoint/2010/main" val="250560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CF16-1BAC-677E-BCB6-CBFD11A8D064}"/>
              </a:ext>
            </a:extLst>
          </p:cNvPr>
          <p:cNvSpPr>
            <a:spLocks noGrp="1"/>
          </p:cNvSpPr>
          <p:nvPr>
            <p:ph type="title"/>
          </p:nvPr>
        </p:nvSpPr>
        <p:spPr/>
        <p:txBody>
          <a:bodyPr/>
          <a:lstStyle/>
          <a:p>
            <a:r>
              <a:rPr lang="en-US" dirty="0"/>
              <a:t>if statement</a:t>
            </a:r>
          </a:p>
        </p:txBody>
      </p:sp>
      <p:sp>
        <p:nvSpPr>
          <p:cNvPr id="3" name="Text Placeholder 2">
            <a:extLst>
              <a:ext uri="{FF2B5EF4-FFF2-40B4-BE49-F238E27FC236}">
                <a16:creationId xmlns:a16="http://schemas.microsoft.com/office/drawing/2014/main" id="{3DF76C7C-334A-0E82-A80E-D3A5F681B807}"/>
              </a:ext>
            </a:extLst>
          </p:cNvPr>
          <p:cNvSpPr>
            <a:spLocks noGrp="1"/>
          </p:cNvSpPr>
          <p:nvPr>
            <p:ph type="body" sz="quarter" idx="14"/>
          </p:nvPr>
        </p:nvSpPr>
        <p:spPr/>
        <p:txBody>
          <a:bodyPr/>
          <a:lstStyle/>
          <a:p>
            <a:pPr marL="0" indent="0">
              <a:buNone/>
            </a:pPr>
            <a:r>
              <a:rPr lang="en-US" sz="2800" b="1" dirty="0">
                <a:solidFill>
                  <a:srgbClr val="0000FF"/>
                </a:solidFill>
                <a:effectLst/>
                <a:latin typeface="Courier New" panose="02070309020205020404" pitchFamily="49" charset="0"/>
              </a:rPr>
              <a:t>if</a:t>
            </a:r>
            <a:r>
              <a:rPr lang="en-US" sz="2800" dirty="0">
                <a:solidFill>
                  <a:srgbClr val="000000"/>
                </a:solidFill>
                <a:effectLst/>
                <a:latin typeface="Courier New" panose="02070309020205020404" pitchFamily="49" charset="0"/>
              </a:rPr>
              <a:t> </a:t>
            </a:r>
            <a:r>
              <a:rPr lang="en-US" sz="2800" b="1" dirty="0">
                <a:solidFill>
                  <a:srgbClr val="000080"/>
                </a:solidFill>
                <a:effectLst/>
                <a:latin typeface="Courier New" panose="02070309020205020404" pitchFamily="49" charset="0"/>
              </a:rPr>
              <a:t>&lt;</a:t>
            </a:r>
            <a:r>
              <a:rPr lang="en-US" sz="2800" b="1" dirty="0">
                <a:solidFill>
                  <a:srgbClr val="000000"/>
                </a:solidFill>
                <a:effectLst/>
                <a:latin typeface="Courier New" panose="02070309020205020404" pitchFamily="49" charset="0"/>
              </a:rPr>
              <a:t>expr</a:t>
            </a:r>
            <a:r>
              <a:rPr lang="en-US" sz="2800" b="1" dirty="0">
                <a:solidFill>
                  <a:srgbClr val="000080"/>
                </a:solidFill>
                <a:effectLst/>
                <a:latin typeface="Courier New" panose="02070309020205020404" pitchFamily="49" charset="0"/>
              </a:rPr>
              <a:t>&gt;:</a:t>
            </a:r>
            <a:r>
              <a:rPr lang="en-US" sz="2800" dirty="0">
                <a:solidFill>
                  <a:srgbClr val="000000"/>
                </a:solidFill>
                <a:effectLst/>
                <a:latin typeface="Courier New" panose="02070309020205020404" pitchFamily="49" charset="0"/>
              </a:rPr>
              <a:t> </a:t>
            </a:r>
          </a:p>
          <a:p>
            <a:pPr marL="0" indent="0">
              <a:buNone/>
            </a:pPr>
            <a:r>
              <a:rPr lang="en-US" sz="2800" b="1" dirty="0">
                <a:solidFill>
                  <a:srgbClr val="000000"/>
                </a:solidFill>
                <a:effectLst/>
                <a:latin typeface="Courier New" panose="02070309020205020404" pitchFamily="49" charset="0"/>
              </a:rPr>
              <a:t>   </a:t>
            </a:r>
            <a:r>
              <a:rPr lang="en-US" sz="2800" b="1" dirty="0">
                <a:solidFill>
                  <a:srgbClr val="000080"/>
                </a:solidFill>
                <a:effectLst/>
                <a:latin typeface="Courier New" panose="02070309020205020404" pitchFamily="49" charset="0"/>
              </a:rPr>
              <a:t>&lt;</a:t>
            </a:r>
            <a:r>
              <a:rPr lang="en-US" sz="2800" b="1" dirty="0">
                <a:solidFill>
                  <a:srgbClr val="000000"/>
                </a:solidFill>
                <a:effectLst/>
                <a:latin typeface="Courier New" panose="02070309020205020404" pitchFamily="49" charset="0"/>
              </a:rPr>
              <a:t>statement</a:t>
            </a:r>
            <a:r>
              <a:rPr lang="en-US" sz="2800" b="1" dirty="0">
                <a:solidFill>
                  <a:srgbClr val="000080"/>
                </a:solidFill>
                <a:effectLst/>
                <a:latin typeface="Courier New" panose="02070309020205020404" pitchFamily="49" charset="0"/>
              </a:rPr>
              <a:t>&gt;</a:t>
            </a:r>
            <a:endParaRPr lang="en-US" sz="3600" dirty="0">
              <a:effectLst/>
            </a:endParaRPr>
          </a:p>
          <a:p>
            <a:r>
              <a:rPr lang="en-US" dirty="0"/>
              <a:t>&lt;expr&gt; is an expression evaluated in a Boolean context</a:t>
            </a:r>
          </a:p>
          <a:p>
            <a:pPr marL="0" indent="0">
              <a:buNone/>
            </a:pPr>
            <a:r>
              <a:rPr lang="en-US" dirty="0"/>
              <a:t>&lt;statement&gt; is a valid Python statement, which must be indented</a:t>
            </a:r>
            <a:br>
              <a:rPr lang="en-US" dirty="0"/>
            </a:br>
            <a:br>
              <a:rPr lang="en-US" dirty="0"/>
            </a:br>
            <a:r>
              <a:rPr lang="en-US" b="0" i="0" dirty="0">
                <a:solidFill>
                  <a:srgbClr val="0000CD"/>
                </a:solidFill>
                <a:effectLst/>
                <a:latin typeface="Consolas" panose="020B0609020204030204" pitchFamily="49" charset="0"/>
              </a:rPr>
              <a:t>&gt;&gt;&gt; </a:t>
            </a:r>
            <a:r>
              <a:rPr lang="en-US" dirty="0">
                <a:solidFill>
                  <a:srgbClr val="000000"/>
                </a:solidFill>
                <a:latin typeface="Consolas" panose="020B0609020204030204" pitchFamily="49" charset="0"/>
              </a:rPr>
              <a:t>x</a:t>
            </a:r>
            <a:r>
              <a:rPr lang="en-US" b="0" i="0" dirty="0">
                <a:solidFill>
                  <a:srgbClr val="000000"/>
                </a:solidFill>
                <a:effectLst/>
                <a:latin typeface="Consolas" panose="020B0609020204030204" pitchFamily="49" charset="0"/>
              </a:rPr>
              <a:t> = </a:t>
            </a:r>
            <a:r>
              <a:rPr lang="en-US" dirty="0">
                <a:solidFill>
                  <a:srgbClr val="A52A2A"/>
                </a:solidFill>
                <a:latin typeface="Consolas" panose="020B0609020204030204" pitchFamily="49" charset="0"/>
              </a:rPr>
              <a:t>5</a:t>
            </a:r>
            <a:br>
              <a:rPr lang="en-US" b="0" i="0" dirty="0">
                <a:solidFill>
                  <a:srgbClr val="A52A2A"/>
                </a:solidFill>
                <a:effectLst/>
                <a:latin typeface="Consolas" panose="020B0609020204030204" pitchFamily="49" charset="0"/>
              </a:rPr>
            </a:br>
            <a:r>
              <a:rPr lang="en-US" b="0" i="0" dirty="0">
                <a:solidFill>
                  <a:srgbClr val="0000CD"/>
                </a:solidFill>
                <a:effectLst/>
                <a:latin typeface="Consolas" panose="020B0609020204030204" pitchFamily="49" charset="0"/>
              </a:rPr>
              <a:t>&gt;&gt;&gt; </a:t>
            </a:r>
            <a:r>
              <a:rPr lang="en-US" b="0" i="0" dirty="0">
                <a:solidFill>
                  <a:srgbClr val="000000"/>
                </a:solidFill>
                <a:effectLst/>
                <a:latin typeface="Consolas" panose="020B0609020204030204" pitchFamily="49" charset="0"/>
              </a:rPr>
              <a:t>y = </a:t>
            </a:r>
            <a:r>
              <a:rPr lang="en-US" b="0" i="0" dirty="0">
                <a:solidFill>
                  <a:srgbClr val="A52A2A"/>
                </a:solidFill>
                <a:effectLst/>
                <a:latin typeface="Consolas" panose="020B0609020204030204" pitchFamily="49" charset="0"/>
              </a:rPr>
              <a:t>3</a:t>
            </a:r>
            <a:endParaRPr lang="en-US" dirty="0">
              <a:solidFill>
                <a:srgbClr val="0000CD"/>
              </a:solidFill>
              <a:latin typeface="Consolas" panose="020B0609020204030204" pitchFamily="49" charset="0"/>
            </a:endParaRPr>
          </a:p>
          <a:p>
            <a:pPr marL="0" indent="0">
              <a:buNone/>
            </a:pPr>
            <a:r>
              <a:rPr lang="en-US" dirty="0">
                <a:solidFill>
                  <a:srgbClr val="0000CD"/>
                </a:solidFill>
                <a:latin typeface="Consolas" panose="020B0609020204030204" pitchFamily="49" charset="0"/>
              </a:rPr>
              <a:t>&gt;&gt;&gt; if x &gt; y:</a:t>
            </a:r>
          </a:p>
          <a:p>
            <a:pPr marL="0" indent="0">
              <a:buNone/>
            </a:pPr>
            <a:r>
              <a:rPr lang="en-US" dirty="0">
                <a:solidFill>
                  <a:srgbClr val="0000CD"/>
                </a:solidFill>
                <a:latin typeface="Consolas" panose="020B0609020204030204" pitchFamily="49" charset="0"/>
              </a:rPr>
              <a:t>	   print(‘yes’)</a:t>
            </a:r>
          </a:p>
          <a:p>
            <a:pPr marL="0" indent="0">
              <a:buNone/>
            </a:pPr>
            <a:r>
              <a:rPr lang="en-US" b="1" dirty="0">
                <a:solidFill>
                  <a:srgbClr val="000080"/>
                </a:solidFill>
                <a:latin typeface="Courier New" panose="02070309020205020404" pitchFamily="49" charset="0"/>
              </a:rPr>
              <a:t>output: yes</a:t>
            </a:r>
          </a:p>
        </p:txBody>
      </p:sp>
    </p:spTree>
    <p:extLst>
      <p:ext uri="{BB962C8B-B14F-4D97-AF65-F5344CB8AC3E}">
        <p14:creationId xmlns:p14="http://schemas.microsoft.com/office/powerpoint/2010/main" val="223855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B8ED-F9A2-AEEF-FA36-48C14D1CD17B}"/>
              </a:ext>
            </a:extLst>
          </p:cNvPr>
          <p:cNvSpPr>
            <a:spLocks noGrp="1"/>
          </p:cNvSpPr>
          <p:nvPr>
            <p:ph type="title"/>
          </p:nvPr>
        </p:nvSpPr>
        <p:spPr/>
        <p:txBody>
          <a:bodyPr/>
          <a:lstStyle/>
          <a:p>
            <a:r>
              <a:rPr lang="en-US" dirty="0"/>
              <a:t>Grouping Statements</a:t>
            </a:r>
          </a:p>
        </p:txBody>
      </p:sp>
      <p:sp>
        <p:nvSpPr>
          <p:cNvPr id="3" name="Text Placeholder 2">
            <a:extLst>
              <a:ext uri="{FF2B5EF4-FFF2-40B4-BE49-F238E27FC236}">
                <a16:creationId xmlns:a16="http://schemas.microsoft.com/office/drawing/2014/main" id="{42C097ED-2B82-7995-3C6F-EA211B5D8887}"/>
              </a:ext>
            </a:extLst>
          </p:cNvPr>
          <p:cNvSpPr>
            <a:spLocks noGrp="1"/>
          </p:cNvSpPr>
          <p:nvPr>
            <p:ph type="body" sz="quarter" idx="14"/>
          </p:nvPr>
        </p:nvSpPr>
        <p:spPr/>
        <p:txBody>
          <a:bodyPr/>
          <a:lstStyle/>
          <a:p>
            <a:pPr marL="0" indent="0">
              <a:buNone/>
            </a:pPr>
            <a:r>
              <a:rPr lang="en-US" b="1" dirty="0">
                <a:solidFill>
                  <a:srgbClr val="0000FF"/>
                </a:solidFill>
                <a:effectLst/>
                <a:latin typeface="Courier New" panose="02070309020205020404" pitchFamily="49" charset="0"/>
              </a:rPr>
              <a:t>if</a:t>
            </a:r>
            <a:r>
              <a:rPr lang="en-US" dirty="0">
                <a:solidFill>
                  <a:srgbClr val="000000"/>
                </a:solidFill>
                <a:effectLst/>
                <a:latin typeface="Courier New" panose="02070309020205020404" pitchFamily="49" charset="0"/>
              </a:rPr>
              <a:t> </a:t>
            </a:r>
            <a:r>
              <a:rPr lang="en-US" b="1" dirty="0">
                <a:solidFill>
                  <a:srgbClr val="000080"/>
                </a:solidFill>
                <a:effectLst/>
                <a:latin typeface="Courier New" panose="02070309020205020404" pitchFamily="49" charset="0"/>
              </a:rPr>
              <a:t>&lt;</a:t>
            </a:r>
            <a:r>
              <a:rPr lang="en-US" dirty="0">
                <a:solidFill>
                  <a:srgbClr val="000000"/>
                </a:solidFill>
                <a:effectLst/>
                <a:latin typeface="Courier New" panose="02070309020205020404" pitchFamily="49" charset="0"/>
              </a:rPr>
              <a:t>expr</a:t>
            </a:r>
            <a:r>
              <a:rPr lang="en-US" b="1" dirty="0">
                <a:solidFill>
                  <a:srgbClr val="000080"/>
                </a:solidFill>
                <a:effectLst/>
                <a:latin typeface="Courier New" panose="02070309020205020404" pitchFamily="49" charset="0"/>
              </a:rPr>
              <a:t>&gt;:</a:t>
            </a:r>
            <a:r>
              <a:rPr lang="en-US" dirty="0">
                <a:solidFill>
                  <a:srgbClr val="000000"/>
                </a:solidFill>
                <a:effectLst/>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effectLst/>
                <a:latin typeface="Courier New" panose="02070309020205020404" pitchFamily="49" charset="0"/>
              </a:rPr>
              <a:t>&lt;</a:t>
            </a:r>
            <a:r>
              <a:rPr lang="en-US" dirty="0">
                <a:solidFill>
                  <a:srgbClr val="000000"/>
                </a:solidFill>
                <a:effectLst/>
                <a:latin typeface="Courier New" panose="02070309020205020404" pitchFamily="49" charset="0"/>
              </a:rPr>
              <a:t>statement</a:t>
            </a:r>
            <a:r>
              <a:rPr lang="en-US" b="1" dirty="0">
                <a:solidFill>
                  <a:srgbClr val="000080"/>
                </a:solidFill>
                <a:effectLst/>
                <a:latin typeface="Courier New" panose="02070309020205020404" pitchFamily="49" charset="0"/>
              </a:rPr>
              <a:t>&gt;</a:t>
            </a:r>
            <a:r>
              <a:rPr lang="en-US" dirty="0">
                <a:solidFill>
                  <a:srgbClr val="000000"/>
                </a:solidFill>
                <a:effectLst/>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effectLst/>
                <a:latin typeface="Courier New" panose="02070309020205020404" pitchFamily="49" charset="0"/>
              </a:rPr>
              <a:t>&lt;</a:t>
            </a:r>
            <a:r>
              <a:rPr lang="en-US" dirty="0">
                <a:solidFill>
                  <a:srgbClr val="000000"/>
                </a:solidFill>
                <a:effectLst/>
                <a:latin typeface="Courier New" panose="02070309020205020404" pitchFamily="49" charset="0"/>
              </a:rPr>
              <a:t>statement</a:t>
            </a:r>
            <a:r>
              <a:rPr lang="en-US" b="1" dirty="0">
                <a:solidFill>
                  <a:srgbClr val="000080"/>
                </a:solidFill>
                <a:effectLst/>
                <a:latin typeface="Courier New" panose="02070309020205020404" pitchFamily="49" charset="0"/>
              </a:rPr>
              <a:t>&gt;</a:t>
            </a:r>
            <a:r>
              <a:rPr lang="en-US" dirty="0">
                <a:solidFill>
                  <a:srgbClr val="000000"/>
                </a:solidFill>
                <a:effectLst/>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effectLst/>
                <a:latin typeface="Courier New" panose="02070309020205020404" pitchFamily="49" charset="0"/>
              </a:rPr>
              <a:t>&lt;</a:t>
            </a:r>
            <a:r>
              <a:rPr lang="en-US" dirty="0">
                <a:solidFill>
                  <a:srgbClr val="000000"/>
                </a:solidFill>
                <a:effectLst/>
                <a:latin typeface="Courier New" panose="02070309020205020404" pitchFamily="49" charset="0"/>
              </a:rPr>
              <a:t>statement</a:t>
            </a:r>
            <a:r>
              <a:rPr lang="en-US" b="1" dirty="0">
                <a:solidFill>
                  <a:srgbClr val="000080"/>
                </a:solidFill>
                <a:effectLst/>
                <a:latin typeface="Courier New" panose="02070309020205020404" pitchFamily="49" charset="0"/>
              </a:rPr>
              <a:t>&gt;</a:t>
            </a:r>
            <a:r>
              <a:rPr lang="en-US" dirty="0">
                <a:solidFill>
                  <a:srgbClr val="000000"/>
                </a:solidFill>
                <a:effectLst/>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effectLst/>
                <a:latin typeface="Courier New" panose="02070309020205020404" pitchFamily="49" charset="0"/>
              </a:rPr>
              <a:t>&lt;</a:t>
            </a:r>
            <a:r>
              <a:rPr lang="en-US" dirty="0">
                <a:solidFill>
                  <a:srgbClr val="000000"/>
                </a:solidFill>
                <a:effectLst/>
                <a:latin typeface="Courier New" panose="02070309020205020404" pitchFamily="49" charset="0"/>
              </a:rPr>
              <a:t>statement</a:t>
            </a:r>
            <a:r>
              <a:rPr lang="en-US" b="1" dirty="0">
                <a:solidFill>
                  <a:srgbClr val="000080"/>
                </a:solidFill>
                <a:effectLst/>
                <a:latin typeface="Courier New" panose="02070309020205020404" pitchFamily="49" charset="0"/>
              </a:rPr>
              <a:t>&gt;</a:t>
            </a:r>
            <a:r>
              <a:rPr lang="en-US" dirty="0">
                <a:solidFill>
                  <a:srgbClr val="000000"/>
                </a:solidFill>
                <a:effectLst/>
                <a:latin typeface="Courier New" panose="02070309020205020404" pitchFamily="49" charset="0"/>
              </a:rPr>
              <a:t> </a:t>
            </a:r>
          </a:p>
          <a:p>
            <a:pPr marL="0" indent="0">
              <a:buNone/>
            </a:pPr>
            <a:r>
              <a:rPr lang="en-US" b="1" dirty="0">
                <a:solidFill>
                  <a:srgbClr val="000080"/>
                </a:solidFill>
                <a:effectLst/>
                <a:latin typeface="Courier New" panose="02070309020205020404" pitchFamily="49" charset="0"/>
              </a:rPr>
              <a:t>&lt;</a:t>
            </a:r>
            <a:r>
              <a:rPr lang="en-US" dirty="0" err="1">
                <a:solidFill>
                  <a:srgbClr val="000000"/>
                </a:solidFill>
                <a:effectLst/>
                <a:latin typeface="Courier New" panose="02070309020205020404" pitchFamily="49" charset="0"/>
              </a:rPr>
              <a:t>following_statement</a:t>
            </a:r>
            <a:r>
              <a:rPr lang="en-US" b="1" dirty="0">
                <a:solidFill>
                  <a:srgbClr val="000080"/>
                </a:solidFill>
                <a:effectLst/>
                <a:latin typeface="Courier New" panose="02070309020205020404" pitchFamily="49" charset="0"/>
              </a:rPr>
              <a:t>&gt;</a:t>
            </a:r>
            <a:endParaRPr lang="en-US" sz="3200" dirty="0">
              <a:effectLst/>
            </a:endParaRPr>
          </a:p>
          <a:p>
            <a:pPr marL="0" indent="0">
              <a:buNone/>
            </a:pPr>
            <a:endParaRPr lang="en-US" dirty="0"/>
          </a:p>
        </p:txBody>
      </p:sp>
      <p:pic>
        <p:nvPicPr>
          <p:cNvPr id="7170" name="Picture 2">
            <a:extLst>
              <a:ext uri="{FF2B5EF4-FFF2-40B4-BE49-F238E27FC236}">
                <a16:creationId xmlns:a16="http://schemas.microsoft.com/office/drawing/2014/main" id="{D2D6F4AA-A9B2-09EB-32E6-BA80A11BA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2658" y="1331742"/>
            <a:ext cx="6019833" cy="497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76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6D73-F3C8-5AB0-A1F3-0C11F49FF50F}"/>
              </a:ext>
            </a:extLst>
          </p:cNvPr>
          <p:cNvSpPr>
            <a:spLocks noGrp="1"/>
          </p:cNvSpPr>
          <p:nvPr>
            <p:ph type="title"/>
          </p:nvPr>
        </p:nvSpPr>
        <p:spPr/>
        <p:txBody>
          <a:bodyPr/>
          <a:lstStyle/>
          <a:p>
            <a:r>
              <a:rPr lang="en-US" dirty="0"/>
              <a:t>grade.py </a:t>
            </a:r>
          </a:p>
        </p:txBody>
      </p:sp>
      <p:sp>
        <p:nvSpPr>
          <p:cNvPr id="3" name="Text Placeholder 2">
            <a:extLst>
              <a:ext uri="{FF2B5EF4-FFF2-40B4-BE49-F238E27FC236}">
                <a16:creationId xmlns:a16="http://schemas.microsoft.com/office/drawing/2014/main" id="{F82B1CB7-ADC5-912A-70F6-DA4EB7464B66}"/>
              </a:ext>
            </a:extLst>
          </p:cNvPr>
          <p:cNvSpPr>
            <a:spLocks noGrp="1"/>
          </p:cNvSpPr>
          <p:nvPr>
            <p:ph type="body" sz="quarter" idx="14"/>
          </p:nvPr>
        </p:nvSpPr>
        <p:spPr/>
        <p:txBody>
          <a:bodyPr/>
          <a:lstStyle/>
          <a:p>
            <a:pPr marL="0" indent="0">
              <a:buNone/>
            </a:pPr>
            <a:r>
              <a:rPr lang="en-US" sz="2000" dirty="0">
                <a:solidFill>
                  <a:srgbClr val="000000"/>
                </a:solidFill>
                <a:effectLst/>
                <a:latin typeface="Courier New" panose="02070309020205020404" pitchFamily="49" charset="0"/>
              </a:rPr>
              <a:t>grade </a:t>
            </a:r>
            <a:r>
              <a:rPr lang="en-US" sz="2000" b="1" dirty="0">
                <a:solidFill>
                  <a:srgbClr val="000080"/>
                </a:solidFill>
                <a:effectLst/>
                <a:latin typeface="Courier New" panose="02070309020205020404" pitchFamily="49" charset="0"/>
              </a:rPr>
              <a:t>=</a:t>
            </a:r>
            <a:r>
              <a:rPr lang="en-US" sz="2000" dirty="0">
                <a:solidFill>
                  <a:srgbClr val="000000"/>
                </a:solidFill>
                <a:effectLst/>
                <a:latin typeface="Courier New" panose="02070309020205020404" pitchFamily="49" charset="0"/>
              </a:rPr>
              <a:t> </a:t>
            </a:r>
            <a:r>
              <a:rPr lang="en-US" sz="2000" dirty="0">
                <a:solidFill>
                  <a:srgbClr val="FF0000"/>
                </a:solidFill>
                <a:effectLst/>
                <a:latin typeface="Courier New" panose="02070309020205020404" pitchFamily="49" charset="0"/>
              </a:rPr>
              <a:t>60</a:t>
            </a:r>
            <a:r>
              <a:rPr lang="en-US" sz="2000" dirty="0">
                <a:solidFill>
                  <a:srgbClr val="000000"/>
                </a:solidFill>
                <a:effectLst/>
                <a:latin typeface="Courier New" panose="02070309020205020404" pitchFamily="49" charset="0"/>
              </a:rPr>
              <a:t> </a:t>
            </a:r>
          </a:p>
          <a:p>
            <a:pPr marL="0" indent="0">
              <a:buNone/>
            </a:pPr>
            <a:endParaRPr lang="en-US" sz="2000" b="1" dirty="0">
              <a:solidFill>
                <a:srgbClr val="000000"/>
              </a:solidFill>
              <a:latin typeface="Courier New" panose="02070309020205020404" pitchFamily="49" charset="0"/>
            </a:endParaRPr>
          </a:p>
          <a:p>
            <a:pPr marL="0" indent="0">
              <a:buNone/>
            </a:pPr>
            <a:r>
              <a:rPr lang="en-US" sz="2000" b="1" dirty="0">
                <a:solidFill>
                  <a:srgbClr val="0000FF"/>
                </a:solidFill>
                <a:effectLst/>
                <a:latin typeface="Courier New" panose="02070309020205020404" pitchFamily="49" charset="0"/>
              </a:rPr>
              <a:t>if</a:t>
            </a:r>
            <a:r>
              <a:rPr lang="en-US" sz="2000" b="1" dirty="0">
                <a:solidFill>
                  <a:srgbClr val="000080"/>
                </a:solidFill>
                <a:effectLst/>
                <a:latin typeface="Courier New" panose="02070309020205020404" pitchFamily="49" charset="0"/>
              </a:rPr>
              <a:t>(</a:t>
            </a:r>
            <a:r>
              <a:rPr lang="en-US" sz="2000" dirty="0">
                <a:solidFill>
                  <a:srgbClr val="000000"/>
                </a:solidFill>
                <a:effectLst/>
                <a:latin typeface="Courier New" panose="02070309020205020404" pitchFamily="49" charset="0"/>
              </a:rPr>
              <a:t>grade </a:t>
            </a:r>
            <a:r>
              <a:rPr lang="en-US" sz="2000" b="1" dirty="0">
                <a:solidFill>
                  <a:srgbClr val="000080"/>
                </a:solidFill>
                <a:effectLst/>
                <a:latin typeface="Courier New" panose="02070309020205020404" pitchFamily="49" charset="0"/>
              </a:rPr>
              <a:t>&lt;</a:t>
            </a:r>
            <a:r>
              <a:rPr lang="en-US" sz="2000" dirty="0">
                <a:solidFill>
                  <a:srgbClr val="000000"/>
                </a:solidFill>
                <a:effectLst/>
                <a:latin typeface="Courier New" panose="02070309020205020404" pitchFamily="49" charset="0"/>
              </a:rPr>
              <a:t> </a:t>
            </a:r>
            <a:r>
              <a:rPr lang="en-US" sz="2000" dirty="0">
                <a:solidFill>
                  <a:srgbClr val="FF0000"/>
                </a:solidFill>
                <a:effectLst/>
                <a:latin typeface="Courier New" panose="02070309020205020404" pitchFamily="49" charset="0"/>
              </a:rPr>
              <a:t>50</a:t>
            </a:r>
            <a:r>
              <a:rPr lang="en-US" sz="2000" b="1" dirty="0">
                <a:solidFill>
                  <a:srgbClr val="000080"/>
                </a:solidFill>
                <a:effectLst/>
                <a:latin typeface="Courier New" panose="02070309020205020404" pitchFamily="49" charset="0"/>
              </a:rPr>
              <a:t>):</a:t>
            </a:r>
            <a:r>
              <a:rPr lang="en-US" sz="2000" dirty="0">
                <a:solidFill>
                  <a:srgbClr val="000000"/>
                </a:solidFill>
                <a:effectLst/>
                <a:latin typeface="Courier New" panose="02070309020205020404" pitchFamily="49" charset="0"/>
              </a:rPr>
              <a:t> </a:t>
            </a:r>
          </a:p>
          <a:p>
            <a:pPr marL="0" indent="0">
              <a:buNone/>
            </a:pPr>
            <a:r>
              <a:rPr lang="en-US" sz="2000" b="1" dirty="0">
                <a:solidFill>
                  <a:srgbClr val="000000"/>
                </a:solidFill>
                <a:effectLst/>
                <a:latin typeface="Courier New" panose="02070309020205020404" pitchFamily="49" charset="0"/>
              </a:rPr>
              <a:t>  </a:t>
            </a:r>
            <a:r>
              <a:rPr lang="en-US" sz="2000" b="1" dirty="0">
                <a:solidFill>
                  <a:srgbClr val="880088"/>
                </a:solidFill>
                <a:effectLst/>
                <a:latin typeface="Courier New" panose="02070309020205020404" pitchFamily="49" charset="0"/>
              </a:rPr>
              <a:t>print</a:t>
            </a:r>
            <a:r>
              <a:rPr lang="en-US" sz="2000" b="1" dirty="0">
                <a:solidFill>
                  <a:srgbClr val="000080"/>
                </a:solidFill>
                <a:effectLst/>
                <a:latin typeface="Courier New" panose="02070309020205020404" pitchFamily="49" charset="0"/>
              </a:rPr>
              <a:t>(</a:t>
            </a:r>
            <a:r>
              <a:rPr lang="en-US" sz="2000" dirty="0">
                <a:solidFill>
                  <a:srgbClr val="808080"/>
                </a:solidFill>
                <a:effectLst/>
                <a:latin typeface="Courier New" panose="02070309020205020404" pitchFamily="49" charset="0"/>
              </a:rPr>
              <a:t>"You have not got good grade"</a:t>
            </a:r>
            <a:r>
              <a:rPr lang="en-US" sz="2000" b="1" dirty="0">
                <a:solidFill>
                  <a:srgbClr val="000080"/>
                </a:solidFill>
                <a:effectLst/>
                <a:latin typeface="Courier New" panose="02070309020205020404" pitchFamily="49" charset="0"/>
              </a:rPr>
              <a:t>)</a:t>
            </a:r>
            <a:r>
              <a:rPr lang="en-US" sz="2000" dirty="0">
                <a:solidFill>
                  <a:srgbClr val="000000"/>
                </a:solidFill>
                <a:effectLst/>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880088"/>
                </a:solidFill>
                <a:effectLst/>
                <a:latin typeface="Courier New" panose="02070309020205020404" pitchFamily="49" charset="0"/>
              </a:rPr>
              <a:t>print</a:t>
            </a:r>
            <a:r>
              <a:rPr lang="en-US" sz="2000" b="1" dirty="0">
                <a:solidFill>
                  <a:srgbClr val="000080"/>
                </a:solidFill>
                <a:effectLst/>
                <a:latin typeface="Courier New" panose="02070309020205020404" pitchFamily="49" charset="0"/>
              </a:rPr>
              <a:t>(</a:t>
            </a:r>
            <a:r>
              <a:rPr lang="en-US" sz="2000" dirty="0">
                <a:solidFill>
                  <a:srgbClr val="808080"/>
                </a:solidFill>
                <a:effectLst/>
                <a:latin typeface="Courier New" panose="02070309020205020404" pitchFamily="49" charset="0"/>
              </a:rPr>
              <a:t>"Your grade is poor"</a:t>
            </a:r>
            <a:r>
              <a:rPr lang="en-US" sz="2000" b="1" dirty="0">
                <a:solidFill>
                  <a:srgbClr val="000080"/>
                </a:solidFill>
                <a:effectLst/>
                <a:latin typeface="Courier New" panose="02070309020205020404" pitchFamily="49" charset="0"/>
              </a:rPr>
              <a:t>)</a:t>
            </a:r>
            <a:r>
              <a:rPr lang="en-US" sz="2000" dirty="0">
                <a:solidFill>
                  <a:srgbClr val="000000"/>
                </a:solidFill>
                <a:effectLst/>
                <a:latin typeface="Courier New" panose="02070309020205020404" pitchFamily="49" charset="0"/>
              </a:rPr>
              <a:t> </a:t>
            </a:r>
          </a:p>
          <a:p>
            <a:pPr marL="0" indent="0">
              <a:buNone/>
            </a:pPr>
            <a:r>
              <a:rPr lang="en-US" sz="2000" b="1" dirty="0">
                <a:solidFill>
                  <a:srgbClr val="880088"/>
                </a:solidFill>
                <a:effectLst/>
                <a:latin typeface="Courier New" panose="02070309020205020404" pitchFamily="49" charset="0"/>
              </a:rPr>
              <a:t>print</a:t>
            </a:r>
            <a:r>
              <a:rPr lang="en-US" sz="2000" b="1" dirty="0">
                <a:solidFill>
                  <a:srgbClr val="000080"/>
                </a:solidFill>
                <a:effectLst/>
                <a:latin typeface="Courier New" panose="02070309020205020404" pitchFamily="49" charset="0"/>
              </a:rPr>
              <a:t>(</a:t>
            </a:r>
            <a:r>
              <a:rPr lang="en-US" sz="2000" dirty="0">
                <a:solidFill>
                  <a:srgbClr val="808080"/>
                </a:solidFill>
                <a:effectLst/>
                <a:latin typeface="Courier New" panose="02070309020205020404" pitchFamily="49" charset="0"/>
              </a:rPr>
              <a:t>"No, your grade is actually greater than 50"</a:t>
            </a:r>
            <a:r>
              <a:rPr lang="en-US" sz="2000" b="1" dirty="0">
                <a:solidFill>
                  <a:srgbClr val="000080"/>
                </a:solidFill>
                <a:effectLst/>
                <a:latin typeface="Courier New" panose="02070309020205020404" pitchFamily="49" charset="0"/>
              </a:rPr>
              <a:t>)</a:t>
            </a:r>
          </a:p>
          <a:p>
            <a:pPr marL="0" indent="0">
              <a:buNone/>
            </a:pPr>
            <a:endParaRPr lang="en-US" sz="2000" b="1" dirty="0">
              <a:solidFill>
                <a:srgbClr val="000080"/>
              </a:solidFill>
              <a:latin typeface="Courier New" panose="02070309020205020404" pitchFamily="49" charset="0"/>
            </a:endParaRPr>
          </a:p>
          <a:p>
            <a:pPr marL="0" indent="0">
              <a:buNone/>
            </a:pPr>
            <a:endParaRPr lang="en-US" sz="2000" b="1" dirty="0">
              <a:solidFill>
                <a:srgbClr val="000080"/>
              </a:solidFill>
              <a:effectLst/>
              <a:latin typeface="Courier New" panose="02070309020205020404" pitchFamily="49" charset="0"/>
            </a:endParaRPr>
          </a:p>
          <a:p>
            <a:r>
              <a:rPr lang="en-US" sz="2800" dirty="0">
                <a:effectLst/>
              </a:rPr>
              <a:t>Python: It’s All About the Indentation</a:t>
            </a:r>
          </a:p>
          <a:p>
            <a:r>
              <a:rPr lang="en-US" sz="2800" dirty="0"/>
              <a:t>C</a:t>
            </a:r>
            <a:r>
              <a:rPr lang="en-US" sz="2800" dirty="0">
                <a:effectLst/>
              </a:rPr>
              <a:t>ontiguous statements that are indented to the same level are considered to be part of the same block</a:t>
            </a:r>
          </a:p>
        </p:txBody>
      </p:sp>
    </p:spTree>
    <p:extLst>
      <p:ext uri="{BB962C8B-B14F-4D97-AF65-F5344CB8AC3E}">
        <p14:creationId xmlns:p14="http://schemas.microsoft.com/office/powerpoint/2010/main" val="3338317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DC93E-B2B6-3F24-15FA-214391835652}"/>
              </a:ext>
            </a:extLst>
          </p:cNvPr>
          <p:cNvSpPr>
            <a:spLocks noGrp="1"/>
          </p:cNvSpPr>
          <p:nvPr>
            <p:ph type="title"/>
          </p:nvPr>
        </p:nvSpPr>
        <p:spPr/>
        <p:txBody>
          <a:bodyPr/>
          <a:lstStyle/>
          <a:p>
            <a:r>
              <a:rPr lang="en-US" dirty="0"/>
              <a:t>More Examples</a:t>
            </a:r>
          </a:p>
        </p:txBody>
      </p:sp>
      <p:sp>
        <p:nvSpPr>
          <p:cNvPr id="3" name="Text Placeholder 2">
            <a:extLst>
              <a:ext uri="{FF2B5EF4-FFF2-40B4-BE49-F238E27FC236}">
                <a16:creationId xmlns:a16="http://schemas.microsoft.com/office/drawing/2014/main" id="{7AAD48DF-EBAA-C799-B81D-CA2573AB7949}"/>
              </a:ext>
            </a:extLst>
          </p:cNvPr>
          <p:cNvSpPr>
            <a:spLocks noGrp="1"/>
          </p:cNvSpPr>
          <p:nvPr>
            <p:ph type="body" sz="quarter" idx="14"/>
          </p:nvPr>
        </p:nvSpPr>
        <p:spPr/>
        <p:txBody>
          <a:bodyPr>
            <a:normAutofit lnSpcReduction="10000"/>
          </a:bodyPr>
          <a:lstStyle/>
          <a:p>
            <a:pPr marL="0" indent="0">
              <a:buNone/>
            </a:pPr>
            <a:r>
              <a:rPr lang="en-US" b="0" i="0" dirty="0">
                <a:solidFill>
                  <a:srgbClr val="000000"/>
                </a:solidFill>
                <a:effectLst/>
                <a:latin typeface="Consolas" panose="020B0609020204030204" pitchFamily="49" charset="0"/>
              </a:rPr>
              <a:t>a = </a:t>
            </a:r>
            <a:r>
              <a:rPr lang="en-US" b="0" i="0" dirty="0">
                <a:solidFill>
                  <a:srgbClr val="FF0000"/>
                </a:solidFill>
                <a:effectLst/>
                <a:latin typeface="Consolas" panose="020B0609020204030204" pitchFamily="49" charset="0"/>
              </a:rPr>
              <a:t>33</a:t>
            </a:r>
            <a:br>
              <a:rPr lang="en-US" dirty="0"/>
            </a:br>
            <a:r>
              <a:rPr lang="en-US" b="0" i="0" dirty="0">
                <a:solidFill>
                  <a:srgbClr val="000000"/>
                </a:solidFill>
                <a:effectLst/>
                <a:latin typeface="Consolas" panose="020B0609020204030204" pitchFamily="49" charset="0"/>
              </a:rPr>
              <a:t>b = </a:t>
            </a:r>
            <a:r>
              <a:rPr lang="en-US" b="0" i="0" dirty="0">
                <a:solidFill>
                  <a:srgbClr val="FF0000"/>
                </a:solidFill>
                <a:effectLst/>
                <a:latin typeface="Consolas" panose="020B0609020204030204" pitchFamily="49" charset="0"/>
              </a:rPr>
              <a:t>200</a:t>
            </a:r>
            <a:br>
              <a:rPr lang="en-US" dirty="0"/>
            </a:b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b &gt; a:</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 is greater than a"</a:t>
            </a:r>
            <a:r>
              <a:rPr lang="en-US" b="0" i="0" dirty="0">
                <a:solidFill>
                  <a:srgbClr val="000000"/>
                </a:solidFill>
                <a:effectLst/>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t>The </a:t>
            </a:r>
            <a:r>
              <a:rPr lang="en-US" b="1" i="0" dirty="0" err="1">
                <a:solidFill>
                  <a:srgbClr val="FF0000"/>
                </a:solidFill>
                <a:effectLst/>
                <a:latin typeface="Consolas" panose="020B0609020204030204" pitchFamily="49" charset="0"/>
              </a:rPr>
              <a:t>elif</a:t>
            </a:r>
            <a:r>
              <a:rPr lang="en-US" dirty="0"/>
              <a:t> keyword is pythons way of saying "if the previous conditions were not true, then try this condition".</a:t>
            </a:r>
            <a:br>
              <a:rPr lang="en-US" dirty="0"/>
            </a:br>
            <a:br>
              <a:rPr lang="en-US" dirty="0"/>
            </a:br>
            <a:r>
              <a:rPr lang="en-US" b="0" i="0" dirty="0">
                <a:solidFill>
                  <a:srgbClr val="000000"/>
                </a:solidFill>
                <a:effectLst/>
                <a:latin typeface="Consolas" panose="020B0609020204030204" pitchFamily="49" charset="0"/>
              </a:rPr>
              <a:t>a = </a:t>
            </a:r>
            <a:r>
              <a:rPr lang="en-US" b="0" i="0" dirty="0">
                <a:solidFill>
                  <a:srgbClr val="FF0000"/>
                </a:solidFill>
                <a:effectLst/>
                <a:latin typeface="Consolas" panose="020B0609020204030204" pitchFamily="49" charset="0"/>
              </a:rPr>
              <a:t>33</a:t>
            </a:r>
            <a:br>
              <a:rPr lang="en-US" dirty="0"/>
            </a:br>
            <a:r>
              <a:rPr lang="en-US" b="0" i="0" dirty="0">
                <a:solidFill>
                  <a:srgbClr val="000000"/>
                </a:solidFill>
                <a:effectLst/>
                <a:latin typeface="Consolas" panose="020B0609020204030204" pitchFamily="49" charset="0"/>
              </a:rPr>
              <a:t>b = </a:t>
            </a:r>
            <a:r>
              <a:rPr lang="en-US" b="0" i="0" dirty="0">
                <a:solidFill>
                  <a:srgbClr val="FF0000"/>
                </a:solidFill>
                <a:effectLst/>
                <a:latin typeface="Consolas" panose="020B0609020204030204" pitchFamily="49" charset="0"/>
              </a:rPr>
              <a:t>33</a:t>
            </a:r>
            <a:br>
              <a:rPr lang="en-US" dirty="0"/>
            </a:b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b &gt; a:</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 is greater than a"</a:t>
            </a:r>
            <a:r>
              <a:rPr lang="en-US" b="0" i="0" dirty="0">
                <a:solidFill>
                  <a:srgbClr val="000000"/>
                </a:solidFill>
                <a:effectLst/>
                <a:latin typeface="Consolas" panose="020B0609020204030204" pitchFamily="49" charset="0"/>
              </a:rPr>
              <a:t>)</a:t>
            </a:r>
            <a:br>
              <a:rPr lang="en-US" dirty="0"/>
            </a:br>
            <a:r>
              <a:rPr lang="en-US" b="0" i="0" dirty="0" err="1">
                <a:solidFill>
                  <a:srgbClr val="0000CD"/>
                </a:solidFill>
                <a:effectLst/>
                <a:latin typeface="Consolas" panose="020B0609020204030204" pitchFamily="49" charset="0"/>
              </a:rPr>
              <a:t>elif</a:t>
            </a:r>
            <a:r>
              <a:rPr lang="en-US" b="0" i="0" dirty="0">
                <a:solidFill>
                  <a:srgbClr val="000000"/>
                </a:solidFill>
                <a:effectLst/>
                <a:latin typeface="Consolas" panose="020B0609020204030204" pitchFamily="49" charset="0"/>
              </a:rPr>
              <a:t> a == b:</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 and b are equal"</a:t>
            </a: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2845641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B46D-3E6A-D25F-E043-8E3A25DD70F4}"/>
              </a:ext>
            </a:extLst>
          </p:cNvPr>
          <p:cNvSpPr>
            <a:spLocks noGrp="1"/>
          </p:cNvSpPr>
          <p:nvPr>
            <p:ph type="title"/>
          </p:nvPr>
        </p:nvSpPr>
        <p:spPr/>
        <p:txBody>
          <a:bodyPr/>
          <a:lstStyle/>
          <a:p>
            <a:r>
              <a:rPr lang="en-US" dirty="0"/>
              <a:t>else</a:t>
            </a:r>
          </a:p>
        </p:txBody>
      </p:sp>
      <p:sp>
        <p:nvSpPr>
          <p:cNvPr id="3" name="Text Placeholder 2">
            <a:extLst>
              <a:ext uri="{FF2B5EF4-FFF2-40B4-BE49-F238E27FC236}">
                <a16:creationId xmlns:a16="http://schemas.microsoft.com/office/drawing/2014/main" id="{03000BA2-8B53-744F-CEDC-DBF6794777C6}"/>
              </a:ext>
            </a:extLst>
          </p:cNvPr>
          <p:cNvSpPr>
            <a:spLocks noGrp="1"/>
          </p:cNvSpPr>
          <p:nvPr>
            <p:ph type="body" sz="quarter" idx="14"/>
          </p:nvPr>
        </p:nvSpPr>
        <p:spPr/>
        <p:txBody>
          <a:bodyPr/>
          <a:lstStyle/>
          <a:p>
            <a:pPr marL="0" indent="0">
              <a:buNone/>
            </a:pPr>
            <a:r>
              <a:rPr lang="en-US" b="0" i="0" dirty="0">
                <a:solidFill>
                  <a:srgbClr val="000000"/>
                </a:solidFill>
                <a:effectLst/>
                <a:latin typeface="Consolas" panose="020B0609020204030204" pitchFamily="49" charset="0"/>
              </a:rPr>
              <a:t>a = </a:t>
            </a:r>
            <a:r>
              <a:rPr lang="en-US" b="0" i="0" dirty="0">
                <a:solidFill>
                  <a:srgbClr val="FF0000"/>
                </a:solidFill>
                <a:effectLst/>
                <a:latin typeface="Consolas" panose="020B0609020204030204" pitchFamily="49" charset="0"/>
              </a:rPr>
              <a:t>200</a:t>
            </a:r>
            <a:br>
              <a:rPr lang="en-US" dirty="0"/>
            </a:br>
            <a:r>
              <a:rPr lang="en-US" b="0" i="0" dirty="0">
                <a:solidFill>
                  <a:srgbClr val="000000"/>
                </a:solidFill>
                <a:effectLst/>
                <a:latin typeface="Consolas" panose="020B0609020204030204" pitchFamily="49" charset="0"/>
              </a:rPr>
              <a:t>b = </a:t>
            </a:r>
            <a:r>
              <a:rPr lang="en-US" b="0" i="0" dirty="0">
                <a:solidFill>
                  <a:srgbClr val="FF0000"/>
                </a:solidFill>
                <a:effectLst/>
                <a:latin typeface="Consolas" panose="020B0609020204030204" pitchFamily="49" charset="0"/>
              </a:rPr>
              <a:t>33</a:t>
            </a:r>
            <a:br>
              <a:rPr lang="en-US" dirty="0"/>
            </a:b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b &gt; a:</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 is greater than a"</a:t>
            </a:r>
            <a:r>
              <a:rPr lang="en-US" b="0" i="0" dirty="0">
                <a:solidFill>
                  <a:srgbClr val="000000"/>
                </a:solidFill>
                <a:effectLst/>
                <a:latin typeface="Consolas" panose="020B0609020204030204" pitchFamily="49" charset="0"/>
              </a:rPr>
              <a:t>)</a:t>
            </a:r>
            <a:br>
              <a:rPr lang="en-US" dirty="0"/>
            </a:br>
            <a:r>
              <a:rPr lang="en-US" b="0" i="0" dirty="0" err="1">
                <a:solidFill>
                  <a:srgbClr val="0000CD"/>
                </a:solidFill>
                <a:effectLst/>
                <a:latin typeface="Consolas" panose="020B0609020204030204" pitchFamily="49" charset="0"/>
              </a:rPr>
              <a:t>elif</a:t>
            </a:r>
            <a:r>
              <a:rPr lang="en-US" b="0" i="0" dirty="0">
                <a:solidFill>
                  <a:srgbClr val="000000"/>
                </a:solidFill>
                <a:effectLst/>
                <a:latin typeface="Consolas" panose="020B0609020204030204" pitchFamily="49" charset="0"/>
              </a:rPr>
              <a:t> a == b:</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 and b are equal"</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 is greater than b"</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Verdana" panose="020B0604030504040204" pitchFamily="34" charset="0"/>
              </a:rPr>
              <a:t>The </a:t>
            </a:r>
            <a:r>
              <a:rPr lang="en-US" b="0" i="0" dirty="0">
                <a:solidFill>
                  <a:srgbClr val="DC143C"/>
                </a:solidFill>
                <a:effectLst/>
                <a:latin typeface="Consolas" panose="020B0609020204030204" pitchFamily="49" charset="0"/>
              </a:rPr>
              <a:t>else</a:t>
            </a:r>
            <a:r>
              <a:rPr lang="en-US" b="0" i="0" dirty="0">
                <a:solidFill>
                  <a:srgbClr val="000000"/>
                </a:solidFill>
                <a:effectLst/>
                <a:latin typeface="Verdana" panose="020B0604030504040204" pitchFamily="34" charset="0"/>
              </a:rPr>
              <a:t> keyword catches anything which isn't caught by the preceding conditions.</a:t>
            </a:r>
            <a:endParaRPr lang="en-US" dirty="0"/>
          </a:p>
        </p:txBody>
      </p:sp>
    </p:spTree>
    <p:extLst>
      <p:ext uri="{BB962C8B-B14F-4D97-AF65-F5344CB8AC3E}">
        <p14:creationId xmlns:p14="http://schemas.microsoft.com/office/powerpoint/2010/main" val="2885006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6BBC-F8AB-BD58-F006-412BCA54B69E}"/>
              </a:ext>
            </a:extLst>
          </p:cNvPr>
          <p:cNvSpPr>
            <a:spLocks noGrp="1"/>
          </p:cNvSpPr>
          <p:nvPr>
            <p:ph type="title"/>
          </p:nvPr>
        </p:nvSpPr>
        <p:spPr/>
        <p:txBody>
          <a:bodyPr/>
          <a:lstStyle/>
          <a:p>
            <a:r>
              <a:rPr lang="en-US" dirty="0"/>
              <a:t>Getting input from the user</a:t>
            </a:r>
          </a:p>
        </p:txBody>
      </p:sp>
      <p:sp>
        <p:nvSpPr>
          <p:cNvPr id="3" name="Text Placeholder 2">
            <a:extLst>
              <a:ext uri="{FF2B5EF4-FFF2-40B4-BE49-F238E27FC236}">
                <a16:creationId xmlns:a16="http://schemas.microsoft.com/office/drawing/2014/main" id="{258B2937-1640-76DB-F7A3-F838C4B538F9}"/>
              </a:ext>
            </a:extLst>
          </p:cNvPr>
          <p:cNvSpPr>
            <a:spLocks noGrp="1"/>
          </p:cNvSpPr>
          <p:nvPr>
            <p:ph type="body" sz="quarter" idx="14"/>
          </p:nvPr>
        </p:nvSpPr>
        <p:spPr/>
        <p:txBody>
          <a:bodyPr/>
          <a:lstStyle/>
          <a:p>
            <a:r>
              <a:rPr lang="en-US" dirty="0"/>
              <a:t>The </a:t>
            </a:r>
            <a:r>
              <a:rPr lang="en-US" b="1" dirty="0"/>
              <a:t>input</a:t>
            </a:r>
            <a:r>
              <a:rPr lang="en-US" dirty="0"/>
              <a:t> function requests and obtains user input</a:t>
            </a:r>
            <a:br>
              <a:rPr lang="en-US" dirty="0"/>
            </a:br>
            <a:br>
              <a:rPr lang="en-US" dirty="0"/>
            </a:br>
            <a:r>
              <a:rPr lang="en-US" b="0" i="0" dirty="0">
                <a:solidFill>
                  <a:srgbClr val="0000CD"/>
                </a:solidFill>
                <a:effectLst/>
                <a:latin typeface="Consolas" panose="020B0609020204030204" pitchFamily="49" charset="0"/>
              </a:rPr>
              <a:t>&gt;&gt;&gt; </a:t>
            </a:r>
            <a:r>
              <a:rPr lang="en-US" b="0" i="0" dirty="0">
                <a:solidFill>
                  <a:srgbClr val="000000"/>
                </a:solidFill>
                <a:effectLst/>
                <a:latin typeface="Consolas" panose="020B0609020204030204" pitchFamily="49" charset="0"/>
              </a:rPr>
              <a:t>name = </a:t>
            </a:r>
            <a:r>
              <a:rPr lang="en-US" b="0" i="0" dirty="0">
                <a:solidFill>
                  <a:srgbClr val="0000CD"/>
                </a:solidFill>
                <a:effectLst/>
                <a:latin typeface="Consolas" panose="020B0609020204030204" pitchFamily="49" charset="0"/>
              </a:rPr>
              <a:t>input</a:t>
            </a:r>
            <a:r>
              <a:rPr lang="en-US" b="0" i="0" dirty="0">
                <a:solidFill>
                  <a:srgbClr val="000000"/>
                </a:solidFill>
                <a:effectLst/>
                <a:latin typeface="Consolas" panose="020B0609020204030204" pitchFamily="49" charset="0"/>
              </a:rPr>
              <a:t>(“What is your name?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What is your name? </a:t>
            </a:r>
            <a:r>
              <a:rPr lang="en-US" dirty="0" err="1">
                <a:solidFill>
                  <a:srgbClr val="000000"/>
                </a:solidFill>
                <a:latin typeface="Consolas" panose="020B0609020204030204" pitchFamily="49" charset="0"/>
              </a:rPr>
              <a:t>Nigus</a:t>
            </a:r>
            <a:br>
              <a:rPr lang="en-US" dirty="0">
                <a:solidFill>
                  <a:srgbClr val="000000"/>
                </a:solidFill>
                <a:latin typeface="Consolas" panose="020B0609020204030204" pitchFamily="49" charset="0"/>
              </a:rPr>
            </a:br>
            <a:r>
              <a:rPr lang="en-US" b="0" i="0" dirty="0">
                <a:solidFill>
                  <a:srgbClr val="0000CD"/>
                </a:solidFill>
                <a:effectLst/>
                <a:latin typeface="Consolas" panose="020B0609020204030204" pitchFamily="49" charset="0"/>
              </a:rPr>
              <a:t>&gt;&gt;&gt; print</a:t>
            </a:r>
            <a:r>
              <a:rPr lang="en-US" b="0" i="0" dirty="0">
                <a:solidFill>
                  <a:srgbClr val="000000"/>
                </a:solidFill>
                <a:effectLst/>
                <a:latin typeface="Consolas" panose="020B0609020204030204" pitchFamily="49" charset="0"/>
              </a:rPr>
              <a:t>(name)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output: </a:t>
            </a:r>
            <a:r>
              <a:rPr lang="en-US" b="0" i="0" dirty="0" err="1">
                <a:solidFill>
                  <a:srgbClr val="000000"/>
                </a:solidFill>
                <a:effectLst/>
                <a:latin typeface="Consolas" panose="020B0609020204030204" pitchFamily="49" charset="0"/>
              </a:rPr>
              <a:t>Nigus</a:t>
            </a:r>
            <a:endParaRPr lang="en-US" dirty="0">
              <a:solidFill>
                <a:srgbClr val="000000"/>
              </a:solidFill>
              <a:latin typeface="Consolas" panose="020B0609020204030204" pitchFamily="49" charset="0"/>
            </a:endParaRPr>
          </a:p>
        </p:txBody>
      </p:sp>
      <p:sp>
        <p:nvSpPr>
          <p:cNvPr id="4" name="Text Placeholder 2">
            <a:extLst>
              <a:ext uri="{FF2B5EF4-FFF2-40B4-BE49-F238E27FC236}">
                <a16:creationId xmlns:a16="http://schemas.microsoft.com/office/drawing/2014/main" id="{DDAE076E-0E04-F31A-F21E-89C3A022BEAF}"/>
              </a:ext>
            </a:extLst>
          </p:cNvPr>
          <p:cNvSpPr txBox="1">
            <a:spLocks/>
          </p:cNvSpPr>
          <p:nvPr/>
        </p:nvSpPr>
        <p:spPr>
          <a:xfrm>
            <a:off x="5722373" y="2905432"/>
            <a:ext cx="5869859" cy="3403635"/>
          </a:xfrm>
          <a:prstGeom prst="rect">
            <a:avLst/>
          </a:prstGeom>
          <a:ln>
            <a:solidFill>
              <a:schemeClr val="accent1"/>
            </a:solidFill>
          </a:ln>
        </p:spPr>
        <p:txBody>
          <a:bodyPr>
            <a:normAutofit/>
          </a:bodyPr>
          <a:lstStyle>
            <a:lvl1pPr marL="200025" indent="-200025" algn="l" defTabSz="685800" rtl="0" eaLnBrk="1" latinLnBrk="0" hangingPunct="1">
              <a:lnSpc>
                <a:spcPct val="100000"/>
              </a:lnSpc>
              <a:spcBef>
                <a:spcPts val="0"/>
              </a:spcBef>
              <a:spcAft>
                <a:spcPts val="0"/>
              </a:spcAft>
              <a:buClr>
                <a:schemeClr val="accent1"/>
              </a:buClr>
              <a:buSzPct val="100000"/>
              <a:buFont typeface="Wingdings" panose="05000000000000000000" pitchFamily="2" charset="2"/>
              <a:buChar char="§"/>
              <a:defRPr sz="2400" kern="1200">
                <a:solidFill>
                  <a:srgbClr val="25677D"/>
                </a:solidFill>
                <a:latin typeface="+mn-lt"/>
                <a:ea typeface="+mn-ea"/>
                <a:cs typeface="+mn-cs"/>
              </a:defRPr>
            </a:lvl1pPr>
            <a:lvl2pPr marL="28803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buNone/>
            </a:pPr>
            <a:r>
              <a:rPr lang="en-US" sz="1800" dirty="0">
                <a:solidFill>
                  <a:srgbClr val="000000"/>
                </a:solidFill>
                <a:effectLst/>
                <a:latin typeface="Courier New" panose="02070309020205020404" pitchFamily="49" charset="0"/>
              </a:rPr>
              <a:t>number1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880088"/>
                </a:solidFill>
                <a:effectLst/>
                <a:latin typeface="Courier New" panose="02070309020205020404" pitchFamily="49" charset="0"/>
              </a:rPr>
              <a:t>input</a:t>
            </a:r>
            <a:r>
              <a:rPr lang="en-US" sz="1800" b="1" dirty="0">
                <a:solidFill>
                  <a:srgbClr val="000080"/>
                </a:solidFill>
                <a:effectLst/>
                <a:latin typeface="Courier New" panose="02070309020205020404" pitchFamily="49" charset="0"/>
              </a:rPr>
              <a:t>(</a:t>
            </a:r>
            <a:r>
              <a:rPr lang="en-US" sz="1800" dirty="0">
                <a:solidFill>
                  <a:srgbClr val="808080"/>
                </a:solidFill>
                <a:effectLst/>
                <a:latin typeface="Courier New" panose="02070309020205020404" pitchFamily="49" charset="0"/>
              </a:rPr>
              <a:t>"Enter first integer: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number2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b="1" dirty="0">
                <a:solidFill>
                  <a:srgbClr val="880088"/>
                </a:solidFill>
                <a:effectLst/>
                <a:latin typeface="Courier New" panose="02070309020205020404" pitchFamily="49" charset="0"/>
              </a:rPr>
              <a:t>input</a:t>
            </a:r>
            <a:r>
              <a:rPr lang="en-US" sz="1800" b="1" dirty="0">
                <a:solidFill>
                  <a:srgbClr val="000080"/>
                </a:solidFill>
                <a:effectLst/>
                <a:latin typeface="Courier New" panose="02070309020205020404" pitchFamily="49" charset="0"/>
              </a:rPr>
              <a:t>(</a:t>
            </a:r>
            <a:r>
              <a:rPr lang="en-US" sz="1800" dirty="0">
                <a:solidFill>
                  <a:srgbClr val="808080"/>
                </a:solidFill>
                <a:effectLst/>
                <a:latin typeface="Courier New" panose="02070309020205020404" pitchFamily="49" charset="0"/>
              </a:rPr>
              <a:t>"Enter second integer: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0" indent="0">
              <a:buNone/>
            </a:pPr>
            <a:r>
              <a:rPr lang="en-US" sz="1800" b="1" dirty="0">
                <a:solidFill>
                  <a:srgbClr val="0000FF"/>
                </a:solidFill>
                <a:effectLst/>
                <a:latin typeface="Courier New" panose="02070309020205020404" pitchFamily="49" charset="0"/>
              </a:rPr>
              <a:t>if</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number1 </a:t>
            </a:r>
            <a:r>
              <a:rPr lang="en-US" sz="1800" b="1" dirty="0">
                <a:solidFill>
                  <a:srgbClr val="000080"/>
                </a:solidFill>
                <a:effectLst/>
                <a:latin typeface="Courier New" panose="02070309020205020404" pitchFamily="49" charset="0"/>
              </a:rPr>
              <a:t>&gt;</a:t>
            </a:r>
            <a:r>
              <a:rPr lang="en-US" sz="1800" dirty="0">
                <a:solidFill>
                  <a:srgbClr val="000000"/>
                </a:solidFill>
                <a:effectLst/>
                <a:latin typeface="Courier New" panose="02070309020205020404" pitchFamily="49" charset="0"/>
              </a:rPr>
              <a:t> number2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0" indent="0">
              <a:buNone/>
            </a:pPr>
            <a:r>
              <a:rPr lang="en-US" sz="1800" b="1" dirty="0">
                <a:solidFill>
                  <a:srgbClr val="000000"/>
                </a:solidFill>
                <a:effectLst/>
                <a:latin typeface="Courier New" panose="02070309020205020404" pitchFamily="49" charset="0"/>
              </a:rPr>
              <a:t>  </a:t>
            </a:r>
            <a:r>
              <a:rPr lang="en-US" sz="1800" b="1" dirty="0">
                <a:solidFill>
                  <a:srgbClr val="880088"/>
                </a:solidFill>
                <a:effectLst/>
                <a:latin typeface="Courier New" panose="02070309020205020404" pitchFamily="49" charset="0"/>
              </a:rPr>
              <a:t>print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number1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808080"/>
                </a:solidFill>
                <a:effectLst/>
                <a:latin typeface="Courier New" panose="02070309020205020404" pitchFamily="49" charset="0"/>
              </a:rPr>
              <a:t>" is greater than"</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number2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0" indent="0">
              <a:buNone/>
            </a:pPr>
            <a:r>
              <a:rPr lang="en-US" sz="1800" b="1" dirty="0" err="1">
                <a:solidFill>
                  <a:srgbClr val="0000FF"/>
                </a:solidFill>
                <a:effectLst/>
                <a:latin typeface="Courier New" panose="02070309020205020404" pitchFamily="49" charset="0"/>
              </a:rPr>
              <a:t>elif</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number1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number2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0" indent="0">
              <a:buNone/>
            </a:pPr>
            <a:r>
              <a:rPr lang="en-US" sz="1800" b="1" dirty="0">
                <a:solidFill>
                  <a:srgbClr val="000000"/>
                </a:solidFill>
                <a:latin typeface="Courier New" panose="02070309020205020404" pitchFamily="49" charset="0"/>
              </a:rPr>
              <a:t>  </a:t>
            </a:r>
            <a:r>
              <a:rPr lang="en-US" sz="1800" b="1" dirty="0">
                <a:solidFill>
                  <a:srgbClr val="880088"/>
                </a:solidFill>
                <a:effectLst/>
                <a:latin typeface="Courier New" panose="02070309020205020404" pitchFamily="49" charset="0"/>
              </a:rPr>
              <a:t>print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number1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808080"/>
                </a:solidFill>
                <a:effectLst/>
                <a:latin typeface="Courier New" panose="02070309020205020404" pitchFamily="49" charset="0"/>
              </a:rPr>
              <a:t>" and "</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number2</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808080"/>
                </a:solidFill>
                <a:effectLst/>
                <a:latin typeface="Courier New" panose="02070309020205020404" pitchFamily="49" charset="0"/>
              </a:rPr>
              <a:t>" are equal"</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0" indent="0">
              <a:buNone/>
            </a:pPr>
            <a:r>
              <a:rPr lang="en-US" sz="1800" b="1" dirty="0">
                <a:solidFill>
                  <a:srgbClr val="0000FF"/>
                </a:solidFill>
                <a:effectLst/>
                <a:latin typeface="Courier New" panose="02070309020205020404" pitchFamily="49" charset="0"/>
              </a:rPr>
              <a:t>else</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p>
          <a:p>
            <a:pPr marL="0" indent="0">
              <a:buNone/>
            </a:pPr>
            <a:r>
              <a:rPr lang="en-US" sz="1800" b="1" dirty="0">
                <a:solidFill>
                  <a:srgbClr val="000000"/>
                </a:solidFill>
                <a:latin typeface="Courier New" panose="02070309020205020404" pitchFamily="49" charset="0"/>
              </a:rPr>
              <a:t>  </a:t>
            </a:r>
            <a:r>
              <a:rPr lang="en-US" sz="1800" b="1" dirty="0">
                <a:solidFill>
                  <a:srgbClr val="880088"/>
                </a:solidFill>
                <a:effectLst/>
                <a:latin typeface="Courier New" panose="02070309020205020404" pitchFamily="49" charset="0"/>
              </a:rPr>
              <a:t>print</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number1</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a:t>
            </a:r>
            <a:r>
              <a:rPr lang="en-US" sz="1800" dirty="0">
                <a:solidFill>
                  <a:srgbClr val="808080"/>
                </a:solidFill>
                <a:effectLst/>
                <a:latin typeface="Courier New" panose="02070309020205020404" pitchFamily="49" charset="0"/>
              </a:rPr>
              <a:t>" is less than"</a:t>
            </a:r>
            <a:r>
              <a:rPr lang="en-US" sz="1800" b="1" dirty="0">
                <a:solidFill>
                  <a:srgbClr val="000080"/>
                </a:solidFill>
                <a:effectLst/>
                <a:latin typeface="Courier New" panose="02070309020205020404" pitchFamily="49" charset="0"/>
              </a:rPr>
              <a:t>,</a:t>
            </a:r>
            <a:r>
              <a:rPr lang="en-US" sz="1800" dirty="0">
                <a:solidFill>
                  <a:srgbClr val="000000"/>
                </a:solidFill>
                <a:effectLst/>
                <a:latin typeface="Courier New" panose="02070309020205020404" pitchFamily="49" charset="0"/>
              </a:rPr>
              <a:t> number2</a:t>
            </a:r>
            <a:r>
              <a:rPr lang="en-US" sz="1800" b="1" dirty="0">
                <a:solidFill>
                  <a:srgbClr val="000080"/>
                </a:solidFill>
                <a:effectLst/>
                <a:latin typeface="Courier New" panose="02070309020205020404" pitchFamily="49" charset="0"/>
              </a:rPr>
              <a:t>)</a:t>
            </a:r>
            <a:endParaRPr lang="en-US" dirty="0">
              <a:effectLst/>
            </a:endParaRPr>
          </a:p>
          <a:p>
            <a:pPr marL="0" indent="0">
              <a:buNone/>
            </a:pP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037431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9A877-6567-CAA6-2688-E2B87691BD75}"/>
              </a:ext>
            </a:extLst>
          </p:cNvPr>
          <p:cNvSpPr>
            <a:spLocks noGrp="1"/>
          </p:cNvSpPr>
          <p:nvPr>
            <p:ph type="title"/>
          </p:nvPr>
        </p:nvSpPr>
        <p:spPr/>
        <p:txBody>
          <a:bodyPr/>
          <a:lstStyle/>
          <a:p>
            <a:r>
              <a:rPr lang="en-US" dirty="0"/>
              <a:t>The Zen of Python</a:t>
            </a:r>
          </a:p>
        </p:txBody>
      </p:sp>
      <p:sp>
        <p:nvSpPr>
          <p:cNvPr id="3" name="Text Placeholder 2">
            <a:extLst>
              <a:ext uri="{FF2B5EF4-FFF2-40B4-BE49-F238E27FC236}">
                <a16:creationId xmlns:a16="http://schemas.microsoft.com/office/drawing/2014/main" id="{C41E2C0A-EE9C-0FC8-2474-4EEF2B2ADDDA}"/>
              </a:ext>
            </a:extLst>
          </p:cNvPr>
          <p:cNvSpPr>
            <a:spLocks noGrp="1"/>
          </p:cNvSpPr>
          <p:nvPr>
            <p:ph type="body" sz="quarter" idx="14"/>
          </p:nvPr>
        </p:nvSpPr>
        <p:spPr/>
        <p:txBody>
          <a:bodyPr>
            <a:normAutofit/>
          </a:bodyPr>
          <a:lstStyle/>
          <a:p>
            <a:pPr marL="0" indent="0">
              <a:buNone/>
            </a:pPr>
            <a:r>
              <a:rPr lang="en-US" b="0" i="0" dirty="0">
                <a:solidFill>
                  <a:srgbClr val="0000CD"/>
                </a:solidFill>
                <a:effectLst/>
                <a:latin typeface="Consolas" panose="020B0609020204030204" pitchFamily="49" charset="0"/>
              </a:rPr>
              <a:t>&gt;&gt;&gt; import</a:t>
            </a:r>
            <a:r>
              <a:rPr lang="en-US" b="0" i="0" dirty="0">
                <a:solidFill>
                  <a:srgbClr val="000000"/>
                </a:solidFill>
                <a:effectLst/>
                <a:latin typeface="Consolas" panose="020B0609020204030204" pitchFamily="49" charset="0"/>
              </a:rPr>
              <a:t> this</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202124"/>
                </a:solidFill>
                <a:effectLst/>
                <a:latin typeface="arial" panose="020B0604020202020204" pitchFamily="34" charset="0"/>
              </a:rPr>
              <a:t>The Zen of Python is </a:t>
            </a:r>
            <a:r>
              <a:rPr lang="en-US" b="1" i="0" dirty="0">
                <a:solidFill>
                  <a:srgbClr val="202124"/>
                </a:solidFill>
                <a:effectLst/>
                <a:latin typeface="arial" panose="020B0604020202020204" pitchFamily="34" charset="0"/>
              </a:rPr>
              <a:t>a collection of 19 "guiding principles" for writing computer programs that influence the design of the Python programming language</a:t>
            </a:r>
            <a:r>
              <a:rPr lang="en-US" b="0" i="0" dirty="0">
                <a:solidFill>
                  <a:srgbClr val="202124"/>
                </a:solidFill>
                <a:effectLst/>
                <a:latin typeface="arial" panose="020B0604020202020204" pitchFamily="34" charset="0"/>
              </a:rPr>
              <a:t>. </a:t>
            </a:r>
          </a:p>
          <a:p>
            <a:pPr marL="0" indent="0">
              <a:buNone/>
            </a:pPr>
            <a:endParaRPr lang="en-US" dirty="0">
              <a:solidFill>
                <a:srgbClr val="202124"/>
              </a:solidFill>
              <a:latin typeface="arial" panose="020B0604020202020204" pitchFamily="34" charset="0"/>
            </a:endParaRPr>
          </a:p>
          <a:p>
            <a:pPr marL="0" indent="0">
              <a:buNone/>
            </a:pPr>
            <a:endParaRPr lang="en-US" dirty="0">
              <a:solidFill>
                <a:srgbClr val="202124"/>
              </a:solidFill>
              <a:latin typeface="arial" panose="020B0604020202020204" pitchFamily="34" charset="0"/>
            </a:endParaRPr>
          </a:p>
          <a:p>
            <a:pPr marL="0" indent="0">
              <a:buNone/>
            </a:pPr>
            <a:r>
              <a:rPr lang="en-US" sz="4400" dirty="0"/>
              <a:t>		Readability Counts!</a:t>
            </a:r>
          </a:p>
        </p:txBody>
      </p:sp>
    </p:spTree>
    <p:extLst>
      <p:ext uri="{BB962C8B-B14F-4D97-AF65-F5344CB8AC3E}">
        <p14:creationId xmlns:p14="http://schemas.microsoft.com/office/powerpoint/2010/main" val="3052330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E2D2FB-EB50-4ECF-9B84-E286F527A5CE}"/>
              </a:ext>
            </a:extLst>
          </p:cNvPr>
          <p:cNvSpPr>
            <a:spLocks noGrp="1"/>
          </p:cNvSpPr>
          <p:nvPr>
            <p:ph type="body" sz="quarter" idx="14"/>
          </p:nvPr>
        </p:nvSpPr>
        <p:spPr>
          <a:xfrm>
            <a:off x="1082566" y="1481959"/>
            <a:ext cx="10363200" cy="4876799"/>
          </a:xfrm>
        </p:spPr>
        <p:txBody>
          <a:bodyPr/>
          <a:lstStyle/>
          <a:p>
            <a:r>
              <a:rPr lang="en-US" dirty="0">
                <a:hlinkClick r:id="rId2"/>
              </a:rPr>
              <a:t>https://python.land/introduction-to-python</a:t>
            </a:r>
            <a:endParaRPr lang="en-US" dirty="0"/>
          </a:p>
          <a:p>
            <a:r>
              <a:rPr lang="en-US" dirty="0">
                <a:hlinkClick r:id="rId3"/>
              </a:rPr>
              <a:t>https://www.learnpython.org/en/Variables_and_Types</a:t>
            </a:r>
            <a:endParaRPr lang="en-US" dirty="0"/>
          </a:p>
          <a:p>
            <a:r>
              <a:rPr lang="en-US" dirty="0">
                <a:hlinkClick r:id="rId4"/>
              </a:rPr>
              <a:t>https://www.w3schools.com/python/default.asp</a:t>
            </a:r>
            <a:endParaRPr lang="en-US" dirty="0"/>
          </a:p>
        </p:txBody>
      </p:sp>
    </p:spTree>
    <p:extLst>
      <p:ext uri="{BB962C8B-B14F-4D97-AF65-F5344CB8AC3E}">
        <p14:creationId xmlns:p14="http://schemas.microsoft.com/office/powerpoint/2010/main" val="2857786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8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9A70-A6EA-498A-AD2D-7F7788B2344B}"/>
              </a:ext>
            </a:extLst>
          </p:cNvPr>
          <p:cNvSpPr>
            <a:spLocks noGrp="1"/>
          </p:cNvSpPr>
          <p:nvPr>
            <p:ph type="title"/>
          </p:nvPr>
        </p:nvSpPr>
        <p:spPr>
          <a:xfrm>
            <a:off x="1316355" y="628650"/>
            <a:ext cx="8321696" cy="719930"/>
          </a:xfrm>
        </p:spPr>
        <p:txBody>
          <a:bodyPr/>
          <a:lstStyle/>
          <a:p>
            <a:r>
              <a:rPr lang="en-US" dirty="0"/>
              <a:t>Data Types</a:t>
            </a:r>
          </a:p>
        </p:txBody>
      </p:sp>
      <p:sp>
        <p:nvSpPr>
          <p:cNvPr id="3" name="Text Placeholder 2">
            <a:extLst>
              <a:ext uri="{FF2B5EF4-FFF2-40B4-BE49-F238E27FC236}">
                <a16:creationId xmlns:a16="http://schemas.microsoft.com/office/drawing/2014/main" id="{FE6F3299-36EB-4AE8-8333-9BC7788A539C}"/>
              </a:ext>
            </a:extLst>
          </p:cNvPr>
          <p:cNvSpPr>
            <a:spLocks noGrp="1"/>
          </p:cNvSpPr>
          <p:nvPr>
            <p:ph type="body" sz="quarter" idx="14"/>
          </p:nvPr>
        </p:nvSpPr>
        <p:spPr>
          <a:xfrm>
            <a:off x="1040524" y="1523999"/>
            <a:ext cx="10657490" cy="5023945"/>
          </a:xfrm>
        </p:spPr>
        <p:txBody>
          <a:bodyPr>
            <a:normAutofit/>
          </a:bodyPr>
          <a:lstStyle/>
          <a:p>
            <a:r>
              <a:rPr lang="en-US" b="1" dirty="0">
                <a:solidFill>
                  <a:srgbClr val="002060"/>
                </a:solidFill>
                <a:cs typeface="Times New Roman" panose="02020603050405020304" pitchFamily="18" charset="0"/>
              </a:rPr>
              <a:t>Each value in python has a type that indicates the kind of data the value represents</a:t>
            </a:r>
          </a:p>
          <a:p>
            <a:r>
              <a:rPr lang="en-US" b="1" dirty="0">
                <a:solidFill>
                  <a:srgbClr val="002060"/>
                </a:solidFill>
                <a:cs typeface="Times New Roman" panose="02020603050405020304" pitchFamily="18" charset="0"/>
              </a:rPr>
              <a:t>Built-in data types (default to Python)</a:t>
            </a:r>
          </a:p>
          <a:p>
            <a:pPr lvl="1"/>
            <a:r>
              <a:rPr lang="en-US" sz="2000" b="1" dirty="0">
                <a:solidFill>
                  <a:srgbClr val="002060"/>
                </a:solidFill>
                <a:cs typeface="Times New Roman" panose="02020603050405020304" pitchFamily="18" charset="0"/>
              </a:rPr>
              <a:t>Text Type: str</a:t>
            </a:r>
          </a:p>
          <a:p>
            <a:pPr lvl="1"/>
            <a:r>
              <a:rPr lang="en-US" sz="2000" b="1" dirty="0">
                <a:solidFill>
                  <a:srgbClr val="002060"/>
                </a:solidFill>
                <a:cs typeface="Times New Roman" panose="02020603050405020304" pitchFamily="18" charset="0"/>
              </a:rPr>
              <a:t>Numeric Types: int, float, complex</a:t>
            </a:r>
          </a:p>
          <a:p>
            <a:pPr lvl="1"/>
            <a:r>
              <a:rPr lang="en-US" sz="2000" b="1" dirty="0">
                <a:solidFill>
                  <a:srgbClr val="002060"/>
                </a:solidFill>
                <a:cs typeface="Times New Roman" panose="02020603050405020304" pitchFamily="18" charset="0"/>
              </a:rPr>
              <a:t>Boolean Type: bool</a:t>
            </a:r>
          </a:p>
          <a:p>
            <a:pPr lvl="1"/>
            <a:r>
              <a:rPr lang="en-US" sz="2000" b="1" dirty="0">
                <a:solidFill>
                  <a:srgbClr val="002060"/>
                </a:solidFill>
                <a:cs typeface="Times New Roman" panose="02020603050405020304" pitchFamily="18" charset="0"/>
              </a:rPr>
              <a:t>You will learn others as we progress in this course </a:t>
            </a:r>
            <a:br>
              <a:rPr lang="en-US" sz="2000" b="1" dirty="0">
                <a:solidFill>
                  <a:srgbClr val="002060"/>
                </a:solidFill>
                <a:cs typeface="Times New Roman" panose="02020603050405020304" pitchFamily="18" charset="0"/>
              </a:rPr>
            </a:br>
            <a:r>
              <a:rPr lang="en-US" sz="2000" b="1" dirty="0">
                <a:solidFill>
                  <a:srgbClr val="002060"/>
                </a:solidFill>
                <a:cs typeface="Times New Roman" panose="02020603050405020304" pitchFamily="18" charset="0"/>
              </a:rPr>
              <a:t>(bytes, </a:t>
            </a:r>
            <a:r>
              <a:rPr lang="en-US" sz="2000" b="1" dirty="0" err="1">
                <a:solidFill>
                  <a:srgbClr val="002060"/>
                </a:solidFill>
                <a:cs typeface="Times New Roman" panose="02020603050405020304" pitchFamily="18" charset="0"/>
              </a:rPr>
              <a:t>noneType</a:t>
            </a:r>
            <a:r>
              <a:rPr lang="en-US" sz="2000" b="1" dirty="0">
                <a:solidFill>
                  <a:srgbClr val="002060"/>
                </a:solidFill>
                <a:cs typeface="Times New Roman" panose="02020603050405020304" pitchFamily="18" charset="0"/>
              </a:rPr>
              <a:t>, list, tuple, </a:t>
            </a:r>
            <a:r>
              <a:rPr lang="en-US" sz="2000" b="1" dirty="0" err="1">
                <a:solidFill>
                  <a:srgbClr val="002060"/>
                </a:solidFill>
                <a:cs typeface="Times New Roman" panose="02020603050405020304" pitchFamily="18" charset="0"/>
              </a:rPr>
              <a:t>dict</a:t>
            </a:r>
            <a:r>
              <a:rPr lang="en-US" sz="2000" b="1" dirty="0">
                <a:solidFill>
                  <a:srgbClr val="002060"/>
                </a:solidFill>
                <a:cs typeface="Times New Roman" panose="02020603050405020304" pitchFamily="18" charset="0"/>
              </a:rPr>
              <a:t>, range, set, ….)</a:t>
            </a:r>
            <a:endParaRPr lang="en-US" sz="2000" dirty="0">
              <a:solidFill>
                <a:srgbClr val="002060"/>
              </a:solidFill>
              <a:cs typeface="Times New Roman" panose="02020603050405020304" pitchFamily="18" charset="0"/>
            </a:endParaRPr>
          </a:p>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420847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A96E7-D8A2-B164-FB8B-CDE6FAF1E365}"/>
              </a:ext>
            </a:extLst>
          </p:cNvPr>
          <p:cNvSpPr>
            <a:spLocks noGrp="1"/>
          </p:cNvSpPr>
          <p:nvPr>
            <p:ph type="title"/>
          </p:nvPr>
        </p:nvSpPr>
        <p:spPr/>
        <p:txBody>
          <a:bodyPr/>
          <a:lstStyle/>
          <a:p>
            <a:r>
              <a:rPr lang="en-US" dirty="0"/>
              <a:t>Data Types contd.</a:t>
            </a:r>
          </a:p>
        </p:txBody>
      </p:sp>
      <p:sp>
        <p:nvSpPr>
          <p:cNvPr id="3" name="Text Placeholder 2">
            <a:extLst>
              <a:ext uri="{FF2B5EF4-FFF2-40B4-BE49-F238E27FC236}">
                <a16:creationId xmlns:a16="http://schemas.microsoft.com/office/drawing/2014/main" id="{DA2BC726-370B-A66F-54AD-D9CA52EB801B}"/>
              </a:ext>
            </a:extLst>
          </p:cNvPr>
          <p:cNvSpPr>
            <a:spLocks noGrp="1"/>
          </p:cNvSpPr>
          <p:nvPr>
            <p:ph type="body" sz="quarter" idx="14"/>
          </p:nvPr>
        </p:nvSpPr>
        <p:spPr/>
        <p:txBody>
          <a:bodyPr/>
          <a:lstStyle/>
          <a:p>
            <a:r>
              <a:rPr lang="en-US" dirty="0"/>
              <a:t>Int, or integer, is a whole number, positive or negative, without decimals, of unlimited length.</a:t>
            </a:r>
            <a:br>
              <a:rPr lang="en-US" dirty="0"/>
            </a:br>
            <a:r>
              <a:rPr lang="en-US" dirty="0"/>
              <a:t>Examples: 34, 10, 0, -280, </a:t>
            </a:r>
            <a:br>
              <a:rPr lang="en-US" dirty="0"/>
            </a:br>
            <a:br>
              <a:rPr lang="en-US" dirty="0"/>
            </a:br>
            <a:r>
              <a:rPr lang="en-US" dirty="0"/>
              <a:t>Note – </a:t>
            </a:r>
            <a:r>
              <a:rPr lang="en-US" b="1" dirty="0"/>
              <a:t>type() </a:t>
            </a:r>
            <a:r>
              <a:rPr lang="en-US" dirty="0"/>
              <a:t>function is used to determine the type of data type.</a:t>
            </a:r>
            <a:br>
              <a:rPr lang="en-US" dirty="0"/>
            </a:br>
            <a:br>
              <a:rPr lang="en-US" dirty="0"/>
            </a:br>
            <a:r>
              <a:rPr lang="en-US" b="0" i="0" dirty="0">
                <a:solidFill>
                  <a:srgbClr val="0000CD"/>
                </a:solidFill>
                <a:effectLst/>
                <a:latin typeface="Consolas" panose="020B0609020204030204" pitchFamily="49" charset="0"/>
              </a:rPr>
              <a:t>&gt;&gt;&gt;</a:t>
            </a:r>
            <a:r>
              <a:rPr lang="en-US" dirty="0">
                <a:solidFill>
                  <a:srgbClr val="000000"/>
                </a:solidFill>
                <a:latin typeface="Consolas" panose="020B0609020204030204" pitchFamily="49" charset="0"/>
              </a:rPr>
              <a:t>x</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10</a:t>
            </a:r>
            <a:br>
              <a:rPr lang="en-US" b="0" i="0" dirty="0">
                <a:solidFill>
                  <a:srgbClr val="A52A2A"/>
                </a:solidFill>
                <a:effectLst/>
                <a:latin typeface="Consolas" panose="020B0609020204030204" pitchFamily="49" charset="0"/>
              </a:rPr>
            </a:br>
            <a:r>
              <a:rPr lang="en-US" b="0" i="0" dirty="0">
                <a:solidFill>
                  <a:srgbClr val="0000CD"/>
                </a:solidFill>
                <a:effectLst/>
                <a:latin typeface="Consolas" panose="020B0609020204030204" pitchFamily="49" charset="0"/>
              </a:rPr>
              <a:t>&gt;&gt;&gt;</a:t>
            </a:r>
            <a:r>
              <a:rPr lang="en-US" dirty="0">
                <a:solidFill>
                  <a:srgbClr val="000000"/>
                </a:solidFill>
                <a:latin typeface="Consolas" panose="020B0609020204030204" pitchFamily="49" charset="0"/>
              </a:rPr>
              <a:t>type(x)</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Output: &lt;class </a:t>
            </a:r>
            <a:r>
              <a:rPr lang="en-US" b="1" dirty="0">
                <a:solidFill>
                  <a:srgbClr val="000000"/>
                </a:solidFill>
                <a:latin typeface="Consolas" panose="020B0609020204030204" pitchFamily="49" charset="0"/>
              </a:rPr>
              <a:t>'int</a:t>
            </a:r>
            <a:r>
              <a:rPr lang="en-US" dirty="0">
                <a:solidFill>
                  <a:srgbClr val="000000"/>
                </a:solidFill>
                <a:latin typeface="Consolas" panose="020B0609020204030204" pitchFamily="49" charset="0"/>
              </a:rPr>
              <a:t>'&gt;</a:t>
            </a:r>
            <a:endParaRPr lang="en-US" b="0" i="0" dirty="0">
              <a:solidFill>
                <a:srgbClr val="000000"/>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53498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E93AC-E9D6-4F40-411B-79693EB7D942}"/>
              </a:ext>
            </a:extLst>
          </p:cNvPr>
          <p:cNvSpPr>
            <a:spLocks noGrp="1"/>
          </p:cNvSpPr>
          <p:nvPr>
            <p:ph type="title"/>
          </p:nvPr>
        </p:nvSpPr>
        <p:spPr/>
        <p:txBody>
          <a:bodyPr/>
          <a:lstStyle/>
          <a:p>
            <a:r>
              <a:rPr lang="en-US" dirty="0"/>
              <a:t>Data Types contd. </a:t>
            </a:r>
          </a:p>
        </p:txBody>
      </p:sp>
      <p:sp>
        <p:nvSpPr>
          <p:cNvPr id="3" name="Text Placeholder 2">
            <a:extLst>
              <a:ext uri="{FF2B5EF4-FFF2-40B4-BE49-F238E27FC236}">
                <a16:creationId xmlns:a16="http://schemas.microsoft.com/office/drawing/2014/main" id="{7AEF3CF8-2105-0A46-4610-A979A483F945}"/>
              </a:ext>
            </a:extLst>
          </p:cNvPr>
          <p:cNvSpPr>
            <a:spLocks noGrp="1"/>
          </p:cNvSpPr>
          <p:nvPr>
            <p:ph type="body" sz="quarter" idx="14"/>
          </p:nvPr>
        </p:nvSpPr>
        <p:spPr/>
        <p:txBody>
          <a:bodyPr/>
          <a:lstStyle/>
          <a:p>
            <a:r>
              <a:rPr lang="en-US" dirty="0"/>
              <a:t>Float, or "floating point number" is a number, positive or negative, containing one or more decimals.</a:t>
            </a:r>
            <a:br>
              <a:rPr lang="en-US" dirty="0"/>
            </a:br>
            <a:r>
              <a:rPr lang="en-US" dirty="0"/>
              <a:t>Examples: 4.5, 0.111, 3.14, .2, .4e7, 4.2e-4 (0.00042), 1.0, 0.0</a:t>
            </a:r>
          </a:p>
          <a:p>
            <a:r>
              <a:rPr lang="en-US" dirty="0"/>
              <a:t>Complex numbers are written with a "j" as the imaginary part: t is specified as (real part) + (imaginary part)j. For example – 2+3j</a:t>
            </a:r>
            <a:br>
              <a:rPr lang="en-US" dirty="0"/>
            </a:br>
            <a:r>
              <a:rPr lang="en-US" dirty="0"/>
              <a:t>Examples: 5j,  2+3j,  -5j</a:t>
            </a:r>
            <a:br>
              <a:rPr lang="en-US" dirty="0"/>
            </a:br>
            <a:br>
              <a:rPr lang="en-US" dirty="0"/>
            </a:br>
            <a:r>
              <a:rPr lang="en-US" b="0" i="0" dirty="0">
                <a:solidFill>
                  <a:srgbClr val="0000CD"/>
                </a:solidFill>
                <a:effectLst/>
                <a:latin typeface="Consolas" panose="020B0609020204030204" pitchFamily="49" charset="0"/>
              </a:rPr>
              <a:t>&gt;&gt;&gt;</a:t>
            </a:r>
            <a:r>
              <a:rPr lang="en-US" dirty="0">
                <a:solidFill>
                  <a:srgbClr val="000000"/>
                </a:solidFill>
                <a:latin typeface="Consolas" panose="020B0609020204030204" pitchFamily="49" charset="0"/>
              </a:rPr>
              <a:t>x</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1 + j</a:t>
            </a:r>
            <a:br>
              <a:rPr lang="en-US" b="0" i="0" dirty="0">
                <a:solidFill>
                  <a:srgbClr val="A52A2A"/>
                </a:solidFill>
                <a:effectLst/>
                <a:latin typeface="Consolas" panose="020B0609020204030204" pitchFamily="49" charset="0"/>
              </a:rPr>
            </a:br>
            <a:r>
              <a:rPr lang="en-US" b="0" i="0" dirty="0">
                <a:solidFill>
                  <a:srgbClr val="0000CD"/>
                </a:solidFill>
                <a:effectLst/>
                <a:latin typeface="Consolas" panose="020B0609020204030204" pitchFamily="49" charset="0"/>
              </a:rPr>
              <a:t>&gt;&gt;&gt;</a:t>
            </a:r>
            <a:r>
              <a:rPr lang="en-US" dirty="0">
                <a:solidFill>
                  <a:srgbClr val="000000"/>
                </a:solidFill>
                <a:latin typeface="Consolas" panose="020B0609020204030204" pitchFamily="49" charset="0"/>
              </a:rPr>
              <a:t>type(x)</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Output: &lt;class </a:t>
            </a:r>
            <a:r>
              <a:rPr lang="en-US" b="1" dirty="0">
                <a:solidFill>
                  <a:srgbClr val="000000"/>
                </a:solidFill>
                <a:latin typeface="Consolas" panose="020B0609020204030204" pitchFamily="49" charset="0"/>
              </a:rPr>
              <a:t>‘complex</a:t>
            </a:r>
            <a:r>
              <a:rPr lang="en-US" dirty="0">
                <a:solidFill>
                  <a:srgbClr val="000000"/>
                </a:solidFill>
                <a:latin typeface="Consolas" panose="020B0609020204030204" pitchFamily="49" charset="0"/>
              </a:rPr>
              <a:t>'&gt;</a:t>
            </a:r>
            <a:endParaRPr lang="en-US" b="0" i="0" dirty="0">
              <a:solidFill>
                <a:srgbClr val="000000"/>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292691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B85CC-7B1A-5A2E-B938-DA08B0566B1E}"/>
              </a:ext>
            </a:extLst>
          </p:cNvPr>
          <p:cNvSpPr>
            <a:spLocks noGrp="1"/>
          </p:cNvSpPr>
          <p:nvPr>
            <p:ph type="title"/>
          </p:nvPr>
        </p:nvSpPr>
        <p:spPr/>
        <p:txBody>
          <a:bodyPr/>
          <a:lstStyle/>
          <a:p>
            <a:r>
              <a:rPr lang="en-US" dirty="0"/>
              <a:t>Boolean </a:t>
            </a:r>
          </a:p>
        </p:txBody>
      </p:sp>
      <p:sp>
        <p:nvSpPr>
          <p:cNvPr id="3" name="Text Placeholder 2">
            <a:extLst>
              <a:ext uri="{FF2B5EF4-FFF2-40B4-BE49-F238E27FC236}">
                <a16:creationId xmlns:a16="http://schemas.microsoft.com/office/drawing/2014/main" id="{274BCB6F-0C18-2F32-C941-F0E8B3581931}"/>
              </a:ext>
            </a:extLst>
          </p:cNvPr>
          <p:cNvSpPr>
            <a:spLocks noGrp="1"/>
          </p:cNvSpPr>
          <p:nvPr>
            <p:ph type="body" sz="quarter" idx="14"/>
          </p:nvPr>
        </p:nvSpPr>
        <p:spPr/>
        <p:txBody>
          <a:bodyPr/>
          <a:lstStyle/>
          <a:p>
            <a:r>
              <a:rPr lang="en-US" dirty="0"/>
              <a:t>Booleans represent one of two values: </a:t>
            </a:r>
            <a:r>
              <a:rPr lang="en-US" b="1" dirty="0"/>
              <a:t>True</a:t>
            </a:r>
            <a:r>
              <a:rPr lang="en-US" dirty="0"/>
              <a:t> or </a:t>
            </a:r>
            <a:r>
              <a:rPr lang="en-US" b="1" dirty="0"/>
              <a:t>False</a:t>
            </a:r>
            <a:r>
              <a:rPr lang="en-US" dirty="0"/>
              <a:t>.</a:t>
            </a:r>
            <a:br>
              <a:rPr lang="en-US" dirty="0"/>
            </a:br>
            <a:r>
              <a:rPr lang="en-US" b="0" i="0" dirty="0">
                <a:solidFill>
                  <a:srgbClr val="0000CD"/>
                </a:solidFill>
                <a:effectLst/>
                <a:latin typeface="Consolas" panose="020B0609020204030204" pitchFamily="49" charset="0"/>
              </a:rPr>
              <a:t>&gt;&gt;&gt; print</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 &gt; </a:t>
            </a:r>
            <a:r>
              <a:rPr lang="en-US" b="0" i="0" dirty="0">
                <a:solidFill>
                  <a:srgbClr val="FF0000"/>
                </a:solidFill>
                <a:effectLst/>
                <a:latin typeface="Consolas" panose="020B0609020204030204" pitchFamily="49" charset="0"/>
              </a:rPr>
              <a:t>9</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&gt;&gt;&gt; print</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9</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&gt;&gt;&gt; print</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 &lt; </a:t>
            </a:r>
            <a:r>
              <a:rPr lang="en-US" b="0" i="0" dirty="0">
                <a:solidFill>
                  <a:srgbClr val="FF0000"/>
                </a:solidFill>
                <a:effectLst/>
                <a:latin typeface="Consolas" panose="020B0609020204030204" pitchFamily="49" charset="0"/>
              </a:rPr>
              <a:t>9</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&gt;&gt;&gt; x = 4 &gt; 9</a:t>
            </a:r>
            <a:br>
              <a:rPr lang="en-US" b="0" i="0" dirty="0">
                <a:solidFill>
                  <a:srgbClr val="0000CD"/>
                </a:solidFill>
                <a:effectLst/>
                <a:latin typeface="Consolas" panose="020B0609020204030204" pitchFamily="49" charset="0"/>
              </a:rPr>
            </a:br>
            <a:r>
              <a:rPr lang="en-US" b="0" i="0" dirty="0">
                <a:solidFill>
                  <a:srgbClr val="0000CD"/>
                </a:solidFill>
                <a:effectLst/>
                <a:latin typeface="Consolas" panose="020B0609020204030204" pitchFamily="49" charset="0"/>
              </a:rPr>
              <a:t>&gt;&gt;&gt; type(x)</a:t>
            </a:r>
            <a:br>
              <a:rPr lang="en-US" b="0" i="0" dirty="0">
                <a:solidFill>
                  <a:srgbClr val="0000CD"/>
                </a:solidFill>
                <a:effectLst/>
                <a:latin typeface="Consolas" panose="020B0609020204030204" pitchFamily="49" charset="0"/>
              </a:rPr>
            </a:br>
            <a:r>
              <a:rPr lang="en-US" b="0" i="0" dirty="0">
                <a:solidFill>
                  <a:srgbClr val="0000CD"/>
                </a:solidFill>
                <a:effectLst/>
                <a:latin typeface="Consolas" panose="020B0609020204030204" pitchFamily="49" charset="0"/>
              </a:rPr>
              <a:t>Output: &lt;class 'bool'&gt;</a:t>
            </a:r>
            <a:endParaRPr lang="en-US"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9319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17C6-17AA-E50E-A16B-EFB3F0040871}"/>
              </a:ext>
            </a:extLst>
          </p:cNvPr>
          <p:cNvSpPr>
            <a:spLocks noGrp="1"/>
          </p:cNvSpPr>
          <p:nvPr>
            <p:ph type="title"/>
          </p:nvPr>
        </p:nvSpPr>
        <p:spPr/>
        <p:txBody>
          <a:bodyPr/>
          <a:lstStyle/>
          <a:p>
            <a:r>
              <a:rPr lang="en-US" dirty="0"/>
              <a:t>Strings</a:t>
            </a:r>
          </a:p>
        </p:txBody>
      </p:sp>
      <p:sp>
        <p:nvSpPr>
          <p:cNvPr id="3" name="Text Placeholder 2">
            <a:extLst>
              <a:ext uri="{FF2B5EF4-FFF2-40B4-BE49-F238E27FC236}">
                <a16:creationId xmlns:a16="http://schemas.microsoft.com/office/drawing/2014/main" id="{8B9520EA-AFEA-6BD0-4D65-97A7236E0C9B}"/>
              </a:ext>
            </a:extLst>
          </p:cNvPr>
          <p:cNvSpPr>
            <a:spLocks noGrp="1"/>
          </p:cNvSpPr>
          <p:nvPr>
            <p:ph type="body" sz="quarter" idx="14"/>
          </p:nvPr>
        </p:nvSpPr>
        <p:spPr/>
        <p:txBody>
          <a:bodyPr/>
          <a:lstStyle/>
          <a:p>
            <a:r>
              <a:rPr lang="en-US" dirty="0"/>
              <a:t> A </a:t>
            </a:r>
            <a:r>
              <a:rPr lang="en-US" b="1" dirty="0"/>
              <a:t>string</a:t>
            </a:r>
            <a:r>
              <a:rPr lang="en-US" dirty="0"/>
              <a:t> is a collection of one or more characters put in a single quote, double-quote or triple quote.</a:t>
            </a:r>
          </a:p>
          <a:p>
            <a:r>
              <a:rPr lang="en-US" dirty="0"/>
              <a:t>The string type in Python is called str.</a:t>
            </a:r>
            <a:br>
              <a:rPr lang="en-US" dirty="0"/>
            </a:br>
            <a:br>
              <a:rPr lang="en-US" dirty="0"/>
            </a:br>
            <a:r>
              <a:rPr lang="en-US" b="0" i="0" dirty="0">
                <a:solidFill>
                  <a:srgbClr val="0000CD"/>
                </a:solidFill>
                <a:effectLst/>
                <a:latin typeface="Consolas" panose="020B0609020204030204" pitchFamily="49" charset="0"/>
              </a:rPr>
              <a:t>&gt;&gt;&gt;</a:t>
            </a:r>
            <a:r>
              <a:rPr lang="en-US" b="0" i="0" dirty="0">
                <a:solidFill>
                  <a:srgbClr val="000000"/>
                </a:solidFill>
                <a:effectLst/>
                <a:latin typeface="Consolas" panose="020B0609020204030204" pitchFamily="49" charset="0"/>
              </a:rPr>
              <a:t>s = </a:t>
            </a:r>
            <a:r>
              <a:rPr lang="en-US" dirty="0">
                <a:solidFill>
                  <a:srgbClr val="A52A2A"/>
                </a:solidFill>
                <a:latin typeface="Consolas" panose="020B0609020204030204" pitchFamily="49" charset="0"/>
              </a:rPr>
              <a:t>”Africa”</a:t>
            </a:r>
            <a:br>
              <a:rPr lang="en-US" dirty="0">
                <a:solidFill>
                  <a:srgbClr val="A52A2A"/>
                </a:solidFill>
                <a:latin typeface="Consolas" panose="020B0609020204030204" pitchFamily="49" charset="0"/>
              </a:rPr>
            </a:br>
            <a:r>
              <a:rPr lang="en-US" b="0" i="0" dirty="0">
                <a:solidFill>
                  <a:srgbClr val="0000CD"/>
                </a:solidFill>
                <a:effectLst/>
                <a:latin typeface="Consolas" panose="020B0609020204030204" pitchFamily="49" charset="0"/>
              </a:rPr>
              <a:t>&gt;&gt;&gt;</a:t>
            </a:r>
            <a:r>
              <a:rPr lang="en-US" b="0" i="0" dirty="0">
                <a:solidFill>
                  <a:srgbClr val="000000"/>
                </a:solidFill>
                <a:effectLst/>
                <a:latin typeface="Consolas" panose="020B0609020204030204" pitchFamily="49" charset="0"/>
              </a:rPr>
              <a:t>s</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output: ‘Africa’</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&gt;&gt;&gt;</a:t>
            </a:r>
            <a:r>
              <a:rPr lang="en-US" dirty="0">
                <a:solidFill>
                  <a:srgbClr val="000000"/>
                </a:solidFill>
                <a:latin typeface="Consolas" panose="020B0609020204030204" pitchFamily="49" charset="0"/>
              </a:rPr>
              <a:t>x</a:t>
            </a:r>
            <a:r>
              <a:rPr lang="en-US" b="0" i="0" dirty="0">
                <a:solidFill>
                  <a:srgbClr val="000000"/>
                </a:solidFill>
                <a:effectLst/>
                <a:latin typeface="Consolas" panose="020B0609020204030204" pitchFamily="49" charset="0"/>
              </a:rPr>
              <a:t> = </a:t>
            </a:r>
            <a:r>
              <a:rPr lang="en-US" dirty="0">
                <a:solidFill>
                  <a:srgbClr val="A52A2A"/>
                </a:solidFill>
                <a:latin typeface="Consolas" panose="020B0609020204030204" pitchFamily="49" charset="0"/>
              </a:rPr>
              <a:t>”Africa is a continent.”</a:t>
            </a:r>
            <a:br>
              <a:rPr lang="en-US" dirty="0">
                <a:solidFill>
                  <a:srgbClr val="A52A2A"/>
                </a:solidFill>
                <a:latin typeface="Consolas" panose="020B0609020204030204" pitchFamily="49" charset="0"/>
              </a:rPr>
            </a:br>
            <a:r>
              <a:rPr lang="en-US" b="0" i="0" dirty="0">
                <a:solidFill>
                  <a:srgbClr val="0000CD"/>
                </a:solidFill>
                <a:effectLst/>
                <a:latin typeface="Consolas" panose="020B0609020204030204" pitchFamily="49" charset="0"/>
              </a:rPr>
              <a:t>&gt;&gt;&gt;</a:t>
            </a:r>
            <a:r>
              <a:rPr lang="en-US" b="0" i="0" dirty="0">
                <a:solidFill>
                  <a:srgbClr val="000000"/>
                </a:solidFill>
                <a:effectLst/>
                <a:latin typeface="Consolas" panose="020B0609020204030204" pitchFamily="49" charset="0"/>
              </a:rPr>
              <a:t>print(x)</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output: Africa is a continent.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&gt;&gt;&gt;</a:t>
            </a:r>
            <a:r>
              <a:rPr lang="en-US" dirty="0">
                <a:solidFill>
                  <a:srgbClr val="000000"/>
                </a:solidFill>
                <a:latin typeface="Consolas" panose="020B0609020204030204" pitchFamily="49" charset="0"/>
              </a:rPr>
              <a:t>type(x)</a:t>
            </a:r>
            <a:endParaRPr lang="en-US" dirty="0"/>
          </a:p>
          <a:p>
            <a:endParaRPr lang="en-US" dirty="0"/>
          </a:p>
        </p:txBody>
      </p:sp>
    </p:spTree>
    <p:extLst>
      <p:ext uri="{BB962C8B-B14F-4D97-AF65-F5344CB8AC3E}">
        <p14:creationId xmlns:p14="http://schemas.microsoft.com/office/powerpoint/2010/main" val="3080871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3898-DBBA-6233-6221-03DD6FAA5E74}"/>
              </a:ext>
            </a:extLst>
          </p:cNvPr>
          <p:cNvSpPr>
            <a:spLocks noGrp="1"/>
          </p:cNvSpPr>
          <p:nvPr>
            <p:ph type="title"/>
          </p:nvPr>
        </p:nvSpPr>
        <p:spPr/>
        <p:txBody>
          <a:bodyPr/>
          <a:lstStyle/>
          <a:p>
            <a:r>
              <a:rPr lang="en-US" dirty="0"/>
              <a:t>Multiline Strings</a:t>
            </a:r>
          </a:p>
        </p:txBody>
      </p:sp>
      <p:sp>
        <p:nvSpPr>
          <p:cNvPr id="3" name="Text Placeholder 2">
            <a:extLst>
              <a:ext uri="{FF2B5EF4-FFF2-40B4-BE49-F238E27FC236}">
                <a16:creationId xmlns:a16="http://schemas.microsoft.com/office/drawing/2014/main" id="{F55FD82A-617C-0FE0-4589-25CB58B7CD0C}"/>
              </a:ext>
            </a:extLst>
          </p:cNvPr>
          <p:cNvSpPr>
            <a:spLocks noGrp="1"/>
          </p:cNvSpPr>
          <p:nvPr>
            <p:ph type="body" sz="quarter" idx="14"/>
          </p:nvPr>
        </p:nvSpPr>
        <p:spPr/>
        <p:txBody>
          <a:bodyPr/>
          <a:lstStyle/>
          <a:p>
            <a:r>
              <a:rPr lang="en-US" dirty="0"/>
              <a:t>Use three quotes (double or single )</a:t>
            </a:r>
            <a:br>
              <a:rPr lang="en-US" dirty="0"/>
            </a:br>
            <a:r>
              <a:rPr lang="en-US" dirty="0"/>
              <a:t>save the following code as </a:t>
            </a:r>
            <a:r>
              <a:rPr lang="en-US" b="1" dirty="0"/>
              <a:t>multiline.py </a:t>
            </a:r>
            <a:r>
              <a:rPr lang="en-US" dirty="0"/>
              <a:t>in code editor</a:t>
            </a:r>
            <a:br>
              <a:rPr lang="en-US" dirty="0"/>
            </a:br>
            <a:r>
              <a:rPr lang="en-US" dirty="0"/>
              <a:t>(write it as formatted below)</a:t>
            </a:r>
            <a:br>
              <a:rPr lang="en-US" dirty="0"/>
            </a:br>
            <a:br>
              <a:rPr lang="en-US" dirty="0"/>
            </a:br>
            <a:r>
              <a:rPr lang="en-US" sz="1800" b="1" dirty="0">
                <a:solidFill>
                  <a:srgbClr val="880088"/>
                </a:solidFill>
                <a:effectLst/>
                <a:latin typeface="Courier New" panose="02070309020205020404" pitchFamily="49" charset="0"/>
              </a:rPr>
              <a:t>print</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'''Craft Knowledge is an online IT training institution, </a:t>
            </a:r>
            <a:br>
              <a:rPr lang="en-US" sz="1800" dirty="0">
                <a:solidFill>
                  <a:srgbClr val="FF8000"/>
                </a:solidFill>
                <a:effectLst/>
                <a:latin typeface="Courier New" panose="02070309020205020404" pitchFamily="49" charset="0"/>
              </a:rPr>
            </a:br>
            <a:r>
              <a:rPr lang="en-US" sz="1800" dirty="0">
                <a:solidFill>
                  <a:srgbClr val="FF8000"/>
                </a:solidFill>
                <a:effectLst/>
                <a:latin typeface="Courier New" panose="02070309020205020404" pitchFamily="49" charset="0"/>
              </a:rPr>
              <a:t>	born off the idea that if IT possesses the potential to change the world for the better, </a:t>
            </a:r>
            <a:br>
              <a:rPr lang="en-US" sz="1800" dirty="0">
                <a:solidFill>
                  <a:srgbClr val="FF8000"/>
                </a:solidFill>
                <a:effectLst/>
                <a:latin typeface="Courier New" panose="02070309020205020404" pitchFamily="49" charset="0"/>
              </a:rPr>
            </a:br>
            <a:r>
              <a:rPr lang="en-US" sz="1800" dirty="0">
                <a:solidFill>
                  <a:srgbClr val="FF8000"/>
                </a:solidFill>
                <a:effectLst/>
                <a:latin typeface="Courier New" panose="02070309020205020404" pitchFamily="49" charset="0"/>
              </a:rPr>
              <a:t>	why not educate as many as we can in this 	domain at their personal convenience.'‘’</a:t>
            </a:r>
            <a:r>
              <a:rPr lang="en-US" sz="1800" b="1" dirty="0">
                <a:solidFill>
                  <a:srgbClr val="000080"/>
                </a:solidFill>
                <a:effectLst/>
                <a:latin typeface="Courier New" panose="02070309020205020404" pitchFamily="49" charset="0"/>
              </a:rPr>
              <a:t>)</a:t>
            </a:r>
            <a:br>
              <a:rPr lang="en-US" sz="1800" b="1" dirty="0">
                <a:solidFill>
                  <a:srgbClr val="000080"/>
                </a:solidFill>
                <a:effectLst/>
                <a:latin typeface="Courier New" panose="02070309020205020404" pitchFamily="49" charset="0"/>
              </a:rPr>
            </a:br>
            <a:endParaRPr lang="en-US" dirty="0">
              <a:effectLst/>
            </a:endParaRPr>
          </a:p>
        </p:txBody>
      </p:sp>
    </p:spTree>
    <p:extLst>
      <p:ext uri="{BB962C8B-B14F-4D97-AF65-F5344CB8AC3E}">
        <p14:creationId xmlns:p14="http://schemas.microsoft.com/office/powerpoint/2010/main" val="125283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776A7-B2AA-18D5-9565-3CF506D52B55}"/>
              </a:ext>
            </a:extLst>
          </p:cNvPr>
          <p:cNvSpPr>
            <a:spLocks noGrp="1"/>
          </p:cNvSpPr>
          <p:nvPr>
            <p:ph type="title"/>
          </p:nvPr>
        </p:nvSpPr>
        <p:spPr/>
        <p:txBody>
          <a:bodyPr/>
          <a:lstStyle/>
          <a:p>
            <a:r>
              <a:rPr lang="en-US" dirty="0"/>
              <a:t>Triple-quoted Strings</a:t>
            </a:r>
          </a:p>
        </p:txBody>
      </p:sp>
      <p:sp>
        <p:nvSpPr>
          <p:cNvPr id="3" name="Text Placeholder 2">
            <a:extLst>
              <a:ext uri="{FF2B5EF4-FFF2-40B4-BE49-F238E27FC236}">
                <a16:creationId xmlns:a16="http://schemas.microsoft.com/office/drawing/2014/main" id="{37385EED-3A38-0D4A-5E94-BFB310BE098E}"/>
              </a:ext>
            </a:extLst>
          </p:cNvPr>
          <p:cNvSpPr>
            <a:spLocks noGrp="1"/>
          </p:cNvSpPr>
          <p:nvPr>
            <p:ph type="body" sz="quarter" idx="14"/>
          </p:nvPr>
        </p:nvSpPr>
        <p:spPr/>
        <p:txBody>
          <a:bodyPr/>
          <a:lstStyle/>
          <a:p>
            <a:r>
              <a:rPr lang="en-US" dirty="0"/>
              <a:t>Use them to create:</a:t>
            </a:r>
            <a:br>
              <a:rPr lang="en-US" dirty="0"/>
            </a:br>
            <a:r>
              <a:rPr lang="en-US" dirty="0"/>
              <a:t>multiline strings</a:t>
            </a:r>
            <a:br>
              <a:rPr lang="en-US" dirty="0"/>
            </a:br>
            <a:r>
              <a:rPr lang="en-US" dirty="0"/>
              <a:t>strings containing single or double quotes</a:t>
            </a:r>
            <a:br>
              <a:rPr lang="en-US" dirty="0"/>
            </a:br>
            <a:r>
              <a:rPr lang="en-US" dirty="0"/>
              <a:t>Example: Including Quotes in Strings</a:t>
            </a:r>
            <a:br>
              <a:rPr lang="en-US" dirty="0"/>
            </a:br>
            <a:br>
              <a:rPr lang="en-US" dirty="0"/>
            </a:br>
            <a:r>
              <a:rPr lang="en-US" sz="1800" b="0" i="0" dirty="0">
                <a:solidFill>
                  <a:srgbClr val="0000CD"/>
                </a:solidFill>
                <a:effectLst/>
                <a:latin typeface="Consolas" panose="020B0609020204030204" pitchFamily="49" charset="0"/>
              </a:rPr>
              <a:t>&gt;&gt;&gt;</a:t>
            </a:r>
            <a:r>
              <a:rPr lang="en-US" sz="1800" b="1" dirty="0">
                <a:solidFill>
                  <a:srgbClr val="880088"/>
                </a:solidFill>
                <a:effectLst/>
                <a:latin typeface="Courier New" panose="02070309020205020404" pitchFamily="49" charset="0"/>
              </a:rPr>
              <a:t>print</a:t>
            </a:r>
            <a:r>
              <a:rPr lang="en-US" sz="1800" b="1" dirty="0">
                <a:solidFill>
                  <a:srgbClr val="000080"/>
                </a:solidFill>
                <a:effectLst/>
                <a:latin typeface="Courier New" panose="02070309020205020404" pitchFamily="49" charset="0"/>
              </a:rPr>
              <a:t>(</a:t>
            </a:r>
            <a:r>
              <a:rPr lang="en-US" sz="1800" dirty="0">
                <a:solidFill>
                  <a:srgbClr val="FF8000"/>
                </a:solidFill>
                <a:effectLst/>
                <a:latin typeface="Courier New" panose="02070309020205020404" pitchFamily="49" charset="0"/>
              </a:rPr>
              <a:t>'''Display 'hi' and 'bye' in quotes'‘’</a:t>
            </a:r>
            <a:r>
              <a:rPr lang="en-US" sz="1800" b="1" dirty="0">
                <a:solidFill>
                  <a:srgbClr val="000080"/>
                </a:solidFill>
                <a:effectLst/>
                <a:latin typeface="Courier New" panose="02070309020205020404" pitchFamily="49" charset="0"/>
              </a:rPr>
              <a:t>)</a:t>
            </a:r>
            <a:br>
              <a:rPr lang="en-US" sz="1800" b="1" dirty="0">
                <a:solidFill>
                  <a:srgbClr val="000080"/>
                </a:solidFill>
                <a:effectLst/>
                <a:latin typeface="Courier New" panose="02070309020205020404" pitchFamily="49" charset="0"/>
              </a:rPr>
            </a:br>
            <a:br>
              <a:rPr lang="en-US" sz="1800" b="1" dirty="0">
                <a:solidFill>
                  <a:srgbClr val="000080"/>
                </a:solidFill>
                <a:effectLst/>
                <a:latin typeface="Courier New" panose="02070309020205020404" pitchFamily="49" charset="0"/>
              </a:rPr>
            </a:br>
            <a:r>
              <a:rPr lang="en-US" sz="1800" b="1" dirty="0">
                <a:solidFill>
                  <a:srgbClr val="000080"/>
                </a:solidFill>
                <a:effectLst/>
                <a:latin typeface="Courier New" panose="02070309020205020404" pitchFamily="49" charset="0"/>
              </a:rPr>
              <a:t>Output: Display ‘hi’ and ‘bye’ in quotes</a:t>
            </a:r>
            <a:endParaRPr lang="en-US" dirty="0">
              <a:effectLst/>
            </a:endParaRPr>
          </a:p>
        </p:txBody>
      </p:sp>
    </p:spTree>
    <p:extLst>
      <p:ext uri="{BB962C8B-B14F-4D97-AF65-F5344CB8AC3E}">
        <p14:creationId xmlns:p14="http://schemas.microsoft.com/office/powerpoint/2010/main" val="636776670"/>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E879E6-8FFE-4154-8F2A-F7518B89B376}">
  <ds:schemaRefs>
    <ds:schemaRef ds:uri="http://purl.org/dc/elements/1.1/"/>
    <ds:schemaRef ds:uri="http://schemas.microsoft.com/office/2006/metadata/properties"/>
    <ds:schemaRef ds:uri="http://purl.org/dc/terms/"/>
    <ds:schemaRef ds:uri="http://schemas.microsoft.com/office/2006/documentManagement/types"/>
    <ds:schemaRef ds:uri="16c05727-aa75-4e4a-9b5f-8a80a1165891"/>
    <ds:schemaRef ds:uri="http://www.w3.org/XML/1998/namespace"/>
    <ds:schemaRef ds:uri="http://schemas.microsoft.com/office/infopath/2007/PartnerControls"/>
    <ds:schemaRef ds:uri="http://schemas.openxmlformats.org/package/2006/metadata/core-properties"/>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2383</Words>
  <Application>Microsoft Office PowerPoint</Application>
  <PresentationFormat>Widescreen</PresentationFormat>
  <Paragraphs>179</Paragraphs>
  <Slides>29</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vt:lpstr>
      <vt:lpstr>Consolas</vt:lpstr>
      <vt:lpstr>Courier New</vt:lpstr>
      <vt:lpstr>droid sans mono</vt:lpstr>
      <vt:lpstr>euclid_circular_a</vt:lpstr>
      <vt:lpstr>source sans pro</vt:lpstr>
      <vt:lpstr>Times New Roman</vt:lpstr>
      <vt:lpstr>Verdana</vt:lpstr>
      <vt:lpstr>Wingdings</vt:lpstr>
      <vt:lpstr>RetrospectVTI</vt:lpstr>
      <vt:lpstr>Introduction to Programming in Python</vt:lpstr>
      <vt:lpstr>PowerPoint Presentation</vt:lpstr>
      <vt:lpstr>Data Types</vt:lpstr>
      <vt:lpstr>Data Types contd.</vt:lpstr>
      <vt:lpstr>Data Types contd. </vt:lpstr>
      <vt:lpstr>Boolean </vt:lpstr>
      <vt:lpstr>Strings</vt:lpstr>
      <vt:lpstr>Multiline Strings</vt:lpstr>
      <vt:lpstr>Triple-quoted Strings</vt:lpstr>
      <vt:lpstr>Concatenating Strings</vt:lpstr>
      <vt:lpstr>Escape Sequences</vt:lpstr>
      <vt:lpstr>Practice the following in the shell</vt:lpstr>
      <vt:lpstr>Conversion Between Data Types </vt:lpstr>
      <vt:lpstr>Implicit Vs Explicit Conversion</vt:lpstr>
      <vt:lpstr>Comments</vt:lpstr>
      <vt:lpstr>Break Time</vt:lpstr>
      <vt:lpstr>Python Operators</vt:lpstr>
      <vt:lpstr>Comparison Operators</vt:lpstr>
      <vt:lpstr>Logical Operators</vt:lpstr>
      <vt:lpstr>Conditional Statements</vt:lpstr>
      <vt:lpstr>if statement</vt:lpstr>
      <vt:lpstr>Grouping Statements</vt:lpstr>
      <vt:lpstr>grade.py </vt:lpstr>
      <vt:lpstr>More Examples</vt:lpstr>
      <vt:lpstr>else</vt:lpstr>
      <vt:lpstr>Getting input from the user</vt:lpstr>
      <vt:lpstr>The Zen of Python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2020-02-06T00:04:26Z</dcterms:created>
  <dcterms:modified xsi:type="dcterms:W3CDTF">2023-02-07T04:49:32Z</dcterms:modified>
</cp:coreProperties>
</file>