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1" r:id="rId6"/>
    <p:sldId id="258" r:id="rId7"/>
    <p:sldId id="321" r:id="rId8"/>
    <p:sldId id="322" r:id="rId9"/>
    <p:sldId id="329" r:id="rId10"/>
    <p:sldId id="323" r:id="rId11"/>
    <p:sldId id="326" r:id="rId12"/>
    <p:sldId id="327" r:id="rId13"/>
    <p:sldId id="324" r:id="rId14"/>
    <p:sldId id="331" r:id="rId15"/>
    <p:sldId id="330" r:id="rId16"/>
    <p:sldId id="328" r:id="rId17"/>
    <p:sldId id="332" r:id="rId18"/>
    <p:sldId id="333" r:id="rId19"/>
    <p:sldId id="325" r:id="rId20"/>
    <p:sldId id="335" r:id="rId21"/>
    <p:sldId id="337" r:id="rId22"/>
    <p:sldId id="336" r:id="rId23"/>
    <p:sldId id="334" r:id="rId24"/>
    <p:sldId id="338" r:id="rId25"/>
    <p:sldId id="339" r:id="rId26"/>
    <p:sldId id="340" r:id="rId27"/>
    <p:sldId id="341" r:id="rId28"/>
    <p:sldId id="342" r:id="rId29"/>
    <p:sldId id="344" r:id="rId30"/>
    <p:sldId id="343" r:id="rId31"/>
    <p:sldId id="345" r:id="rId32"/>
    <p:sldId id="346" r:id="rId33"/>
    <p:sldId id="259" r:id="rId34"/>
    <p:sldId id="26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77D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368246-F7E9-4CA5-A0BD-AE9D12201D0C}" v="18" dt="2020-12-12T03:31:09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88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2/7/2023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924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NewBaskerville-Roman"/>
              </a:rPr>
              <a:t>When one number is divisible by another number, the remainder is 0, so the modulo operator always returns 0. </a:t>
            </a:r>
          </a:p>
          <a:p>
            <a:r>
              <a:rPr lang="en-US" sz="800" b="0" i="0" dirty="0">
                <a:solidFill>
                  <a:srgbClr val="000000"/>
                </a:solidFill>
                <a:effectLst/>
                <a:latin typeface="NewBaskerville-Roman"/>
              </a:rPr>
              <a:t>You can use this fact to determine if a number is even or odd.</a:t>
            </a:r>
            <a:br>
              <a:rPr lang="en-US" sz="800" dirty="0"/>
            </a:b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507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>
                <a:cs typeface="Calibri"/>
              </a:rPr>
              <a:t>What is indentation? amount of whitespace or tab characters in front of your code.</a:t>
            </a:r>
            <a:endParaRPr lang="en-US" sz="1000" dirty="0"/>
          </a:p>
          <a:p>
            <a:r>
              <a:rPr lang="en-US" sz="1000" dirty="0">
                <a:cs typeface="Calibri"/>
              </a:rPr>
              <a:t>important in Python because it groups blocks of code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926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dirty="0">
                <a:solidFill>
                  <a:srgbClr val="000000"/>
                </a:solidFill>
                <a:effectLst/>
                <a:latin typeface="URWPalladioL-Roma"/>
              </a:rPr>
              <a:t>Updating Variables:</a:t>
            </a:r>
            <a:br>
              <a:rPr lang="en-US" sz="800" b="0" i="0" dirty="0">
                <a:solidFill>
                  <a:srgbClr val="000000"/>
                </a:solidFill>
                <a:effectLst/>
                <a:latin typeface="URWPalladioL-Roma"/>
              </a:rPr>
            </a:br>
            <a:r>
              <a:rPr lang="en-US" sz="800" b="0" i="0" dirty="0">
                <a:solidFill>
                  <a:srgbClr val="000000"/>
                </a:solidFill>
                <a:effectLst/>
                <a:latin typeface="URWPalladioL-Roma"/>
              </a:rPr>
              <a:t>x= x + 1 this means “get the current value of 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F53"/>
              </a:rPr>
              <a:t>x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URWPalladioL-Roma"/>
              </a:rPr>
              <a:t>, add one, and then update 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F53"/>
              </a:rPr>
              <a:t>x 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URWPalladioL-Roma"/>
              </a:rPr>
              <a:t>with the new value.”</a:t>
            </a:r>
            <a:r>
              <a:rPr lang="en-US" sz="800" dirty="0"/>
              <a:t> </a:t>
            </a:r>
            <a:br>
              <a:rPr lang="en-US" sz="800" dirty="0"/>
            </a:b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973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1" i="1" dirty="0">
                <a:effectLst/>
              </a:rPr>
              <a:t>Start</a:t>
            </a:r>
            <a:r>
              <a:rPr lang="en-US" sz="800" i="1" dirty="0">
                <a:effectLst/>
              </a:rPr>
              <a:t> </a:t>
            </a:r>
            <a:r>
              <a:rPr lang="en-US" sz="800" dirty="0">
                <a:effectLst/>
              </a:rPr>
              <a:t>Optional. An integer number specifying at which position to start. Default is 0</a:t>
            </a:r>
          </a:p>
          <a:p>
            <a:r>
              <a:rPr lang="en-US" sz="800" b="1" i="1" dirty="0">
                <a:effectLst/>
              </a:rPr>
              <a:t>Stop</a:t>
            </a:r>
            <a:r>
              <a:rPr lang="en-US" sz="800" i="1" dirty="0">
                <a:effectLst/>
              </a:rPr>
              <a:t> </a:t>
            </a:r>
            <a:r>
              <a:rPr lang="en-US" sz="800" dirty="0">
                <a:effectLst/>
              </a:rPr>
              <a:t>Required. An integer number specifying at which position to stop (not included).</a:t>
            </a:r>
          </a:p>
          <a:p>
            <a:r>
              <a:rPr lang="en-US" sz="800" b="1" i="1" dirty="0">
                <a:effectLst/>
              </a:rPr>
              <a:t>Step</a:t>
            </a:r>
            <a:r>
              <a:rPr lang="en-US" sz="800" i="1" dirty="0">
                <a:effectLst/>
              </a:rPr>
              <a:t> </a:t>
            </a:r>
            <a:r>
              <a:rPr lang="en-US" sz="800" dirty="0">
                <a:effectLst/>
              </a:rPr>
              <a:t>Optional. An integer number specifying the incrementation. Default is 1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3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92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7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i="0" dirty="0">
                <a:effectLst/>
                <a:latin typeface="euclid_circular_a"/>
              </a:rPr>
              <a:t>The </a:t>
            </a:r>
            <a:r>
              <a:rPr lang="en-US" sz="800" b="1" dirty="0"/>
              <a:t>continue</a:t>
            </a:r>
            <a:r>
              <a:rPr lang="en-US" sz="800" b="0" i="0" dirty="0">
                <a:effectLst/>
                <a:latin typeface="euclid_circular_a"/>
              </a:rPr>
              <a:t> statement is used to skip the rest of the code inside a loop for the current iteration only. </a:t>
            </a:r>
          </a:p>
          <a:p>
            <a:r>
              <a:rPr lang="en-US" sz="800" b="0" i="0" dirty="0">
                <a:effectLst/>
                <a:latin typeface="euclid_circular_a"/>
              </a:rPr>
              <a:t>Loop does not terminate but continues on with the next iteration.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68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593AE21-5629-4554-B418-91995020B302}"/>
              </a:ext>
            </a:extLst>
          </p:cNvPr>
          <p:cNvSpPr/>
          <p:nvPr userDrawn="1"/>
        </p:nvSpPr>
        <p:spPr>
          <a:xfrm>
            <a:off x="0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8B2762-C063-44B1-A760-DD1B968BE09A}"/>
              </a:ext>
            </a:extLst>
          </p:cNvPr>
          <p:cNvSpPr txBox="1">
            <a:spLocks/>
          </p:cNvSpPr>
          <p:nvPr userDrawn="1"/>
        </p:nvSpPr>
        <p:spPr>
          <a:xfrm>
            <a:off x="-1707114" y="2422578"/>
            <a:ext cx="6145764" cy="1109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BFD381-1983-4673-8C0D-47C0848F0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750" y="2338493"/>
            <a:ext cx="3531146" cy="14507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{ subject }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9F900145-A597-4083-9E29-5EAC5279CB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7842" y="6136265"/>
            <a:ext cx="4090199" cy="45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presenter name }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CF07ADA-4DDF-4673-82EB-C56549FE68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20" y="1849064"/>
            <a:ext cx="4384900" cy="22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9774" y="1108956"/>
            <a:ext cx="7537688" cy="4885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4D879-5B07-4E89-8273-20710E2DFAB7}"/>
              </a:ext>
            </a:extLst>
          </p:cNvPr>
          <p:cNvSpPr/>
          <p:nvPr userDrawn="1"/>
        </p:nvSpPr>
        <p:spPr>
          <a:xfrm>
            <a:off x="5478" y="377030"/>
            <a:ext cx="4654296" cy="610394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0" y="2924175"/>
            <a:ext cx="1115145" cy="979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grpSp>
        <p:nvGrpSpPr>
          <p:cNvPr id="19" name="Group 18" descr="Info">
            <a:extLst>
              <a:ext uri="{FF2B5EF4-FFF2-40B4-BE49-F238E27FC236}">
                <a16:creationId xmlns:a16="http://schemas.microsoft.com/office/drawing/2014/main" id="{D5F51FA4-6D99-4C7A-82F8-8227EF3B8DC5}"/>
              </a:ext>
            </a:extLst>
          </p:cNvPr>
          <p:cNvGrpSpPr/>
          <p:nvPr userDrawn="1"/>
        </p:nvGrpSpPr>
        <p:grpSpPr>
          <a:xfrm>
            <a:off x="4642801" y="3133724"/>
            <a:ext cx="567374" cy="550865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706AD7-0E27-423B-949F-E8E8248CF416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CB8E58-3BEB-4B72-BE08-69CB2B0AD61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1CD6FC-6EAC-4618-905B-95DCB3474753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6CF3514-7AF3-4FC3-9EEC-9B20FC924AB2}"/>
              </a:ext>
            </a:extLst>
          </p:cNvPr>
          <p:cNvSpPr txBox="1">
            <a:spLocks/>
          </p:cNvSpPr>
          <p:nvPr userDrawn="1"/>
        </p:nvSpPr>
        <p:spPr>
          <a:xfrm>
            <a:off x="831099" y="2757997"/>
            <a:ext cx="2750301" cy="6710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3E4C8-AF39-4BFA-B6F4-8B2B79D6A6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8431" y="1603717"/>
            <a:ext cx="5524060" cy="3151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 { write your objectives}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A9D5-58D8-4CFB-8F10-02014F1C6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6921" y="618977"/>
            <a:ext cx="9393848" cy="712765"/>
          </a:xfrm>
          <a:prstGeom prst="rect">
            <a:avLst/>
          </a:prstGeom>
        </p:spPr>
        <p:txBody>
          <a:bodyPr/>
          <a:lstStyle>
            <a:lvl1pPr>
              <a:defRPr lang="en-US" sz="3600" b="1" kern="1200" spc="-38" baseline="0" dirty="0">
                <a:solidFill>
                  <a:srgbClr val="25677D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{ Title }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BF5273D-0B1E-4B03-957D-F180553838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6921" y="1603717"/>
            <a:ext cx="10275570" cy="47053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{write your bullet point }</a:t>
            </a:r>
          </a:p>
        </p:txBody>
      </p:sp>
    </p:spTree>
    <p:extLst>
      <p:ext uri="{BB962C8B-B14F-4D97-AF65-F5344CB8AC3E}">
        <p14:creationId xmlns:p14="http://schemas.microsoft.com/office/powerpoint/2010/main" val="18446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0097A3E-9ECE-4FEA-BD77-C203F37BB98C}"/>
              </a:ext>
            </a:extLst>
          </p:cNvPr>
          <p:cNvSpPr txBox="1">
            <a:spLocks/>
          </p:cNvSpPr>
          <p:nvPr userDrawn="1"/>
        </p:nvSpPr>
        <p:spPr>
          <a:xfrm>
            <a:off x="1325880" y="638175"/>
            <a:ext cx="9942195" cy="66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25677D"/>
                </a:solidFill>
                <a:latin typeface="+mn-lt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AB507FC-08F4-4105-8DB5-B12E61ABD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5880" y="1524000"/>
            <a:ext cx="9681949" cy="3958659"/>
          </a:xfrm>
          <a:prstGeom prst="rect">
            <a:avLst/>
          </a:prstGeom>
        </p:spPr>
        <p:txBody>
          <a:bodyPr>
            <a:normAutofit/>
          </a:bodyPr>
          <a:lstStyle>
            <a:lvl1pPr marL="91440">
              <a:spcBef>
                <a:spcPts val="0"/>
              </a:spcBef>
              <a:defRPr sz="2400">
                <a:solidFill>
                  <a:srgbClr val="25677D"/>
                </a:solidFill>
              </a:defRPr>
            </a:lvl1pPr>
          </a:lstStyle>
          <a:p>
            <a:pPr lvl="0"/>
            <a:r>
              <a:rPr lang="en-US" dirty="0"/>
              <a:t>{ link to reference1, example: http://app.icraftsoft.net }</a:t>
            </a:r>
          </a:p>
          <a:p>
            <a:pPr lvl="0"/>
            <a:r>
              <a:rPr lang="en-US" dirty="0"/>
              <a:t>{ link to reference1, example: http://app.icraftsoft.net }</a:t>
            </a:r>
          </a:p>
        </p:txBody>
      </p:sp>
    </p:spTree>
    <p:extLst>
      <p:ext uri="{BB962C8B-B14F-4D97-AF65-F5344CB8AC3E}">
        <p14:creationId xmlns:p14="http://schemas.microsoft.com/office/powerpoint/2010/main" val="8752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ght&#10;&#10;Description automatically generated">
            <a:extLst>
              <a:ext uri="{FF2B5EF4-FFF2-40B4-BE49-F238E27FC236}">
                <a16:creationId xmlns:a16="http://schemas.microsoft.com/office/drawing/2014/main" id="{C47E92DD-4638-4EFE-A0C5-A834DE8DBC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7506" y="2055322"/>
            <a:ext cx="1683026" cy="274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8621" y="625480"/>
            <a:ext cx="1036320" cy="685800"/>
          </a:xfrm>
          <a:prstGeom prst="rect">
            <a:avLst/>
          </a:prstGeom>
          <a:solidFill>
            <a:srgbClr val="256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FF172-1DA4-48FC-BF29-91580345D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81726"/>
            <a:ext cx="2743200" cy="539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6B06-9FB6-4AA1-A097-666DD28834F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3515339-63D2-4263-907F-4DDBB672198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852" y="82268"/>
            <a:ext cx="944645" cy="11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7" r:id="rId2"/>
    <p:sldLayoutId id="2147483729" r:id="rId3"/>
    <p:sldLayoutId id="2147483728" r:id="rId4"/>
    <p:sldLayoutId id="2147483709" r:id="rId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spc="-38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00025" indent="-200025" algn="l" defTabSz="685800" rtl="0" eaLnBrk="1" latinLnBrk="0" hangingPunct="1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9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red@icraftsoft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en/Variables_and_Types" TargetMode="External"/><Relationship Id="rId2" Type="http://schemas.openxmlformats.org/officeDocument/2006/relationships/hyperlink" Target="https://python.land/introduction-to-pyth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python/default.as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87EE-DA3D-4E92-9EA2-FD2A051D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91" y="1114585"/>
            <a:ext cx="3531146" cy="182739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Programming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B8D0-8A15-4284-8EDD-E2A56A9B1D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61044" y="4982817"/>
            <a:ext cx="5395960" cy="1497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Yared Y.</a:t>
            </a:r>
          </a:p>
          <a:p>
            <a:r>
              <a:rPr lang="en-US" dirty="0">
                <a:solidFill>
                  <a:srgbClr val="002060"/>
                </a:solidFill>
                <a:hlinkClick r:id="rId2"/>
              </a:rPr>
              <a:t>yared@icraftsoft.com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9B503-4BFE-B34B-88AC-D1EDF7317C11}"/>
              </a:ext>
            </a:extLst>
          </p:cNvPr>
          <p:cNvSpPr txBox="1">
            <a:spLocks/>
          </p:cNvSpPr>
          <p:nvPr/>
        </p:nvSpPr>
        <p:spPr>
          <a:xfrm>
            <a:off x="540438" y="3904167"/>
            <a:ext cx="4016813" cy="182739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38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276750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32DB-3920-1219-DEC3-42DD02E4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</a:t>
            </a:r>
            <a:r>
              <a:rPr lang="en-US" dirty="0" err="1"/>
              <a:t>elif</a:t>
            </a:r>
            <a:r>
              <a:rPr lang="en-US" dirty="0"/>
              <a:t>…else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40965-B86C-6210-E6B5-AB83A7BC5E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03717"/>
            <a:ext cx="3854245" cy="470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77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 grade &gt;= 90: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print(‘A’)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grade &gt;= 80: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print(‘B’)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grade &gt;= 70: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print(‘C’)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grade &gt;= 60: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print(‘D’)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print(‘F’)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output: C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D4BC24-AD3D-DFEA-2E0D-3534EDAADF75}"/>
              </a:ext>
            </a:extLst>
          </p:cNvPr>
          <p:cNvSpPr txBox="1">
            <a:spLocks/>
          </p:cNvSpPr>
          <p:nvPr/>
        </p:nvSpPr>
        <p:spPr>
          <a:xfrm>
            <a:off x="5583092" y="1711872"/>
            <a:ext cx="5451987" cy="47053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first condition—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grade &gt;= 90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—is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so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print('A')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 skipped. The second condition—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grade &gt;= 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—also is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so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print('B')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is skipped.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third condition—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grade &gt;= 70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—is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so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print('C')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executes.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Then all the remaining code in the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if…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…else statement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is skipped. An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if…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…else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is faster than separate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if statements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because condition testing stops as soon as a condition is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5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C47F-A7D3-AF79-3CFF-4F09F81B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Matters!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05C8C-0E84-3916-CC5D-3FFF328F81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9652" y="1603717"/>
            <a:ext cx="11292347" cy="470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10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 x % 2 == 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print(x, ‘ is even’)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if x % 5 == 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	print(x, ‘ is divisible by 5’)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	print(‘Output only when x is divisible by both 2 &amp; 5’)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else: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	print(x, ‘is not divisible by 5’)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	print(‘Output only when x is divisible by 2, not by 5’)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print(x, ‘is odd’)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print(‘No Indentation. Output in all cases’) </a:t>
            </a:r>
          </a:p>
        </p:txBody>
      </p:sp>
    </p:spTree>
    <p:extLst>
      <p:ext uri="{BB962C8B-B14F-4D97-AF65-F5344CB8AC3E}">
        <p14:creationId xmlns:p14="http://schemas.microsoft.com/office/powerpoint/2010/main" val="311953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097C-1BC7-51D3-AD9A-4C1D70EE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friendship_park.py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F8BAE-8D98-9F5C-88C5-C18CAC256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Say </a:t>
            </a:r>
            <a:r>
              <a:rPr lang="en-US" dirty="0" err="1"/>
              <a:t>Freindship</a:t>
            </a:r>
            <a:r>
              <a:rPr lang="en-US" dirty="0"/>
              <a:t> park in Addis charges different rates for different age groups</a:t>
            </a:r>
            <a:br>
              <a:rPr lang="en-US" dirty="0"/>
            </a:br>
            <a:r>
              <a:rPr lang="en-US" dirty="0"/>
              <a:t>Admission for anyone under age 10 is free.</a:t>
            </a:r>
            <a:br>
              <a:rPr lang="en-US" dirty="0"/>
            </a:br>
            <a:r>
              <a:rPr lang="en-US" dirty="0"/>
              <a:t>Admission for anyone between the ages 10 and 18 is 100 Birr</a:t>
            </a:r>
            <a:br>
              <a:rPr lang="en-US" dirty="0"/>
            </a:br>
            <a:r>
              <a:rPr lang="en-US" dirty="0"/>
              <a:t>Admission for anyone age 18 or older is 300 Birr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can we use an if statement to determine a person’s admission rate? Use user input from keyboard along with an if-</a:t>
            </a:r>
            <a:r>
              <a:rPr lang="en-US" dirty="0" err="1"/>
              <a:t>elif</a:t>
            </a:r>
            <a:r>
              <a:rPr lang="en-US" dirty="0"/>
              <a:t>-else statement.</a:t>
            </a:r>
          </a:p>
        </p:txBody>
      </p:sp>
    </p:spTree>
    <p:extLst>
      <p:ext uri="{BB962C8B-B14F-4D97-AF65-F5344CB8AC3E}">
        <p14:creationId xmlns:p14="http://schemas.microsoft.com/office/powerpoint/2010/main" val="336677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9CC5-9E92-5EE0-403B-D56B331B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Assignment Operators (Revisited)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82E8EE8-EC84-6933-3D0F-96D2FDC94939}"/>
              </a:ext>
            </a:extLst>
          </p:cNvPr>
          <p:cNvSpPr txBox="1">
            <a:spLocks/>
          </p:cNvSpPr>
          <p:nvPr/>
        </p:nvSpPr>
        <p:spPr>
          <a:xfrm>
            <a:off x="1309321" y="1756117"/>
            <a:ext cx="4265569" cy="4705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5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x = x + 1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print(x)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output: 6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5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x += 1  //x = x + 1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print(x)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output: 6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692F5-BDCF-B2EC-F21C-5E3F42CB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57" y="1756117"/>
            <a:ext cx="5012821" cy="4705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924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27A7-8915-5468-9E58-03B6926B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4CED3-4091-81BE-1A93-3F8D51720C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while</a:t>
            </a:r>
            <a:r>
              <a:rPr lang="en-US" dirty="0"/>
              <a:t> loop statement  repeatedly executes a target statement as long as a given condition is true</a:t>
            </a:r>
            <a:br>
              <a:rPr lang="en-US" dirty="0"/>
            </a:br>
            <a:r>
              <a:rPr lang="en-US" dirty="0"/>
              <a:t>Syntax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r>
              <a:rPr lang="en-US" i="1" dirty="0">
                <a:solidFill>
                  <a:srgbClr val="0000CD"/>
                </a:solidFill>
                <a:latin typeface="Consolas" panose="020B0609020204030204" pitchFamily="49" charset="0"/>
              </a:rPr>
              <a:t>statement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(s)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Here, statement(s) may be a single statement or a block of statements. The condition may be any expression, and true is any non-zero value. The loop iterates while the condition is true. </a:t>
            </a:r>
          </a:p>
          <a:p>
            <a:r>
              <a:rPr lang="en-US" dirty="0"/>
              <a:t>When the condition becomes false, program control passes to the line immediately following the loop</a:t>
            </a:r>
          </a:p>
        </p:txBody>
      </p:sp>
    </p:spTree>
    <p:extLst>
      <p:ext uri="{BB962C8B-B14F-4D97-AF65-F5344CB8AC3E}">
        <p14:creationId xmlns:p14="http://schemas.microsoft.com/office/powerpoint/2010/main" val="13037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C325-2BAE-A687-811C-71447ADF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flow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1794-80AF-26C2-9B9D-7775BF072F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&lt;= 4: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=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+ 1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(“Done”)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When the above code is executed, it produces:</a:t>
            </a:r>
            <a:br>
              <a:rPr lang="en-US" dirty="0"/>
            </a:br>
            <a:r>
              <a:rPr lang="en-US" dirty="0"/>
              <a:t>	1</a:t>
            </a:r>
          </a:p>
          <a:p>
            <a:pPr marL="0" indent="0">
              <a:buNone/>
            </a:pPr>
            <a:r>
              <a:rPr lang="en-US" dirty="0"/>
              <a:t>	2</a:t>
            </a:r>
          </a:p>
          <a:p>
            <a:pPr marL="0" indent="0">
              <a:buNone/>
            </a:pPr>
            <a:r>
              <a:rPr lang="en-US" dirty="0"/>
              <a:t>	3</a:t>
            </a:r>
          </a:p>
          <a:p>
            <a:pPr marL="0" indent="0">
              <a:buNone/>
            </a:pPr>
            <a:r>
              <a:rPr lang="en-US" dirty="0"/>
              <a:t>	4</a:t>
            </a:r>
            <a:br>
              <a:rPr lang="en-US" dirty="0"/>
            </a:br>
            <a:r>
              <a:rPr lang="en-US" dirty="0"/>
              <a:t>	Done</a:t>
            </a:r>
          </a:p>
        </p:txBody>
      </p:sp>
      <p:pic>
        <p:nvPicPr>
          <p:cNvPr id="2050" name="Picture 2" descr="while loop in Python">
            <a:extLst>
              <a:ext uri="{FF2B5EF4-FFF2-40B4-BE49-F238E27FC236}">
                <a16:creationId xmlns:a16="http://schemas.microsoft.com/office/drawing/2014/main" id="{DE9C41AB-C3D9-4352-9011-59DC8717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657" y="1923404"/>
            <a:ext cx="25050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36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8E75-4109-74FB-5974-607419FA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75B5A-185C-2A93-06CA-9E7294EA5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while statement </a:t>
            </a:r>
            <a:r>
              <a:rPr lang="en-US" dirty="0"/>
              <a:t>allows you to repeat one or more actions while a condition remains </a:t>
            </a:r>
            <a:r>
              <a:rPr lang="en-US" b="1" dirty="0"/>
              <a:t>True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&lt;= 5: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pPr marL="0" indent="0">
              <a:buNone/>
            </a:pPr>
            <a:r>
              <a:rPr lang="en-US" dirty="0"/>
              <a:t>print(“Done”)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D7575A9-B08D-CD35-474C-BE66A4ADDE3E}"/>
              </a:ext>
            </a:extLst>
          </p:cNvPr>
          <p:cNvSpPr txBox="1">
            <a:spLocks/>
          </p:cNvSpPr>
          <p:nvPr/>
        </p:nvSpPr>
        <p:spPr>
          <a:xfrm>
            <a:off x="5220928" y="2024850"/>
            <a:ext cx="6211563" cy="455619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power_of_three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.py 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 find the first power of 3 larger than 50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3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 num &lt;= 50: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num = num * 3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print(num)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Output: </a:t>
            </a:r>
            <a:br>
              <a:rPr lang="en-US" dirty="0"/>
            </a:br>
            <a:r>
              <a:rPr lang="en-US" dirty="0"/>
              <a:t>9</a:t>
            </a:r>
            <a:br>
              <a:rPr lang="en-US" dirty="0"/>
            </a:br>
            <a:r>
              <a:rPr lang="en-US" dirty="0"/>
              <a:t>27</a:t>
            </a:r>
            <a:br>
              <a:rPr lang="en-US" dirty="0"/>
            </a:br>
            <a:r>
              <a:rPr lang="en-US" dirty="0"/>
              <a:t>81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67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9C3F-703C-CDAC-2919-93A78510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84B6-783C-30FC-BD75-404A17F5AC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effectLst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condition</a:t>
            </a:r>
            <a:r>
              <a:rPr lang="en-US" b="1" dirty="0">
                <a:solidFill>
                  <a:srgbClr val="000080"/>
                </a:solidFill>
                <a:effectLst/>
              </a:rPr>
              <a:t>&gt;: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</a:rPr>
              <a:t>	</a:t>
            </a:r>
            <a:r>
              <a:rPr lang="en-US" b="1" dirty="0">
                <a:solidFill>
                  <a:srgbClr val="000080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expression</a:t>
            </a:r>
            <a:r>
              <a:rPr lang="en-US" b="1" dirty="0">
                <a:solidFill>
                  <a:srgbClr val="00008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</a:rPr>
              <a:t>	</a:t>
            </a:r>
            <a:r>
              <a:rPr lang="en-US" b="1" dirty="0">
                <a:solidFill>
                  <a:srgbClr val="000080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expression</a:t>
            </a:r>
            <a:r>
              <a:rPr lang="en-US" b="1" dirty="0">
                <a:solidFill>
                  <a:srgbClr val="00008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b="1" dirty="0">
                <a:solidFill>
                  <a:srgbClr val="000080"/>
                </a:solidFill>
                <a:effectLst/>
              </a:rPr>
              <a:t>...</a:t>
            </a:r>
            <a:endParaRPr lang="en-US" dirty="0"/>
          </a:p>
          <a:p>
            <a:r>
              <a:rPr lang="en-US" b="1" dirty="0">
                <a:solidFill>
                  <a:srgbClr val="000080"/>
                </a:solidFill>
                <a:effectLst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b="1" dirty="0">
                <a:solidFill>
                  <a:srgbClr val="00008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evaluates to a Boolean if </a:t>
            </a:r>
            <a:r>
              <a:rPr lang="en-US" b="1" dirty="0">
                <a:solidFill>
                  <a:srgbClr val="000080"/>
                </a:solidFill>
                <a:effectLst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b="1" dirty="0">
                <a:solidFill>
                  <a:srgbClr val="00008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is </a:t>
            </a:r>
            <a:r>
              <a:rPr lang="en-US" b="1" dirty="0">
                <a:solidFill>
                  <a:srgbClr val="880088"/>
                </a:solidFill>
                <a:effectLst/>
              </a:rPr>
              <a:t>True</a:t>
            </a:r>
            <a:r>
              <a:rPr lang="en-US" b="1" dirty="0">
                <a:solidFill>
                  <a:srgbClr val="000080"/>
                </a:solidFill>
                <a:effectLst/>
              </a:rPr>
              <a:t>,</a:t>
            </a:r>
            <a:r>
              <a:rPr lang="en-US" dirty="0">
                <a:solidFill>
                  <a:srgbClr val="000000"/>
                </a:solidFill>
                <a:effectLst/>
              </a:rPr>
              <a:t> do all the steps inside the </a:t>
            </a:r>
            <a:r>
              <a:rPr lang="en-US" b="1" dirty="0">
                <a:solidFill>
                  <a:srgbClr val="0000FF"/>
                </a:solidFill>
                <a:effectLst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</a:rPr>
              <a:t> code block.</a:t>
            </a:r>
          </a:p>
          <a:p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>
                <a:solidFill>
                  <a:srgbClr val="000000"/>
                </a:solidFill>
                <a:effectLst/>
              </a:rPr>
              <a:t>heck </a:t>
            </a:r>
            <a:r>
              <a:rPr lang="en-US" b="1" dirty="0">
                <a:solidFill>
                  <a:srgbClr val="000080"/>
                </a:solidFill>
                <a:effectLst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b="1" dirty="0">
                <a:solidFill>
                  <a:srgbClr val="00008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again </a:t>
            </a:r>
          </a:p>
          <a:p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  <a:effectLst/>
              </a:rPr>
              <a:t>epeat until </a:t>
            </a:r>
            <a:r>
              <a:rPr lang="en-US" b="1" dirty="0">
                <a:solidFill>
                  <a:srgbClr val="000080"/>
                </a:solidFill>
                <a:effectLst/>
              </a:rPr>
              <a:t>&lt;</a:t>
            </a:r>
            <a:r>
              <a:rPr lang="en-US" b="1" dirty="0">
                <a:solidFill>
                  <a:srgbClr val="000000"/>
                </a:solidFill>
                <a:effectLst/>
              </a:rPr>
              <a:t>condition</a:t>
            </a:r>
            <a:r>
              <a:rPr lang="en-US" b="1" dirty="0">
                <a:solidFill>
                  <a:srgbClr val="000080"/>
                </a:solidFill>
                <a:effectLst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is </a:t>
            </a:r>
            <a:r>
              <a:rPr lang="en-US" b="1" dirty="0">
                <a:solidFill>
                  <a:srgbClr val="880088"/>
                </a:solidFill>
                <a:effectLst/>
              </a:rPr>
              <a:t>False</a:t>
            </a:r>
            <a:r>
              <a:rPr lang="en-US" b="1" dirty="0">
                <a:solidFill>
                  <a:srgbClr val="000080"/>
                </a:solidFill>
                <a:effectLst/>
              </a:rPr>
              <a:t>.</a:t>
            </a:r>
            <a:endParaRPr lang="en-US" sz="32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5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DADC-0351-F368-5951-D5DD2973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Operators (Revisited)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F7F23-0099-B9BA-1823-3A4356191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Python's </a:t>
            </a:r>
            <a:r>
              <a:rPr lang="en-US" b="1" dirty="0"/>
              <a:t>in</a:t>
            </a:r>
            <a:r>
              <a:rPr lang="en-US" dirty="0"/>
              <a:t> operator lets you loop through all the members of a collection(such as a list or a tuple) and check if there's a member in the list that's equal to the given item. 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list = (1,2,3)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3 in list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Output: True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35 not in list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Output: True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AADF-67BA-D7F0-93EE-B790F4FC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range()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7F08-8813-6C50-69A6-E8550353A0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range</a:t>
            </a:r>
            <a:r>
              <a:rPr lang="en-US" dirty="0"/>
              <a:t>() function returns a sequence of numbers, starting from </a:t>
            </a:r>
            <a:r>
              <a:rPr lang="en-US" b="1" dirty="0"/>
              <a:t>0 </a:t>
            </a:r>
            <a:r>
              <a:rPr lang="en-US" dirty="0"/>
              <a:t>by default, and increments by</a:t>
            </a:r>
            <a:r>
              <a:rPr lang="en-US" b="1" dirty="0"/>
              <a:t> 1 </a:t>
            </a:r>
            <a:r>
              <a:rPr lang="en-US" dirty="0"/>
              <a:t>(by default), and stops before a specified number.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Syntax: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(start, stop, step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Example: print numbers from  3 to 5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nums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range(3,6)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nums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1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A4EB7-0083-4E96-94F4-ADEA9D998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12895" y="2203803"/>
            <a:ext cx="6030277" cy="31832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if---else statement</a:t>
            </a:r>
          </a:p>
          <a:p>
            <a:r>
              <a:rPr lang="en-US" dirty="0">
                <a:solidFill>
                  <a:srgbClr val="002060"/>
                </a:solidFill>
              </a:rPr>
              <a:t>while statement</a:t>
            </a:r>
          </a:p>
          <a:p>
            <a:r>
              <a:rPr lang="en-US" dirty="0">
                <a:solidFill>
                  <a:srgbClr val="002060"/>
                </a:solidFill>
              </a:rPr>
              <a:t>for statement</a:t>
            </a:r>
          </a:p>
          <a:p>
            <a:r>
              <a:rPr lang="en-US" dirty="0">
                <a:solidFill>
                  <a:srgbClr val="002060"/>
                </a:solidFill>
              </a:rPr>
              <a:t>break and continue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8DD-1D85-D6EF-44D2-E4EA1205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C32F-9D48-E0C3-FDDF-C70215ECD1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for loops are used when you have a block of code which you want to repeat a fixed number of times. </a:t>
            </a:r>
          </a:p>
          <a:p>
            <a:endParaRPr lang="en-US" dirty="0"/>
          </a:p>
          <a:p>
            <a:r>
              <a:rPr lang="en-US" dirty="0"/>
              <a:t>The for-loop is always used in combination with an </a:t>
            </a:r>
            <a:r>
              <a:rPr lang="en-US" dirty="0" err="1"/>
              <a:t>iterable</a:t>
            </a:r>
            <a:r>
              <a:rPr lang="en-US" dirty="0"/>
              <a:t> object, like a list or a range.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For loop from 0 to 2, therefore running 3 times.</a:t>
            </a:r>
            <a:br>
              <a:rPr lang="en-US" dirty="0"/>
            </a:b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range(0,3):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BDA50F9-660B-F6A0-BAEE-EA625FC39E54}"/>
              </a:ext>
            </a:extLst>
          </p:cNvPr>
          <p:cNvSpPr txBox="1">
            <a:spLocks/>
          </p:cNvSpPr>
          <p:nvPr/>
        </p:nvSpPr>
        <p:spPr>
          <a:xfrm>
            <a:off x="6633274" y="4370521"/>
            <a:ext cx="3917495" cy="186850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 =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 n &lt; 3: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n = n + 1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2871A9-B846-F9E5-EEE1-A9428F2AD5FB}"/>
              </a:ext>
            </a:extLst>
          </p:cNvPr>
          <p:cNvSpPr/>
          <p:nvPr/>
        </p:nvSpPr>
        <p:spPr>
          <a:xfrm>
            <a:off x="4974956" y="4757980"/>
            <a:ext cx="1518834" cy="75941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4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70E9-2933-6FFD-B710-D0E83412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1088D-5EC0-C0A6-08BC-355C8D3282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range(1,10,3):  //printing with step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range(3): //same as range(0,3)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range(30,3,-2):  //using negative 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</a:p>
          <a:p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statement repeats an action (or a group of actions) for every item in a sequence of items</a:t>
            </a:r>
          </a:p>
          <a:p>
            <a:r>
              <a:rPr lang="en-US" b="1" dirty="0"/>
              <a:t>while</a:t>
            </a:r>
            <a:r>
              <a:rPr lang="en-US" dirty="0"/>
              <a:t> statement repeats an action (or a group of actions) as long as a condition remains </a:t>
            </a:r>
            <a:r>
              <a:rPr lang="en-US" b="1" dirty="0"/>
              <a:t>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7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EADA-8F38-4962-D40E-39D95D3C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numbers from 1 to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0FE31-473B-683E-AF2E-AF71A49A3C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03717"/>
            <a:ext cx="3670515" cy="4705350"/>
          </a:xfrm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u="sng" dirty="0"/>
              <a:t>Using while loop</a:t>
            </a:r>
            <a:br>
              <a:rPr lang="en-US" u="sng" dirty="0"/>
            </a:br>
            <a:endParaRPr lang="en-US" u="sng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 =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sum = 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 n &lt;= 10: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sum = sum + 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n = n + 1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print(sum)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// sum +=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55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A87588-5335-2CA3-D15C-BA0A04D01D84}"/>
              </a:ext>
            </a:extLst>
          </p:cNvPr>
          <p:cNvSpPr txBox="1">
            <a:spLocks/>
          </p:cNvSpPr>
          <p:nvPr/>
        </p:nvSpPr>
        <p:spPr>
          <a:xfrm>
            <a:off x="5703376" y="1603717"/>
            <a:ext cx="5064369" cy="463530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/>
              <a:t>Using while for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sum = 0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range(1,11):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sum += n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print(sum)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Output: 55</a:t>
            </a:r>
          </a:p>
        </p:txBody>
      </p:sp>
    </p:spTree>
    <p:extLst>
      <p:ext uri="{BB962C8B-B14F-4D97-AF65-F5344CB8AC3E}">
        <p14:creationId xmlns:p14="http://schemas.microsoft.com/office/powerpoint/2010/main" val="235792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36AD-B7DF-C25F-5B69-317D7B83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1225321"/>
          </a:xfrm>
        </p:spPr>
        <p:txBody>
          <a:bodyPr/>
          <a:lstStyle/>
          <a:p>
            <a:r>
              <a:rPr lang="en-US" dirty="0"/>
              <a:t>Challenge </a:t>
            </a:r>
            <a:br>
              <a:rPr lang="en-US" dirty="0"/>
            </a:br>
            <a:r>
              <a:rPr lang="en-US" dirty="0"/>
              <a:t>class_average.py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DFA73-F248-2AEE-C472-9EB0AF7A48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2402237"/>
            <a:ext cx="10275570" cy="3906830"/>
          </a:xfrm>
        </p:spPr>
        <p:txBody>
          <a:bodyPr/>
          <a:lstStyle/>
          <a:p>
            <a:r>
              <a:rPr lang="en-US" dirty="0"/>
              <a:t>Consider the following requirements statement:</a:t>
            </a:r>
          </a:p>
          <a:p>
            <a:pPr marL="0" indent="0">
              <a:buNone/>
            </a:pPr>
            <a:r>
              <a:rPr lang="en-US" dirty="0"/>
              <a:t>A class of ten students took a quiz. Their grades (integers in the range 0 – 100) are</a:t>
            </a:r>
          </a:p>
          <a:p>
            <a:pPr marL="0" indent="0">
              <a:buNone/>
            </a:pPr>
            <a:r>
              <a:rPr lang="en-US" dirty="0"/>
              <a:t>98, 76, 71, 87, 83, 90, 57, 79, 82, 94. </a:t>
            </a:r>
          </a:p>
          <a:p>
            <a:pPr marL="0" indent="0">
              <a:buNone/>
            </a:pPr>
            <a:r>
              <a:rPr lang="en-US" dirty="0"/>
              <a:t>Determine the class average on the quiz.</a:t>
            </a:r>
          </a:p>
        </p:txBody>
      </p:sp>
    </p:spTree>
    <p:extLst>
      <p:ext uri="{BB962C8B-B14F-4D97-AF65-F5344CB8AC3E}">
        <p14:creationId xmlns:p14="http://schemas.microsoft.com/office/powerpoint/2010/main" val="147350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B34D-A409-5E51-58A5-CC29943F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class_average.py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EB660-B560-12E6-9539-D2E47E8C12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 = 0      // sum of grades</a:t>
            </a:r>
          </a:p>
          <a:p>
            <a:pPr marL="0" indent="0">
              <a:buNone/>
            </a:pPr>
            <a:r>
              <a:rPr lang="en-US" dirty="0"/>
              <a:t>counter = 0     // grade counter</a:t>
            </a:r>
          </a:p>
          <a:p>
            <a:pPr marL="0" indent="0">
              <a:buNone/>
            </a:pPr>
            <a:r>
              <a:rPr lang="en-US" dirty="0"/>
              <a:t>grades = (98, 76, 71, 87, 83, 90, 57, 79, 82, 94)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grade in grades:</a:t>
            </a:r>
          </a:p>
          <a:p>
            <a:pPr marL="0" indent="0">
              <a:buNone/>
            </a:pPr>
            <a:r>
              <a:rPr lang="en-US" dirty="0"/>
              <a:t>	sum = sum + grade</a:t>
            </a:r>
          </a:p>
          <a:p>
            <a:pPr marL="0" indent="0">
              <a:buNone/>
            </a:pPr>
            <a:r>
              <a:rPr lang="en-US" dirty="0"/>
              <a:t>	counter += 1</a:t>
            </a:r>
          </a:p>
          <a:p>
            <a:pPr marL="0" indent="0">
              <a:buNone/>
            </a:pPr>
            <a:r>
              <a:rPr lang="en-US" dirty="0"/>
              <a:t>print(“Average is: “, sum/counter)</a:t>
            </a:r>
          </a:p>
        </p:txBody>
      </p:sp>
    </p:spTree>
    <p:extLst>
      <p:ext uri="{BB962C8B-B14F-4D97-AF65-F5344CB8AC3E}">
        <p14:creationId xmlns:p14="http://schemas.microsoft.com/office/powerpoint/2010/main" val="3705026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B953-2097-0CDA-F7F8-CDC1C77E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F0BD7-F195-AE59-A2CA-1B1073408E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Executing a </a:t>
            </a:r>
            <a:r>
              <a:rPr lang="en-US" b="1" dirty="0"/>
              <a:t>break</a:t>
            </a:r>
            <a:r>
              <a:rPr lang="en-US" dirty="0"/>
              <a:t> statement in a </a:t>
            </a:r>
            <a:r>
              <a:rPr lang="en-US" b="1" dirty="0"/>
              <a:t>while</a:t>
            </a:r>
            <a:r>
              <a:rPr lang="en-US" dirty="0"/>
              <a:t> or </a:t>
            </a:r>
            <a:r>
              <a:rPr lang="en-US" b="1" dirty="0"/>
              <a:t>for</a:t>
            </a:r>
            <a:r>
              <a:rPr lang="en-US" dirty="0"/>
              <a:t> immediately exits that statement.</a:t>
            </a:r>
          </a:p>
          <a:p>
            <a:pPr marL="0" indent="0">
              <a:buNone/>
            </a:pPr>
            <a:r>
              <a:rPr lang="en-US" dirty="0"/>
              <a:t>In the following code, range produces the integer sequence 0–99, but the loop terminates when number is 10: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range(100):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if n == 10: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	break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euclid_circular_a"/>
              </a:rPr>
              <a:t>The </a:t>
            </a:r>
            <a:r>
              <a:rPr lang="en-US" b="1" dirty="0"/>
              <a:t>break</a:t>
            </a:r>
            <a:r>
              <a:rPr lang="en-US" b="0" i="0" dirty="0">
                <a:effectLst/>
                <a:latin typeface="euclid_circular_a"/>
              </a:rPr>
              <a:t> statement terminates the loop containing it. </a:t>
            </a:r>
          </a:p>
          <a:p>
            <a:r>
              <a:rPr lang="en-US" b="0" i="0" dirty="0">
                <a:effectLst/>
                <a:latin typeface="euclid_circular_a"/>
              </a:rPr>
              <a:t>Control of the program flows to the statement immediately after the body of the loop</a:t>
            </a:r>
            <a:endParaRPr lang="en-US" dirty="0"/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4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C496-D8EA-D8D2-96A0-DEEFBEFF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of break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E67FB-9C03-4A48-1097-4A77902501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 = 10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 n &gt; 0: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if n == 4: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	break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n -= 1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Output: 10,9,8,7,6,5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//Alternative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print(n)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n -=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If n ==4: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	break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Flowchart of break statement in Python">
            <a:extLst>
              <a:ext uri="{FF2B5EF4-FFF2-40B4-BE49-F238E27FC236}">
                <a16:creationId xmlns:a16="http://schemas.microsoft.com/office/drawing/2014/main" id="{1823D64C-0D62-AEC2-8311-F8F1A72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06" y="1603717"/>
            <a:ext cx="4762500" cy="433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86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2CB6-31CD-AEBC-2E0A-5812C723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0CA7-F18A-33E7-B485-3F478DCC2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Executing a </a:t>
            </a:r>
            <a:r>
              <a:rPr lang="en-US" b="1" dirty="0"/>
              <a:t>continue</a:t>
            </a:r>
            <a:r>
              <a:rPr lang="en-US" dirty="0"/>
              <a:t> statement in a </a:t>
            </a:r>
            <a:r>
              <a:rPr lang="en-US" b="1" dirty="0"/>
              <a:t>while</a:t>
            </a:r>
            <a:r>
              <a:rPr lang="en-US" dirty="0"/>
              <a:t> or </a:t>
            </a:r>
            <a:r>
              <a:rPr lang="en-US" b="1" dirty="0"/>
              <a:t>for</a:t>
            </a:r>
            <a:r>
              <a:rPr lang="en-US" dirty="0"/>
              <a:t> loop skips the remainder of the loop’s suite. </a:t>
            </a:r>
          </a:p>
          <a:p>
            <a:r>
              <a:rPr lang="en-US" dirty="0"/>
              <a:t>In a </a:t>
            </a:r>
            <a:r>
              <a:rPr lang="en-US" b="1" dirty="0"/>
              <a:t>while</a:t>
            </a:r>
            <a:r>
              <a:rPr lang="en-US" dirty="0"/>
              <a:t>, the condition is then tested to determine whether the loop should continue executing. </a:t>
            </a:r>
          </a:p>
          <a:p>
            <a:pPr marL="0" indent="0">
              <a:buNone/>
            </a:pPr>
            <a:r>
              <a:rPr lang="en-US" dirty="0"/>
              <a:t>In a </a:t>
            </a:r>
            <a:r>
              <a:rPr lang="en-US" b="1" dirty="0"/>
              <a:t>for</a:t>
            </a:r>
            <a:r>
              <a:rPr lang="en-US" dirty="0"/>
              <a:t>, the loop processes the next item in the sequence (if any)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 n in range(10):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if n == 4: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	continue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0 1 2 3 5 6 7 8 9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229ED1B-564E-62E9-A500-4725AD7C0944}"/>
              </a:ext>
            </a:extLst>
          </p:cNvPr>
          <p:cNvSpPr txBox="1">
            <a:spLocks/>
          </p:cNvSpPr>
          <p:nvPr/>
        </p:nvSpPr>
        <p:spPr>
          <a:xfrm>
            <a:off x="5029578" y="3544700"/>
            <a:ext cx="6129202" cy="257713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 = -1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 n &lt;= 10: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n +=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if n == 4: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	continue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0 1 2 3 5 6 7 8 9 </a:t>
            </a:r>
          </a:p>
        </p:txBody>
      </p:sp>
    </p:spTree>
    <p:extLst>
      <p:ext uri="{BB962C8B-B14F-4D97-AF65-F5344CB8AC3E}">
        <p14:creationId xmlns:p14="http://schemas.microsoft.com/office/powerpoint/2010/main" val="1856437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CE83-A7C1-6F98-ACD7-EE46F351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of continue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A8F9-851D-BCDC-44FB-021742FBA5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 = 10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while n &gt; 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n -=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if n == 4: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	continue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print(n)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Output: 10,9,8,7,6,5,3,2,1</a:t>
            </a:r>
            <a:endParaRPr lang="en-US" dirty="0"/>
          </a:p>
        </p:txBody>
      </p:sp>
      <p:pic>
        <p:nvPicPr>
          <p:cNvPr id="4098" name="Picture 2" descr="Flowchart of continue statement in Python">
            <a:extLst>
              <a:ext uri="{FF2B5EF4-FFF2-40B4-BE49-F238E27FC236}">
                <a16:creationId xmlns:a16="http://schemas.microsoft.com/office/drawing/2014/main" id="{31857D56-47EE-4E40-3668-E69E45742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139" y="1603717"/>
            <a:ext cx="3810000" cy="426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6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5AE9-4ABE-A6A7-7614-3523BE9D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1383-9AA1-913D-EB09-90A6FBD644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4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A70-A6EA-498A-AD2D-7F7788B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355" y="628650"/>
            <a:ext cx="8321696" cy="719930"/>
          </a:xfrm>
        </p:spPr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3299-36EB-4AE8-8333-9BC7788A53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0524" y="1523999"/>
            <a:ext cx="10657490" cy="5023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Python provides 3 </a:t>
            </a:r>
            <a:r>
              <a:rPr lang="en-US" b="1" dirty="0">
                <a:solidFill>
                  <a:srgbClr val="002060"/>
                </a:solidFill>
              </a:rPr>
              <a:t>selection statements </a:t>
            </a:r>
            <a:r>
              <a:rPr lang="en-US" dirty="0">
                <a:solidFill>
                  <a:srgbClr val="002060"/>
                </a:solidFill>
              </a:rPr>
              <a:t>that execute code based on a </a:t>
            </a:r>
            <a:r>
              <a:rPr lang="en-US" b="1" dirty="0">
                <a:solidFill>
                  <a:srgbClr val="002060"/>
                </a:solidFill>
              </a:rPr>
              <a:t>condition</a:t>
            </a:r>
            <a:r>
              <a:rPr lang="en-US" dirty="0">
                <a:solidFill>
                  <a:srgbClr val="002060"/>
                </a:solidFill>
              </a:rPr>
              <a:t> that evaluates to either </a:t>
            </a:r>
            <a:r>
              <a:rPr lang="en-US" b="1" dirty="0">
                <a:solidFill>
                  <a:srgbClr val="00206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 or </a:t>
            </a:r>
            <a:r>
              <a:rPr lang="en-US" b="1" dirty="0">
                <a:solidFill>
                  <a:srgbClr val="00206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: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	The </a:t>
            </a:r>
            <a:r>
              <a:rPr lang="en-US" b="1" dirty="0">
                <a:solidFill>
                  <a:srgbClr val="002060"/>
                </a:solidFill>
              </a:rPr>
              <a:t>if statement </a:t>
            </a:r>
            <a:r>
              <a:rPr lang="en-US" dirty="0">
                <a:solidFill>
                  <a:srgbClr val="002060"/>
                </a:solidFill>
              </a:rPr>
              <a:t>performs an action if a condition is </a:t>
            </a:r>
            <a:r>
              <a:rPr lang="en-US" b="1" dirty="0">
                <a:solidFill>
                  <a:srgbClr val="00206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 or skips the action if the condition is </a:t>
            </a:r>
            <a:r>
              <a:rPr lang="en-US" b="1" dirty="0">
                <a:solidFill>
                  <a:srgbClr val="00206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The </a:t>
            </a:r>
            <a:r>
              <a:rPr lang="en-US" b="1" dirty="0">
                <a:solidFill>
                  <a:srgbClr val="002060"/>
                </a:solidFill>
              </a:rPr>
              <a:t>if…else statement </a:t>
            </a:r>
            <a:r>
              <a:rPr lang="en-US" dirty="0">
                <a:solidFill>
                  <a:srgbClr val="002060"/>
                </a:solidFill>
              </a:rPr>
              <a:t>performs an action if a condition is </a:t>
            </a:r>
            <a:r>
              <a:rPr lang="en-US" b="1" dirty="0">
                <a:solidFill>
                  <a:srgbClr val="002060"/>
                </a:solidFill>
              </a:rPr>
              <a:t>True</a:t>
            </a:r>
            <a:r>
              <a:rPr lang="en-US" dirty="0">
                <a:solidFill>
                  <a:srgbClr val="002060"/>
                </a:solidFill>
              </a:rPr>
              <a:t> or performs a different action if the condition is </a:t>
            </a:r>
            <a:r>
              <a:rPr lang="en-US" b="1" dirty="0">
                <a:solidFill>
                  <a:srgbClr val="002060"/>
                </a:solidFill>
              </a:rPr>
              <a:t>False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The </a:t>
            </a:r>
            <a:r>
              <a:rPr lang="en-US" b="1" dirty="0">
                <a:solidFill>
                  <a:srgbClr val="002060"/>
                </a:solidFill>
              </a:rPr>
              <a:t>if…</a:t>
            </a:r>
            <a:r>
              <a:rPr lang="en-US" b="1" dirty="0" err="1">
                <a:solidFill>
                  <a:srgbClr val="002060"/>
                </a:solidFill>
              </a:rPr>
              <a:t>elif</a:t>
            </a:r>
            <a:r>
              <a:rPr lang="en-US" b="1" dirty="0">
                <a:solidFill>
                  <a:srgbClr val="002060"/>
                </a:solidFill>
              </a:rPr>
              <a:t>…else statement </a:t>
            </a:r>
            <a:r>
              <a:rPr lang="en-US" dirty="0">
                <a:solidFill>
                  <a:srgbClr val="002060"/>
                </a:solidFill>
              </a:rPr>
              <a:t>performs one of many different actions, depending on the truth or falsity of </a:t>
            </a:r>
            <a:r>
              <a:rPr lang="en-US" i="1" dirty="0">
                <a:solidFill>
                  <a:srgbClr val="002060"/>
                </a:solidFill>
              </a:rPr>
              <a:t>several</a:t>
            </a:r>
            <a:r>
              <a:rPr lang="en-US" dirty="0">
                <a:solidFill>
                  <a:srgbClr val="002060"/>
                </a:solidFill>
              </a:rPr>
              <a:t> conditions.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73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E2D2FB-EB50-4ECF-9B84-E286F527A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82566" y="1481959"/>
            <a:ext cx="10363200" cy="48767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https://python.land/introduction-to-python</a:t>
            </a:r>
            <a:endParaRPr lang="en-US" dirty="0"/>
          </a:p>
          <a:p>
            <a:r>
              <a:rPr lang="en-US" dirty="0">
                <a:hlinkClick r:id="rId3"/>
              </a:rPr>
              <a:t>https://www.learnpython.org/en/Variables_and_Types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8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A739-4C6F-B003-7591-120D0488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E5A69-DAC7-30EC-01CD-D926002F16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Python provides two iteration statements—</a:t>
            </a:r>
            <a:r>
              <a:rPr lang="en-US" b="1" dirty="0"/>
              <a:t>while</a:t>
            </a:r>
            <a:r>
              <a:rPr lang="en-US" dirty="0"/>
              <a:t> and </a:t>
            </a:r>
            <a:r>
              <a:rPr lang="en-US" b="1" dirty="0"/>
              <a:t>for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The </a:t>
            </a:r>
            <a:r>
              <a:rPr lang="en-US" b="1" dirty="0"/>
              <a:t>while statement </a:t>
            </a:r>
            <a:r>
              <a:rPr lang="en-US" dirty="0"/>
              <a:t>repeats an action (or a group of actions) as long as a condition remains </a:t>
            </a:r>
            <a:r>
              <a:rPr lang="en-US" b="1" dirty="0"/>
              <a:t>True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for statement </a:t>
            </a:r>
            <a:r>
              <a:rPr lang="en-US" dirty="0"/>
              <a:t>repeats an action (or a group of actions) for every item in a sequence of items.</a:t>
            </a:r>
          </a:p>
        </p:txBody>
      </p:sp>
    </p:spTree>
    <p:extLst>
      <p:ext uri="{BB962C8B-B14F-4D97-AF65-F5344CB8AC3E}">
        <p14:creationId xmlns:p14="http://schemas.microsoft.com/office/powerpoint/2010/main" val="267240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5098-F5C9-4828-D0BB-03F9077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2BCE-5940-0C38-145E-0053BEEDE5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90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&gt;&gt;&gt; if grade &gt;= 50: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   print(‘passed!’)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output: passed!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grade &gt;= 50 is True, so the indented print statement in the if’s suite displays 'Passed!’.</a:t>
            </a:r>
            <a:b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NB. Indentation Matters. And the colon (</a:t>
            </a: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:) is important.</a:t>
            </a:r>
            <a:b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confuse ==(equality operator) with =(assignment operator)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213D7-257A-A989-AF6A-4CA28795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06" y="1784323"/>
            <a:ext cx="3562216" cy="14238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451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2EE6-A33A-7727-1027-AC11D181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3366-74A9-5042-1C1E-6822BE4B88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19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 age &gt;= 18: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print(“You’re old enough to vote”)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19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 age &gt;= 18: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print(“You’re old enough to vote”)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print(“Sorry, you’re too young.”)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320F57-B9C1-CE4A-0E14-C25E59E76EF1}"/>
              </a:ext>
            </a:extLst>
          </p:cNvPr>
          <p:cNvCxnSpPr/>
          <p:nvPr/>
        </p:nvCxnSpPr>
        <p:spPr>
          <a:xfrm>
            <a:off x="1371600" y="3126658"/>
            <a:ext cx="510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3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60A7-D355-AA91-41AD-7F120107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and if…</a:t>
            </a:r>
            <a:r>
              <a:rPr lang="en-US" dirty="0" err="1"/>
              <a:t>elif</a:t>
            </a:r>
            <a:r>
              <a:rPr lang="en-US" dirty="0"/>
              <a:t>…else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F1229-4370-EE41-17C2-D6D76F56D9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6921" y="1603717"/>
            <a:ext cx="5258627" cy="47053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grade1.py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grade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 grade &gt;= 50: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print(‘Passed!’)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print(‘Failed!’)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print(‘Take course again’)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output: 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Failed!</a:t>
            </a:r>
            <a:b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	Take course again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87AC9DC-B0A5-AE99-487A-9A6E80C40F6D}"/>
              </a:ext>
            </a:extLst>
          </p:cNvPr>
          <p:cNvSpPr txBox="1">
            <a:spLocks/>
          </p:cNvSpPr>
          <p:nvPr/>
        </p:nvSpPr>
        <p:spPr>
          <a:xfrm>
            <a:off x="6567948" y="1603717"/>
            <a:ext cx="4939079" cy="47053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00025" indent="-200025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rgbClr val="25677D"/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grade2.py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 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40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 grade &gt;= 50: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result = ‘Passed!’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result = ‘Failed!’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print(result)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output: Failed!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12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3B0A-549D-0980-0ECB-017FE68D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if…else with user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4293-0748-1F5A-40DE-038E14D5BD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rollercoaster.py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(‘How tall are you in inches?’)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if int(height) &gt;= 36: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	print(“You’re tall enough to ride!”)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CD"/>
                </a:solidFill>
                <a:latin typeface="Consolas" panose="020B0609020204030204" pitchFamily="49" charset="0"/>
              </a:rPr>
              <a:t>	print(“You’ll be able to ride when you’re a little older”)</a:t>
            </a:r>
          </a:p>
        </p:txBody>
      </p:sp>
    </p:spTree>
    <p:extLst>
      <p:ext uri="{BB962C8B-B14F-4D97-AF65-F5344CB8AC3E}">
        <p14:creationId xmlns:p14="http://schemas.microsoft.com/office/powerpoint/2010/main" val="342194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85D9-CA5B-4F6A-990E-158BE04D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21" y="618977"/>
            <a:ext cx="9393848" cy="984740"/>
          </a:xfrm>
        </p:spPr>
        <p:txBody>
          <a:bodyPr/>
          <a:lstStyle/>
          <a:p>
            <a:r>
              <a:rPr lang="en-US" dirty="0"/>
              <a:t>Check if a number is odd or even</a:t>
            </a:r>
            <a:br>
              <a:rPr lang="en-US" dirty="0"/>
            </a:br>
            <a:r>
              <a:rPr lang="en-US" dirty="0"/>
              <a:t>Use Modulo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68849-A6B7-E336-31B3-AB6AAF3E25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even_or_odd.py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(“Enter a number: ”)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 int(num) % 2 == 0: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print(str(num) + “ is even number”)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print(“It’s odd number”)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22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2222</Words>
  <Application>Microsoft Office PowerPoint</Application>
  <PresentationFormat>Widescreen</PresentationFormat>
  <Paragraphs>283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Calibri</vt:lpstr>
      <vt:lpstr>Consolas</vt:lpstr>
      <vt:lpstr>Courier New</vt:lpstr>
      <vt:lpstr>euclid_circular_a</vt:lpstr>
      <vt:lpstr>F53</vt:lpstr>
      <vt:lpstr>NewBaskerville-Roman</vt:lpstr>
      <vt:lpstr>Times New Roman</vt:lpstr>
      <vt:lpstr>URWPalladioL-Roma</vt:lpstr>
      <vt:lpstr>Wingdings</vt:lpstr>
      <vt:lpstr>RetrospectVTI</vt:lpstr>
      <vt:lpstr>Introduction to Programming in Python</vt:lpstr>
      <vt:lpstr>PowerPoint Presentation</vt:lpstr>
      <vt:lpstr>Control Statements</vt:lpstr>
      <vt:lpstr>Iteration Statements</vt:lpstr>
      <vt:lpstr>if Statement</vt:lpstr>
      <vt:lpstr>Voting.py</vt:lpstr>
      <vt:lpstr>if…else and if…elif…else statements</vt:lpstr>
      <vt:lpstr>if…else with user input</vt:lpstr>
      <vt:lpstr>Check if a number is odd or even Use Modulo Operator</vt:lpstr>
      <vt:lpstr>if…elif…else example</vt:lpstr>
      <vt:lpstr>Indentation Matters!</vt:lpstr>
      <vt:lpstr>Challenge 1: friendship_park.py</vt:lpstr>
      <vt:lpstr>Python Assignment Operators (Revisited)</vt:lpstr>
      <vt:lpstr>while statement</vt:lpstr>
      <vt:lpstr>while loop flow diagram</vt:lpstr>
      <vt:lpstr>while statement</vt:lpstr>
      <vt:lpstr>while loop control flow</vt:lpstr>
      <vt:lpstr>Membership Operators (Revisited)</vt:lpstr>
      <vt:lpstr>Python range() function</vt:lpstr>
      <vt:lpstr>for loop</vt:lpstr>
      <vt:lpstr>for loop</vt:lpstr>
      <vt:lpstr>Sum of numbers from 1 to 10</vt:lpstr>
      <vt:lpstr>Challenge  class_average.py</vt:lpstr>
      <vt:lpstr>class_average.py</vt:lpstr>
      <vt:lpstr>break </vt:lpstr>
      <vt:lpstr>Flow chart of break statement</vt:lpstr>
      <vt:lpstr>continue </vt:lpstr>
      <vt:lpstr>Flow chart of continue statement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2020-02-06T00:04:26Z</dcterms:created>
  <dcterms:modified xsi:type="dcterms:W3CDTF">2023-02-07T04:49:57Z</dcterms:modified>
</cp:coreProperties>
</file>