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58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5" r:id="rId15"/>
    <p:sldId id="356" r:id="rId16"/>
    <p:sldId id="357" r:id="rId17"/>
    <p:sldId id="354" r:id="rId18"/>
    <p:sldId id="358" r:id="rId19"/>
    <p:sldId id="359" r:id="rId20"/>
    <p:sldId id="360" r:id="rId21"/>
    <p:sldId id="25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68246-F7E9-4CA5-A0BD-AE9D12201D0C}" v="18" dt="2020-12-12T03:31:09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88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Built-in means it’s part of the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9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  <a:t>A </a:t>
            </a:r>
            <a:r>
              <a:rPr lang="en-US" sz="1000" b="0" i="1" dirty="0">
                <a:solidFill>
                  <a:srgbClr val="000000"/>
                </a:solidFill>
                <a:effectLst/>
                <a:latin typeface="NewBaskerville-Italic"/>
              </a:rPr>
              <a:t>list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  <a:t>is a collection of items in a particular order. You can make a list that includes the letters of the alphabet, the digits from 0–9, or the names of all the people in your family. </a:t>
            </a:r>
          </a:p>
          <a:p>
            <a: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  <a:t>You can put anything you want into a list, and the items in your list don’t have to be related in any particular way. </a:t>
            </a:r>
          </a:p>
          <a:p>
            <a: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  <a:t>Because a list usually contains more than one element, it’s a good idea to make the name of your list plural, such as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TheSansMonoCondensed-Plain"/>
              </a:rPr>
              <a:t>letters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  <a:t>,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TheSansMonoCondensed-Plain"/>
              </a:rPr>
              <a:t>digits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  <a:t>, or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TheSansMonoCondensed-Plain"/>
              </a:rPr>
              <a:t>names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  <a:t>.</a:t>
            </a:r>
            <a:b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</a:br>
            <a: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  <a:t>In Python, square brackets (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TheSansMonoCondensed-Plain"/>
              </a:rPr>
              <a:t>[]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NewBaskerville-Roman"/>
              </a:rPr>
              <a:t>) indicate a list, and individual elements in the list are separated by commas.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31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0" i="0" dirty="0">
                <a:solidFill>
                  <a:srgbClr val="000000"/>
                </a:solidFill>
                <a:effectLst/>
                <a:latin typeface="NewBaskerville-Roman"/>
              </a:rPr>
              <a:t>The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heSansMonoCondensed-Plain"/>
              </a:rPr>
              <a:t>sorted()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NewBaskerville-Roman"/>
              </a:rPr>
              <a:t>function can also accept a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heSansMonoCondensed-Plain"/>
              </a:rPr>
              <a:t>reverse=True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NewBaskerville-Roman"/>
              </a:rPr>
              <a:t>argument if you want to display a list in reverse alphabetical order.</a:t>
            </a:r>
            <a:r>
              <a:rPr lang="en-US" sz="800" dirty="0"/>
              <a:t> </a:t>
            </a:r>
            <a:br>
              <a:rPr lang="en-US" sz="800" dirty="0"/>
            </a:b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57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0" i="0" dirty="0">
                <a:solidFill>
                  <a:srgbClr val="000000"/>
                </a:solidFill>
                <a:effectLst/>
                <a:latin typeface="NewBaskerville-Roman"/>
              </a:rPr>
              <a:t>The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TheSansMonoCondensed-Plain"/>
              </a:rPr>
              <a:t>reverse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heSansMonoCondensed-Plain"/>
              </a:rPr>
              <a:t>()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NewBaskerville-Roman"/>
              </a:rPr>
              <a:t>method changes the order of a list permanently, but you can revert to the original order anytime by applying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TheSansMonoCondensed-Plain"/>
              </a:rPr>
              <a:t>reverse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heSansMonoCondensed-Plain"/>
              </a:rPr>
              <a:t>()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NewBaskerville-Roman"/>
              </a:rPr>
              <a:t>to the same list a second time.</a:t>
            </a:r>
            <a:r>
              <a:rPr lang="en-US" sz="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20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0" i="0" dirty="0">
                <a:solidFill>
                  <a:srgbClr val="000000"/>
                </a:solidFill>
                <a:effectLst/>
                <a:latin typeface="NewBaskerville-Roman"/>
              </a:rPr>
              <a:t>If you want to make a list of numbers, you can convert the results of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TheSansMonoCondensed-Plain"/>
              </a:rPr>
              <a:t>range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heSansMonoCondensed-Plain"/>
              </a:rPr>
              <a:t>()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NewBaskerville-Roman"/>
              </a:rPr>
              <a:t>directly into a list using the 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TheSansMonoCondensed-Plain"/>
              </a:rPr>
              <a:t>list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TheSansMonoCondensed-Plain"/>
              </a:rPr>
              <a:t>() 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NewBaskerville-Roman"/>
              </a:rPr>
              <a:t>function. </a:t>
            </a:r>
            <a:br>
              <a:rPr lang="en-US" sz="800" dirty="0"/>
            </a:b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2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CF07ADA-4DDF-4673-82EB-C56549FE68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3E4C8-AF39-4BFA-B6F4-8B2B79D6A6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18446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8752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515339-63D2-4263-907F-4DDBB672198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7" r:id="rId2"/>
    <p:sldLayoutId id="2147483729" r:id="rId3"/>
    <p:sldLayoutId id="2147483728" r:id="rId4"/>
    <p:sldLayoutId id="2147483709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9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red@icraft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en/Variables_and_Types" TargetMode="External"/><Relationship Id="rId2" Type="http://schemas.openxmlformats.org/officeDocument/2006/relationships/hyperlink" Target="https://python.land/introduction-to-pyth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python/default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87EE-DA3D-4E92-9EA2-FD2A051D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91" y="1114585"/>
            <a:ext cx="3531146" cy="182739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Programming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B8D0-8A15-4284-8EDD-E2A56A9B1D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1044" y="4982817"/>
            <a:ext cx="5395960" cy="1497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Yared Y.</a:t>
            </a:r>
          </a:p>
          <a:p>
            <a:r>
              <a:rPr lang="en-US" dirty="0">
                <a:solidFill>
                  <a:srgbClr val="002060"/>
                </a:solidFill>
                <a:hlinkClick r:id="rId2"/>
              </a:rPr>
              <a:t>yared@icraftsoft.com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9B503-4BFE-B34B-88AC-D1EDF7317C11}"/>
              </a:ext>
            </a:extLst>
          </p:cNvPr>
          <p:cNvSpPr txBox="1">
            <a:spLocks/>
          </p:cNvSpPr>
          <p:nvPr/>
        </p:nvSpPr>
        <p:spPr>
          <a:xfrm>
            <a:off x="540438" y="3904167"/>
            <a:ext cx="4016813" cy="18273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38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Built-in Collections:</a:t>
            </a:r>
            <a:br>
              <a:rPr lang="en-US" sz="3200" dirty="0"/>
            </a:br>
            <a:r>
              <a:rPr lang="en-US" sz="3200" dirty="0"/>
              <a:t>	List &amp; Tuples</a:t>
            </a:r>
            <a:br>
              <a:rPr lang="en-US" sz="3200" dirty="0"/>
            </a:br>
            <a:r>
              <a:rPr lang="en-US" sz="3200" dirty="0"/>
              <a:t>	Dictionaries &amp; sets</a:t>
            </a:r>
          </a:p>
        </p:txBody>
      </p:sp>
    </p:spTree>
    <p:extLst>
      <p:ext uri="{BB962C8B-B14F-4D97-AF65-F5344CB8AC3E}">
        <p14:creationId xmlns:p14="http://schemas.microsoft.com/office/powerpoint/2010/main" val="276750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7C85-DB31-0AB7-71E9-6CF366CE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563D5-F54F-73FD-DF71-AE180876B5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motorcycles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(motorcycles)  // 3 to get a list’s length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motorcycles.append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(‘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ducati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’)  //append @ the end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[] //empty list: use append to populate elements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N.append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(12)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N.append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(13)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N.append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(14)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N.append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(15)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print(N)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output: [12,13,14,15]</a:t>
            </a: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6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B287-1636-86CF-EFBF-898414B5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C5B8-F36E-D4D0-3295-FE777F1428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[‘b’, ‘c’, ‘a’]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t.append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(‘d’) //adds the new element to the end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t.sort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// arranges the list in order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[‘a’, ‘b’, ‘c’]</a:t>
            </a:r>
          </a:p>
          <a:p>
            <a:pPr marL="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2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9527-A70E-43FF-AF38-7FA13E5F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(sort() vs. sorted())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10C44-1BFC-E899-EE47-CA0FBAF2D2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‘BMW’,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‘fiat’]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//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changes the order of the list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permanently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(cars)  // alphabetical order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['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bmw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ferrari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', 'fiat',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cars.sort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 = True)  //reverse alphabetical order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Sorting a List Temporarily with the sorted() Function</a:t>
            </a:r>
            <a:br>
              <a:rPr lang="en-US" dirty="0"/>
            </a:br>
            <a:r>
              <a:rPr lang="en-US" dirty="0"/>
              <a:t>To maintain the original order of a list but present it in a sorted order, you can use the sorted() function. The sorted() function lets you display your list in a particular order but doesn’t affect the actual order of the list.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‘BMW’,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‘fiat’]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ars.sorted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//temporarily sorted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ars)  //same as the previous list</a:t>
            </a: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2F7F-936B-DFE2-BA04-B8947D51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List, Length of 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332B-8B52-E68C-CC02-518C0ABA1A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‘BMW’,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‘fiat’]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cars.reverse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458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40A8-5055-86D5-A247-576A502E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643D1-563F-21C4-0B17-184E06AB7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[1,2,3]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[4,5,6]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 a + b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[1,2,3,4,5,6]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[1,2,3] * 3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[1,2,3,1,2,3,1,2,3]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[‘a’, ‘b’, ‘c’, ‘d’, ‘e’, ‘f’]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[1:3]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[‘b’, ‘c’]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979B3B5-2CB8-A1E0-E4D0-A6E381076DF5}"/>
              </a:ext>
            </a:extLst>
          </p:cNvPr>
          <p:cNvSpPr txBox="1">
            <a:spLocks/>
          </p:cNvSpPr>
          <p:nvPr/>
        </p:nvSpPr>
        <p:spPr>
          <a:xfrm>
            <a:off x="4850969" y="1875692"/>
            <a:ext cx="6354306" cy="283579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>
            <a:normAutofit fontScale="92500" lnSpcReduction="20000"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[:4] //[‘a’, ‘b’, ‘c’, ‘d’]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[3:] //[‘d’, ‘e’, ‘f’]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[:]  // the same as 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omit the first index, the slice starts at the beginning. If you omit the second, the slice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goes to the end. So if you omit both, the slice is a copy of the whole list.</a:t>
            </a:r>
          </a:p>
        </p:txBody>
      </p:sp>
    </p:spTree>
    <p:extLst>
      <p:ext uri="{BB962C8B-B14F-4D97-AF65-F5344CB8AC3E}">
        <p14:creationId xmlns:p14="http://schemas.microsoft.com/office/powerpoint/2010/main" val="359622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6878-B577-1809-2644-86DC4DC4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9D5E-31AC-E5E8-3803-DF6851A865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Looping through an entire list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‘BMW’,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‘fiat’]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car in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print(car)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Using range() to make a list of numbers |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range(1,5)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nums.append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(n)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)         //</a:t>
            </a:r>
            <a:r>
              <a:rPr lang="en-US" dirty="0"/>
              <a:t>Output: [1,2,3,4]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A9B0C9-0CCA-E085-63B5-2CB337B900F4}"/>
              </a:ext>
            </a:extLst>
          </p:cNvPr>
          <p:cNvSpPr txBox="1">
            <a:spLocks/>
          </p:cNvSpPr>
          <p:nvPr/>
        </p:nvSpPr>
        <p:spPr>
          <a:xfrm>
            <a:off x="7470183" y="2805193"/>
            <a:ext cx="3781586" cy="350387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/>
              <a:t>use list() with range()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(1,6))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9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FBF1-41D4-0AD0-41B9-AD61D440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squares.py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73E3-E5BA-0853-09DD-0183BA567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the first 10 square numbers (that is, the square of each integer from 1 through 10)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squares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range(1,11)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.append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(n**2)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[1,4,9,…,100]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7773EFB-1008-279D-B699-FBE086819651}"/>
              </a:ext>
            </a:extLst>
          </p:cNvPr>
          <p:cNvSpPr txBox="1">
            <a:spLocks/>
          </p:cNvSpPr>
          <p:nvPr/>
        </p:nvSpPr>
        <p:spPr>
          <a:xfrm>
            <a:off x="5672380" y="2152650"/>
            <a:ext cx="5362699" cy="4086373"/>
          </a:xfrm>
          <a:prstGeom prst="rect">
            <a:avLst/>
          </a:prstGeom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Using temporary variable to store data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squares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[]</a:t>
            </a:r>
            <a:b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range(1,11)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dirty="0"/>
              <a:t>square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= n**2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squares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.append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/>
              <a:t>square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squares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[1,4,9,…,100]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6C62-0BC3-D74E-518B-2D480E4F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804C-99DD-FFCD-C19F-B1F75945F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E2D2FB-EB50-4ECF-9B84-E286F527A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https://python.land/introduction-to-python</a:t>
            </a:r>
            <a:endParaRPr lang="en-US" dirty="0"/>
          </a:p>
          <a:p>
            <a:r>
              <a:rPr lang="en-US" dirty="0">
                <a:hlinkClick r:id="rId3"/>
              </a:rPr>
              <a:t>https://www.learnpython.org/en/Variables_and_Types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3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A4EB7-0083-4E96-94F4-ADEA9D998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2895" y="2203803"/>
            <a:ext cx="6030277" cy="31832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Lists</a:t>
            </a:r>
          </a:p>
          <a:p>
            <a:r>
              <a:rPr lang="en-US" dirty="0">
                <a:solidFill>
                  <a:srgbClr val="002060"/>
                </a:solidFill>
              </a:rPr>
              <a:t>Tuples</a:t>
            </a:r>
          </a:p>
          <a:p>
            <a:r>
              <a:rPr lang="en-US" dirty="0">
                <a:solidFill>
                  <a:srgbClr val="002060"/>
                </a:solidFill>
              </a:rPr>
              <a:t>Dictionaries</a:t>
            </a:r>
          </a:p>
          <a:p>
            <a:r>
              <a:rPr lang="en-US" dirty="0">
                <a:solidFill>
                  <a:srgbClr val="002060"/>
                </a:solidFill>
              </a:rPr>
              <a:t>Sets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8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A70-A6EA-498A-AD2D-7F7788B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3299-36EB-4AE8-8333-9BC7788A53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  structures consisting of related data items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Your favorite songs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Your contacts list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your books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your family names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your grade points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your shopping list etc. are all collections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Known collections that are built-in and prepackaged in python: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Lists, Tuples, Ranges, Sets, Dictionaries</a:t>
            </a:r>
          </a:p>
        </p:txBody>
      </p:sp>
    </p:spTree>
    <p:extLst>
      <p:ext uri="{BB962C8B-B14F-4D97-AF65-F5344CB8AC3E}">
        <p14:creationId xmlns:p14="http://schemas.microsoft.com/office/powerpoint/2010/main" val="420847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4F51-AE0A-664F-4CEE-71BA723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26F93-C780-E2BD-E014-9D82ECBD2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Typically store Homogeneous data, but may also store heterogeneous data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 = 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90,85,45,91,80]  //list contains five integers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player = 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‘David’, ‘Beckham’,33]</a:t>
            </a:r>
          </a:p>
          <a:p>
            <a:pPr marL="0" indent="0">
              <a:buNone/>
            </a:pP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Lists are dynamic (they can grow and shrink on demand)</a:t>
            </a:r>
          </a:p>
          <a:p>
            <a:r>
              <a:rPr lang="en-US" dirty="0"/>
              <a:t>You can </a:t>
            </a:r>
            <a:r>
              <a:rPr lang="en-US" dirty="0" err="1"/>
              <a:t>mix’n’match</a:t>
            </a:r>
            <a:r>
              <a:rPr lang="en-US" dirty="0"/>
              <a:t> data of different types in one list</a:t>
            </a:r>
          </a:p>
          <a:p>
            <a:r>
              <a:rPr lang="en-US" dirty="0"/>
              <a:t>Lists are mutable (you can change a list anytime by adding, removing, or changing elements in it)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1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4B3B-1416-1F8B-9A9A-AE67AC57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135B-9992-35F5-538E-AE380A94D6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car_models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‘BMW’,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‘fiat’]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car_models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‘BMW’,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‘fiat’]</a:t>
            </a:r>
          </a:p>
        </p:txBody>
      </p:sp>
    </p:spTree>
    <p:extLst>
      <p:ext uri="{BB962C8B-B14F-4D97-AF65-F5344CB8AC3E}">
        <p14:creationId xmlns:p14="http://schemas.microsoft.com/office/powerpoint/2010/main" val="409426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F20B-E52F-00B7-C039-D8FF9E92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in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E597-0FD2-EED0-48F5-B7269D61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Lists are ordered collections, so you can access any element in a list by telling Python the </a:t>
            </a:r>
            <a:r>
              <a:rPr lang="en-US" b="1" dirty="0"/>
              <a:t>position</a:t>
            </a:r>
            <a:r>
              <a:rPr lang="en-US" dirty="0"/>
              <a:t>, or </a:t>
            </a:r>
            <a:r>
              <a:rPr lang="en-US" b="1" dirty="0"/>
              <a:t>index</a:t>
            </a:r>
            <a:r>
              <a:rPr lang="en-US" dirty="0"/>
              <a:t>, of the item desired.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‘BMW’,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‘fiat’]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cars[0]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‘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cars[1]						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NB. Index begins at zero!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‘BMW’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cars[2]  //output: ‘Ferrari’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cars[4]  //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IndexError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ars[2])  //output: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ferrari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A3E5-C950-0666-1549-3C3810DD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F32C5-5B61-D6EF-83D6-41736ADA96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‘BMW’,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ferrari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‘fiat’]</a:t>
            </a:r>
          </a:p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cars[-1] //output: ‘fiat’ //accessing the last element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cars[-2]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(“I love to ride ” + cars[-2])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I love to ride Ferrari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B78F-3F74-2BE6-D82A-3E713DE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EFA1-FAE3-C60E-3C48-7DB3BD83C7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motorcycles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endParaRPr lang="en-US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Change the value of the first item</a:t>
            </a:r>
            <a:b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1" i="1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motorcycles[0] = ‘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ducati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’ //access it, change it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(motorcycles)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[‘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ducati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’, ‘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Add Elements to the list the value of the first item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Ways: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append(), insert()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 Removing elements from a list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Ways: del(), pop(), remove()</a:t>
            </a:r>
            <a:endParaRPr lang="en-US" b="1" i="1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i="1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680-852B-E392-80EF-C318E529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B48C-B4F7-396A-68A5-80164E233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  <a:p>
            <a:pPr lvl="1"/>
            <a:r>
              <a:rPr lang="en-US" sz="2400" dirty="0"/>
              <a:t>sort(, sorted()</a:t>
            </a:r>
          </a:p>
          <a:p>
            <a:r>
              <a:rPr lang="en-US" dirty="0"/>
              <a:t>Reversing a list</a:t>
            </a:r>
          </a:p>
          <a:p>
            <a:pPr lvl="1"/>
            <a:r>
              <a:rPr lang="en-US" sz="2400" dirty="0"/>
              <a:t>reverse()</a:t>
            </a:r>
          </a:p>
          <a:p>
            <a:r>
              <a:rPr lang="en-US" dirty="0"/>
              <a:t>Length of a list</a:t>
            </a:r>
          </a:p>
          <a:p>
            <a:pPr lvl="1"/>
            <a:r>
              <a:rPr lang="en-US" sz="2400" dirty="0" err="1"/>
              <a:t>len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9110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Microsoft Office PowerPoint</Application>
  <PresentationFormat>Widescreen</PresentationFormat>
  <Paragraphs>138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Consolas</vt:lpstr>
      <vt:lpstr>NewBaskerville-Italic</vt:lpstr>
      <vt:lpstr>NewBaskerville-Roman</vt:lpstr>
      <vt:lpstr>TheSansMonoCondensed-Plain</vt:lpstr>
      <vt:lpstr>Wingdings</vt:lpstr>
      <vt:lpstr>RetrospectVTI</vt:lpstr>
      <vt:lpstr>Introduction to Programming in Python</vt:lpstr>
      <vt:lpstr>PowerPoint Presentation</vt:lpstr>
      <vt:lpstr>Collections</vt:lpstr>
      <vt:lpstr>Lists </vt:lpstr>
      <vt:lpstr>Lists contd.</vt:lpstr>
      <vt:lpstr>Accessing Elements in a list</vt:lpstr>
      <vt:lpstr>Lists contd.</vt:lpstr>
      <vt:lpstr>Manipulating Lists</vt:lpstr>
      <vt:lpstr>Organizing a List</vt:lpstr>
      <vt:lpstr>Examples </vt:lpstr>
      <vt:lpstr>More examples</vt:lpstr>
      <vt:lpstr>Sorting (sort() vs. sorted()) </vt:lpstr>
      <vt:lpstr>Reversing a List, Length of  a List</vt:lpstr>
      <vt:lpstr>List Operations</vt:lpstr>
      <vt:lpstr>Working with Lists</vt:lpstr>
      <vt:lpstr>squares.py</vt:lpstr>
      <vt:lpstr>Tuples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2020-02-06T00:04:26Z</dcterms:created>
  <dcterms:modified xsi:type="dcterms:W3CDTF">2023-02-07T04:50:18Z</dcterms:modified>
</cp:coreProperties>
</file>