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7" r:id="rId4"/>
  </p:sldMasterIdLst>
  <p:notesMasterIdLst>
    <p:notesMasterId r:id="rId31"/>
  </p:notesMasterIdLst>
  <p:handoutMasterIdLst>
    <p:handoutMasterId r:id="rId32"/>
  </p:handoutMasterIdLst>
  <p:sldIdLst>
    <p:sldId id="256" r:id="rId5"/>
    <p:sldId id="261" r:id="rId6"/>
    <p:sldId id="258" r:id="rId7"/>
    <p:sldId id="351" r:id="rId8"/>
    <p:sldId id="352" r:id="rId9"/>
    <p:sldId id="353" r:id="rId10"/>
    <p:sldId id="354" r:id="rId11"/>
    <p:sldId id="355" r:id="rId12"/>
    <p:sldId id="356" r:id="rId13"/>
    <p:sldId id="357" r:id="rId14"/>
    <p:sldId id="358" r:id="rId15"/>
    <p:sldId id="359" r:id="rId16"/>
    <p:sldId id="360" r:id="rId17"/>
    <p:sldId id="361" r:id="rId18"/>
    <p:sldId id="362" r:id="rId19"/>
    <p:sldId id="363" r:id="rId20"/>
    <p:sldId id="364" r:id="rId21"/>
    <p:sldId id="365" r:id="rId22"/>
    <p:sldId id="366" r:id="rId23"/>
    <p:sldId id="367" r:id="rId24"/>
    <p:sldId id="368" r:id="rId25"/>
    <p:sldId id="369" r:id="rId26"/>
    <p:sldId id="370" r:id="rId27"/>
    <p:sldId id="371" r:id="rId28"/>
    <p:sldId id="259" r:id="rId29"/>
    <p:sldId id="26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677D"/>
    <a:srgbClr val="0058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368246-F7E9-4CA5-A0BD-AE9D12201D0C}" v="18" dt="2020-12-12T03:31:09.4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0055" autoAdjust="0"/>
  </p:normalViewPr>
  <p:slideViewPr>
    <p:cSldViewPr snapToGrid="0">
      <p:cViewPr varScale="1">
        <p:scale>
          <a:sx n="74" d="100"/>
          <a:sy n="74" d="100"/>
        </p:scale>
        <p:origin x="104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28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51" d="100"/>
          <a:sy n="51" d="100"/>
        </p:scale>
        <p:origin x="2692" y="2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8E1AF-6343-46AA-8AEF-4C12F4118850}" type="datetimeFigureOut">
              <a:rPr lang="en-US" smtClean="0"/>
              <a:t>2/24/2023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858E0-3D38-47B7-97D4-4FE08D90D3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D2517-63AA-420A-887D-BE60360A8F4D}" type="datetimeFigureOut">
              <a:rPr lang="en-US" noProof="0" smtClean="0"/>
              <a:t>2/24/2023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ECAD9-32EE-4091-BDA5-6BD15ACC5E58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4924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‘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404’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status code might be familiar to you — it’s the status code that a server returns if it can’t find the file we requested. In this case, we asked for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yourfile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which didn’t exist!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2237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2302E"/>
                </a:solidFill>
                <a:effectLst/>
                <a:latin typeface="Lato" panose="020F0502020204030203" pitchFamily="34" charset="0"/>
              </a:rPr>
              <a:t>PATCH applies a partial update to the resource.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5134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can think of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headers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 the metadata we include alongside our request.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0620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593AE21-5629-4554-B418-91995020B302}"/>
              </a:ext>
            </a:extLst>
          </p:cNvPr>
          <p:cNvSpPr/>
          <p:nvPr userDrawn="1"/>
        </p:nvSpPr>
        <p:spPr>
          <a:xfrm>
            <a:off x="0" y="377030"/>
            <a:ext cx="4654296" cy="6103940"/>
          </a:xfrm>
          <a:prstGeom prst="rect">
            <a:avLst/>
          </a:prstGeom>
          <a:solidFill>
            <a:srgbClr val="256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98B2762-C063-44B1-A760-DD1B968BE09A}"/>
              </a:ext>
            </a:extLst>
          </p:cNvPr>
          <p:cNvSpPr txBox="1">
            <a:spLocks/>
          </p:cNvSpPr>
          <p:nvPr userDrawn="1"/>
        </p:nvSpPr>
        <p:spPr>
          <a:xfrm>
            <a:off x="-1707114" y="2422578"/>
            <a:ext cx="6145764" cy="11097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en-US" sz="240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DBFD381-1983-4673-8C0D-47C0848F05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750" y="2338493"/>
            <a:ext cx="3531146" cy="14507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{ subject }</a:t>
            </a:r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9F900145-A597-4083-9E29-5EAC5279CBA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47842" y="6136265"/>
            <a:ext cx="4090199" cy="4531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400" baseline="0">
                <a:solidFill>
                  <a:srgbClr val="25677D"/>
                </a:solidFill>
              </a:defRPr>
            </a:lvl1pPr>
          </a:lstStyle>
          <a:p>
            <a:pPr lvl="0"/>
            <a:r>
              <a:rPr lang="en-US" dirty="0"/>
              <a:t> { write presenter name }</a:t>
            </a:r>
          </a:p>
        </p:txBody>
      </p: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2CF07ADA-4DDF-4673-82EB-C56549FE68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320" y="1849064"/>
            <a:ext cx="4384900" cy="225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9774" y="1108956"/>
            <a:ext cx="7537688" cy="4885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44D879-5B07-4E89-8273-20710E2DFAB7}"/>
              </a:ext>
            </a:extLst>
          </p:cNvPr>
          <p:cNvSpPr/>
          <p:nvPr userDrawn="1"/>
        </p:nvSpPr>
        <p:spPr>
          <a:xfrm>
            <a:off x="5478" y="377030"/>
            <a:ext cx="4654296" cy="6103940"/>
          </a:xfrm>
          <a:prstGeom prst="rect">
            <a:avLst/>
          </a:prstGeom>
          <a:solidFill>
            <a:srgbClr val="256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0" y="2924175"/>
            <a:ext cx="1115145" cy="9794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grpSp>
        <p:nvGrpSpPr>
          <p:cNvPr id="19" name="Group 18" descr="Info">
            <a:extLst>
              <a:ext uri="{FF2B5EF4-FFF2-40B4-BE49-F238E27FC236}">
                <a16:creationId xmlns:a16="http://schemas.microsoft.com/office/drawing/2014/main" id="{D5F51FA4-6D99-4C7A-82F8-8227EF3B8DC5}"/>
              </a:ext>
            </a:extLst>
          </p:cNvPr>
          <p:cNvGrpSpPr/>
          <p:nvPr userDrawn="1"/>
        </p:nvGrpSpPr>
        <p:grpSpPr>
          <a:xfrm>
            <a:off x="4642801" y="3133724"/>
            <a:ext cx="567374" cy="550865"/>
            <a:chOff x="4914764" y="3319462"/>
            <a:chExt cx="619125" cy="619125"/>
          </a:xfrm>
          <a:solidFill>
            <a:schemeClr val="bg1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706AD7-0E27-423B-949F-E8E8248CF416}"/>
                </a:ext>
              </a:extLst>
            </p:cNvPr>
            <p:cNvSpPr/>
            <p:nvPr/>
          </p:nvSpPr>
          <p:spPr>
            <a:xfrm>
              <a:off x="4914764" y="3319462"/>
              <a:ext cx="619125" cy="619125"/>
            </a:xfrm>
            <a:custGeom>
              <a:avLst/>
              <a:gdLst>
                <a:gd name="connsiteX0" fmla="*/ 309563 w 619125"/>
                <a:gd name="connsiteY0" fmla="*/ 0 h 619125"/>
                <a:gd name="connsiteX1" fmla="*/ 0 w 619125"/>
                <a:gd name="connsiteY1" fmla="*/ 309563 h 619125"/>
                <a:gd name="connsiteX2" fmla="*/ 309563 w 619125"/>
                <a:gd name="connsiteY2" fmla="*/ 619125 h 619125"/>
                <a:gd name="connsiteX3" fmla="*/ 619125 w 619125"/>
                <a:gd name="connsiteY3" fmla="*/ 309563 h 619125"/>
                <a:gd name="connsiteX4" fmla="*/ 309563 w 619125"/>
                <a:gd name="connsiteY4" fmla="*/ 0 h 619125"/>
                <a:gd name="connsiteX5" fmla="*/ 309563 w 619125"/>
                <a:gd name="connsiteY5" fmla="*/ 581025 h 619125"/>
                <a:gd name="connsiteX6" fmla="*/ 38100 w 619125"/>
                <a:gd name="connsiteY6" fmla="*/ 309563 h 619125"/>
                <a:gd name="connsiteX7" fmla="*/ 309563 w 619125"/>
                <a:gd name="connsiteY7" fmla="*/ 38100 h 619125"/>
                <a:gd name="connsiteX8" fmla="*/ 581025 w 619125"/>
                <a:gd name="connsiteY8" fmla="*/ 309563 h 619125"/>
                <a:gd name="connsiteX9" fmla="*/ 309563 w 619125"/>
                <a:gd name="connsiteY9" fmla="*/ 581025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9125" h="619125">
                  <a:moveTo>
                    <a:pt x="309563" y="0"/>
                  </a:moveTo>
                  <a:cubicBezTo>
                    <a:pt x="138875" y="0"/>
                    <a:pt x="0" y="138865"/>
                    <a:pt x="0" y="309563"/>
                  </a:cubicBezTo>
                  <a:cubicBezTo>
                    <a:pt x="0" y="480260"/>
                    <a:pt x="138875" y="619125"/>
                    <a:pt x="309563" y="619125"/>
                  </a:cubicBezTo>
                  <a:cubicBezTo>
                    <a:pt x="480250" y="619125"/>
                    <a:pt x="619125" y="480260"/>
                    <a:pt x="619125" y="309563"/>
                  </a:cubicBezTo>
                  <a:cubicBezTo>
                    <a:pt x="619125" y="138865"/>
                    <a:pt x="480250" y="0"/>
                    <a:pt x="309563" y="0"/>
                  </a:cubicBezTo>
                  <a:close/>
                  <a:moveTo>
                    <a:pt x="309563" y="581025"/>
                  </a:moveTo>
                  <a:cubicBezTo>
                    <a:pt x="159877" y="581025"/>
                    <a:pt x="38100" y="459248"/>
                    <a:pt x="38100" y="309563"/>
                  </a:cubicBezTo>
                  <a:cubicBezTo>
                    <a:pt x="38100" y="159877"/>
                    <a:pt x="159877" y="38100"/>
                    <a:pt x="309563" y="38100"/>
                  </a:cubicBezTo>
                  <a:cubicBezTo>
                    <a:pt x="459248" y="38100"/>
                    <a:pt x="581025" y="159877"/>
                    <a:pt x="581025" y="309563"/>
                  </a:cubicBezTo>
                  <a:cubicBezTo>
                    <a:pt x="581025" y="459248"/>
                    <a:pt x="459248" y="581025"/>
                    <a:pt x="309563" y="5810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DCB8E58-3BEB-4B72-BE08-69CB2B0AD619}"/>
                </a:ext>
              </a:extLst>
            </p:cNvPr>
            <p:cNvSpPr/>
            <p:nvPr/>
          </p:nvSpPr>
          <p:spPr>
            <a:xfrm>
              <a:off x="5195751" y="3473729"/>
              <a:ext cx="57150" cy="57150"/>
            </a:xfrm>
            <a:custGeom>
              <a:avLst/>
              <a:gdLst>
                <a:gd name="connsiteX0" fmla="*/ 63722 w 57150"/>
                <a:gd name="connsiteY0" fmla="*/ 31861 h 57150"/>
                <a:gd name="connsiteX1" fmla="*/ 31861 w 57150"/>
                <a:gd name="connsiteY1" fmla="*/ 63722 h 57150"/>
                <a:gd name="connsiteX2" fmla="*/ 0 w 57150"/>
                <a:gd name="connsiteY2" fmla="*/ 31861 h 57150"/>
                <a:gd name="connsiteX3" fmla="*/ 31861 w 57150"/>
                <a:gd name="connsiteY3" fmla="*/ 0 h 57150"/>
                <a:gd name="connsiteX4" fmla="*/ 63722 w 57150"/>
                <a:gd name="connsiteY4" fmla="*/ 3186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63722" y="31861"/>
                  </a:moveTo>
                  <a:cubicBezTo>
                    <a:pt x="63722" y="49458"/>
                    <a:pt x="49458" y="63722"/>
                    <a:pt x="31861" y="63722"/>
                  </a:cubicBezTo>
                  <a:cubicBezTo>
                    <a:pt x="14265" y="63722"/>
                    <a:pt x="0" y="49458"/>
                    <a:pt x="0" y="31861"/>
                  </a:cubicBezTo>
                  <a:cubicBezTo>
                    <a:pt x="0" y="14265"/>
                    <a:pt x="14265" y="0"/>
                    <a:pt x="31861" y="0"/>
                  </a:cubicBezTo>
                  <a:cubicBezTo>
                    <a:pt x="49458" y="0"/>
                    <a:pt x="63722" y="14265"/>
                    <a:pt x="63722" y="31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81CD6FC-6EAC-4618-905B-95DCB3474753}"/>
                </a:ext>
              </a:extLst>
            </p:cNvPr>
            <p:cNvSpPr/>
            <p:nvPr/>
          </p:nvSpPr>
          <p:spPr>
            <a:xfrm>
              <a:off x="5205276" y="3589420"/>
              <a:ext cx="38100" cy="200025"/>
            </a:xfrm>
            <a:custGeom>
              <a:avLst/>
              <a:gdLst>
                <a:gd name="connsiteX0" fmla="*/ 19050 w 38100"/>
                <a:gd name="connsiteY0" fmla="*/ 0 h 200025"/>
                <a:gd name="connsiteX1" fmla="*/ 0 w 38100"/>
                <a:gd name="connsiteY1" fmla="*/ 19050 h 200025"/>
                <a:gd name="connsiteX2" fmla="*/ 0 w 38100"/>
                <a:gd name="connsiteY2" fmla="*/ 180975 h 200025"/>
                <a:gd name="connsiteX3" fmla="*/ 19050 w 38100"/>
                <a:gd name="connsiteY3" fmla="*/ 200025 h 200025"/>
                <a:gd name="connsiteX4" fmla="*/ 38100 w 38100"/>
                <a:gd name="connsiteY4" fmla="*/ 180975 h 200025"/>
                <a:gd name="connsiteX5" fmla="*/ 38100 w 38100"/>
                <a:gd name="connsiteY5" fmla="*/ 19050 h 200025"/>
                <a:gd name="connsiteX6" fmla="*/ 19050 w 38100"/>
                <a:gd name="connsiteY6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00025">
                  <a:moveTo>
                    <a:pt x="19050" y="0"/>
                  </a:moveTo>
                  <a:cubicBezTo>
                    <a:pt x="8534" y="0"/>
                    <a:pt x="0" y="8534"/>
                    <a:pt x="0" y="19050"/>
                  </a:cubicBezTo>
                  <a:lnTo>
                    <a:pt x="0" y="180975"/>
                  </a:lnTo>
                  <a:cubicBezTo>
                    <a:pt x="0" y="191491"/>
                    <a:pt x="8534" y="200025"/>
                    <a:pt x="19050" y="200025"/>
                  </a:cubicBezTo>
                  <a:cubicBezTo>
                    <a:pt x="29566" y="200025"/>
                    <a:pt x="38100" y="191491"/>
                    <a:pt x="38100" y="180975"/>
                  </a:cubicBezTo>
                  <a:lnTo>
                    <a:pt x="38100" y="19050"/>
                  </a:lnTo>
                  <a:cubicBezTo>
                    <a:pt x="38100" y="8525"/>
                    <a:pt x="29566" y="0"/>
                    <a:pt x="190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56CF3514-7AF3-4FC3-9EEC-9B20FC924AB2}"/>
              </a:ext>
            </a:extLst>
          </p:cNvPr>
          <p:cNvSpPr txBox="1">
            <a:spLocks/>
          </p:cNvSpPr>
          <p:nvPr userDrawn="1"/>
        </p:nvSpPr>
        <p:spPr>
          <a:xfrm>
            <a:off x="831099" y="2757997"/>
            <a:ext cx="2750301" cy="6710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Objectives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3B3E4C8-AF39-4BFA-B6F4-8B2B79D6A6C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08431" y="1603717"/>
            <a:ext cx="5524060" cy="3151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rgbClr val="25677D"/>
                </a:solidFill>
              </a:defRPr>
            </a:lvl1pPr>
          </a:lstStyle>
          <a:p>
            <a:pPr lvl="0"/>
            <a:r>
              <a:rPr lang="en-US" dirty="0"/>
              <a:t> { write your objectives}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237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3A9D5-58D8-4CFB-8F10-02014F1C6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6921" y="618977"/>
            <a:ext cx="9393848" cy="712765"/>
          </a:xfrm>
          <a:prstGeom prst="rect">
            <a:avLst/>
          </a:prstGeom>
        </p:spPr>
        <p:txBody>
          <a:bodyPr/>
          <a:lstStyle>
            <a:lvl1pPr>
              <a:defRPr lang="en-US" sz="3600" b="1" kern="1200" spc="-38" baseline="0" dirty="0">
                <a:solidFill>
                  <a:srgbClr val="25677D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{ Title }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6BF5273D-0B1E-4B03-957D-F180553838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56921" y="1603717"/>
            <a:ext cx="10275570" cy="47053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2400">
                <a:solidFill>
                  <a:srgbClr val="25677D"/>
                </a:solidFill>
              </a:defRPr>
            </a:lvl1pPr>
          </a:lstStyle>
          <a:p>
            <a:pPr lvl="0"/>
            <a:r>
              <a:rPr lang="en-US" dirty="0"/>
              <a:t>{write your bullet point }</a:t>
            </a:r>
          </a:p>
        </p:txBody>
      </p:sp>
    </p:spTree>
    <p:extLst>
      <p:ext uri="{BB962C8B-B14F-4D97-AF65-F5344CB8AC3E}">
        <p14:creationId xmlns:p14="http://schemas.microsoft.com/office/powerpoint/2010/main" val="1844625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0097A3E-9ECE-4FEA-BD77-C203F37BB98C}"/>
              </a:ext>
            </a:extLst>
          </p:cNvPr>
          <p:cNvSpPr txBox="1">
            <a:spLocks/>
          </p:cNvSpPr>
          <p:nvPr userDrawn="1"/>
        </p:nvSpPr>
        <p:spPr>
          <a:xfrm>
            <a:off x="1325880" y="638175"/>
            <a:ext cx="9942195" cy="6667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25677D"/>
                </a:solidFill>
                <a:latin typeface="+mn-lt"/>
                <a:ea typeface="Cambria" panose="02040503050406030204" pitchFamily="18" charset="0"/>
              </a:rPr>
              <a:t>References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BAB507FC-08F4-4105-8DB5-B12E61ABD33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5880" y="1524000"/>
            <a:ext cx="9681949" cy="3958659"/>
          </a:xfrm>
          <a:prstGeom prst="rect">
            <a:avLst/>
          </a:prstGeom>
        </p:spPr>
        <p:txBody>
          <a:bodyPr>
            <a:normAutofit/>
          </a:bodyPr>
          <a:lstStyle>
            <a:lvl1pPr marL="91440">
              <a:spcBef>
                <a:spcPts val="0"/>
              </a:spcBef>
              <a:defRPr sz="2400">
                <a:solidFill>
                  <a:srgbClr val="25677D"/>
                </a:solidFill>
              </a:defRPr>
            </a:lvl1pPr>
          </a:lstStyle>
          <a:p>
            <a:pPr lvl="0"/>
            <a:r>
              <a:rPr lang="en-US" dirty="0"/>
              <a:t>{ link to reference1, example: http://app.icraftsoft.net }</a:t>
            </a:r>
          </a:p>
          <a:p>
            <a:pPr lvl="0"/>
            <a:r>
              <a:rPr lang="en-US" dirty="0"/>
              <a:t>{ link to reference1, example: http://app.icraftsoft.net }</a:t>
            </a:r>
          </a:p>
        </p:txBody>
      </p:sp>
    </p:spTree>
    <p:extLst>
      <p:ext uri="{BB962C8B-B14F-4D97-AF65-F5344CB8AC3E}">
        <p14:creationId xmlns:p14="http://schemas.microsoft.com/office/powerpoint/2010/main" val="87525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light&#10;&#10;Description automatically generated">
            <a:extLst>
              <a:ext uri="{FF2B5EF4-FFF2-40B4-BE49-F238E27FC236}">
                <a16:creationId xmlns:a16="http://schemas.microsoft.com/office/drawing/2014/main" id="{C47E92DD-4638-4EFE-A0C5-A834DE8DBC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67506" y="2055322"/>
            <a:ext cx="1683026" cy="274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-8621" y="625480"/>
            <a:ext cx="1036320" cy="685800"/>
          </a:xfrm>
          <a:prstGeom prst="rect">
            <a:avLst/>
          </a:prstGeom>
          <a:solidFill>
            <a:srgbClr val="256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2FF172-1DA4-48FC-BF29-91580345DB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181726"/>
            <a:ext cx="2743200" cy="539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36B06-9FB6-4AA1-A097-666DD28834F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33515339-63D2-4263-907F-4DDBB672198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852" y="82268"/>
            <a:ext cx="944645" cy="119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7" r:id="rId2"/>
    <p:sldLayoutId id="2147483729" r:id="rId3"/>
    <p:sldLayoutId id="2147483728" r:id="rId4"/>
    <p:sldLayoutId id="2147483709" r:id="rId5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 spc="-38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00025" indent="-200025" algn="l" defTabSz="685800" rtl="0" eaLnBrk="1" latinLnBrk="0" hangingPunct="1">
        <a:lnSpc>
          <a:spcPct val="10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§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§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§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§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 userDrawn="1">
          <p15:clr>
            <a:srgbClr val="F26B43"/>
          </p15:clr>
        </p15:guide>
        <p15:guide id="2" pos="688" userDrawn="1">
          <p15:clr>
            <a:srgbClr val="F26B43"/>
          </p15:clr>
        </p15:guide>
        <p15:guide id="3" pos="7039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sonplaceholder.typicode.com/todos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api-integration-in-python/" TargetMode="External"/><Relationship Id="rId2" Type="http://schemas.openxmlformats.org/officeDocument/2006/relationships/hyperlink" Target="https://www.dataquest.io/blog/python-api-tutorial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rapidapi.com/blog/how-to-use-an-api-with-python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687EE-DA3D-4E92-9EA2-FD2A051DC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291" y="1114585"/>
            <a:ext cx="3531146" cy="1827398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Programming in Python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9A9B503-4BFE-B34B-88AC-D1EDF7317C11}"/>
              </a:ext>
            </a:extLst>
          </p:cNvPr>
          <p:cNvSpPr txBox="1">
            <a:spLocks/>
          </p:cNvSpPr>
          <p:nvPr/>
        </p:nvSpPr>
        <p:spPr>
          <a:xfrm>
            <a:off x="540438" y="3904167"/>
            <a:ext cx="4016813" cy="182739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38" baseline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3200" dirty="0"/>
              <a:t>Working with APIs</a:t>
            </a:r>
          </a:p>
        </p:txBody>
      </p:sp>
    </p:spTree>
    <p:extLst>
      <p:ext uri="{BB962C8B-B14F-4D97-AF65-F5344CB8AC3E}">
        <p14:creationId xmlns:p14="http://schemas.microsoft.com/office/powerpoint/2010/main" val="2767504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6783A-8855-6DBA-3695-EAC4B1CDD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91869-793B-5433-74EA-A2CC5E1612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56921" y="1603717"/>
            <a:ext cx="4402215" cy="4705350"/>
          </a:xfrm>
        </p:spPr>
        <p:txBody>
          <a:bodyPr/>
          <a:lstStyle/>
          <a:p>
            <a:r>
              <a:rPr lang="en-US" dirty="0"/>
              <a:t>JSON output we receive from the API looks like it contains</a:t>
            </a:r>
          </a:p>
          <a:p>
            <a:pPr lvl="1"/>
            <a:r>
              <a:rPr lang="en-US" sz="2400" dirty="0"/>
              <a:t>Python dictionaries, </a:t>
            </a:r>
          </a:p>
          <a:p>
            <a:pPr lvl="1"/>
            <a:r>
              <a:rPr lang="en-US" sz="2400" dirty="0"/>
              <a:t>lists, </a:t>
            </a:r>
          </a:p>
          <a:p>
            <a:pPr lvl="1"/>
            <a:r>
              <a:rPr lang="en-US" sz="2400" dirty="0"/>
              <a:t>strings, and </a:t>
            </a:r>
          </a:p>
          <a:p>
            <a:pPr lvl="1"/>
            <a:r>
              <a:rPr lang="en-US" sz="2400" dirty="0"/>
              <a:t>integers. </a:t>
            </a:r>
          </a:p>
          <a:p>
            <a:r>
              <a:rPr lang="en-US" dirty="0"/>
              <a:t>You can think of JSON as being a combination of these objects represented as strings. </a:t>
            </a:r>
          </a:p>
          <a:p>
            <a:endParaRPr lang="en-US" dirty="0"/>
          </a:p>
          <a:p>
            <a:r>
              <a:rPr lang="en-US" dirty="0"/>
              <a:t>See example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764B443-61C1-623F-B344-B4324882FCEC}"/>
              </a:ext>
            </a:extLst>
          </p:cNvPr>
          <p:cNvSpPr txBox="1">
            <a:spLocks/>
          </p:cNvSpPr>
          <p:nvPr/>
        </p:nvSpPr>
        <p:spPr>
          <a:xfrm>
            <a:off x="5476009" y="1756117"/>
            <a:ext cx="6108882" cy="4705350"/>
          </a:xfrm>
          <a:prstGeom prst="rect">
            <a:avLst/>
          </a:prstGeom>
        </p:spPr>
        <p:txBody>
          <a:bodyPr>
            <a:normAutofit/>
          </a:bodyPr>
          <a:lstStyle>
            <a:lvl1pPr marL="200025" indent="-200025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400" kern="1200">
                <a:solidFill>
                  <a:srgbClr val="25677D"/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B27424-A323-8A97-5475-22C923F0E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11839"/>
            <a:ext cx="5943600" cy="4600575"/>
          </a:xfrm>
          <a:prstGeom prst="rect">
            <a:avLst/>
          </a:prstGeom>
          <a:effectLst>
            <a:outerShdw blurRad="12700" dist="50800" dir="5400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2072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CC444-7A65-B9D1-D133-407B261E5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endpoints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58445-2A34-4BCA-F983-B061514B24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To test out </a:t>
            </a:r>
            <a:r>
              <a:rPr lang="en-US" b="1" dirty="0"/>
              <a:t>GET</a:t>
            </a:r>
            <a:r>
              <a:rPr lang="en-US" dirty="0"/>
              <a:t> and the other methods in this section, you’ll use a service called </a:t>
            </a:r>
            <a:r>
              <a:rPr lang="en-US" b="1" dirty="0" err="1"/>
              <a:t>JSONPlaceholder</a:t>
            </a:r>
            <a:r>
              <a:rPr lang="en-US" dirty="0"/>
              <a:t>. This free service provides fake API endpoints that send back responses that requests can process.</a:t>
            </a:r>
          </a:p>
          <a:p>
            <a:r>
              <a:rPr lang="en-US" dirty="0"/>
              <a:t>A REST API exposes a set of public URLs that client applications use to access the resources of a web service. These URLs, in the context of an API, are called </a:t>
            </a:r>
            <a:r>
              <a:rPr lang="en-US" b="1" dirty="0"/>
              <a:t>endpoints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Example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In the following </a:t>
            </a:r>
            <a:r>
              <a:rPr lang="en-US" dirty="0" err="1"/>
              <a:t>url</a:t>
            </a:r>
            <a:r>
              <a:rPr lang="en-US" dirty="0"/>
              <a:t>, </a:t>
            </a:r>
            <a:r>
              <a:rPr lang="en-US" dirty="0">
                <a:hlinkClick r:id="rId2"/>
              </a:rPr>
              <a:t>https://jsonplaceholder.typicode.com/todos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/</a:t>
            </a:r>
            <a:r>
              <a:rPr lang="en-US" dirty="0" err="1"/>
              <a:t>todos</a:t>
            </a:r>
            <a:r>
              <a:rPr lang="en-US" dirty="0"/>
              <a:t> is an endpoint </a:t>
            </a:r>
          </a:p>
          <a:p>
            <a:pPr marL="0" indent="0">
              <a:buNone/>
            </a:pPr>
            <a:r>
              <a:rPr lang="en-US" dirty="0"/>
              <a:t>/</a:t>
            </a:r>
            <a:r>
              <a:rPr lang="en-US" dirty="0" err="1"/>
              <a:t>todos</a:t>
            </a:r>
            <a:r>
              <a:rPr lang="en-US" dirty="0"/>
              <a:t>/1 is another endpoint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419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14ED4-3775-756F-4AA8-BD5E64E78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921" y="618977"/>
            <a:ext cx="9393848" cy="984740"/>
          </a:xfrm>
        </p:spPr>
        <p:txBody>
          <a:bodyPr/>
          <a:lstStyle/>
          <a:p>
            <a:r>
              <a:rPr lang="en-US" dirty="0"/>
              <a:t>Send a Get request to a </a:t>
            </a:r>
            <a:r>
              <a:rPr lang="en-US" dirty="0" err="1"/>
              <a:t>JSONPlaceholder</a:t>
            </a:r>
            <a:r>
              <a:rPr lang="en-US" dirty="0"/>
              <a:t> endpoint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53657-25D6-D1F5-E71B-7F829327EB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56921" y="1787235"/>
            <a:ext cx="10275570" cy="4521831"/>
          </a:xfrm>
        </p:spPr>
        <p:txBody>
          <a:bodyPr/>
          <a:lstStyle/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requests</a:t>
            </a:r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api_url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'https://jsonplaceholder.typicode.com/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todos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/1’</a:t>
            </a:r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response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requests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api_url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response.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status_code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response.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json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575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BC877-35A7-1A48-F964-140EC2CC4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A method definition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F66A5-A75A-2090-5194-FB7E700503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requests</a:t>
            </a:r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jsonPrint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url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response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requests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url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response.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json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call the method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jsonPrint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'https://jsonplaceholder.typicode.com/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todos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/1'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251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3542A-9AFC-A41B-F7AC-7B6FC03FF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Json</a:t>
            </a:r>
            <a:r>
              <a:rPr lang="en-US" dirty="0"/>
              <a:t> packages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5FAD1-C162-37F8-77FC-E7051624FB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Python has great </a:t>
            </a:r>
            <a:r>
              <a:rPr lang="en-US" b="1" dirty="0"/>
              <a:t>JSON</a:t>
            </a:r>
            <a:r>
              <a:rPr lang="en-US" dirty="0"/>
              <a:t> support with the </a:t>
            </a:r>
            <a:r>
              <a:rPr lang="en-US" b="1" dirty="0" err="1"/>
              <a:t>json</a:t>
            </a:r>
            <a:r>
              <a:rPr lang="en-US" b="1" dirty="0"/>
              <a:t> package</a:t>
            </a:r>
            <a:r>
              <a:rPr lang="en-US" dirty="0"/>
              <a:t>. </a:t>
            </a:r>
          </a:p>
          <a:p>
            <a:r>
              <a:rPr lang="en-US" dirty="0"/>
              <a:t>We can both convert lists and dictionaries to </a:t>
            </a:r>
            <a:r>
              <a:rPr lang="en-US" b="1" dirty="0"/>
              <a:t>JSON</a:t>
            </a:r>
            <a:r>
              <a:rPr lang="en-US" dirty="0"/>
              <a:t>, and convert strings to lists and dictionaries. </a:t>
            </a:r>
          </a:p>
          <a:p>
            <a:r>
              <a:rPr lang="en-US" dirty="0"/>
              <a:t>The </a:t>
            </a:r>
            <a:r>
              <a:rPr lang="en-US" b="1" dirty="0" err="1"/>
              <a:t>json</a:t>
            </a:r>
            <a:r>
              <a:rPr lang="en-US" dirty="0"/>
              <a:t> library has two main functions:</a:t>
            </a:r>
          </a:p>
          <a:p>
            <a:pPr lvl="1"/>
            <a:r>
              <a:rPr lang="en-US" sz="2400" b="1" dirty="0" err="1"/>
              <a:t>json.dumps</a:t>
            </a:r>
            <a:r>
              <a:rPr lang="en-US" sz="2400" b="1" dirty="0"/>
              <a:t>() </a:t>
            </a:r>
            <a:r>
              <a:rPr lang="en-US" sz="2400" dirty="0"/>
              <a:t>— Takes in a Python object, and converts (dumps) it to a string.</a:t>
            </a:r>
          </a:p>
          <a:p>
            <a:pPr lvl="1"/>
            <a:r>
              <a:rPr lang="en-US" sz="2400" b="1" dirty="0" err="1"/>
              <a:t>json.loads</a:t>
            </a:r>
            <a:r>
              <a:rPr lang="en-US" sz="2400" b="1" dirty="0"/>
              <a:t>() </a:t>
            </a:r>
            <a:r>
              <a:rPr lang="en-US" sz="2400" dirty="0"/>
              <a:t>— Takes a JSON string, and converts (loads) it to a Python object.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dumps</a:t>
            </a:r>
            <a:r>
              <a:rPr lang="en-US" dirty="0"/>
              <a:t>() function is particularly useful as we can use it to print a formatted string which makes it easier to understand the JSON output, like in the diagram we saw in the previous slide:</a:t>
            </a:r>
          </a:p>
        </p:txBody>
      </p:sp>
    </p:spTree>
    <p:extLst>
      <p:ext uri="{BB962C8B-B14F-4D97-AF65-F5344CB8AC3E}">
        <p14:creationId xmlns:p14="http://schemas.microsoft.com/office/powerpoint/2010/main" val="576093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433F2-417D-5994-6FF1-1AD74E605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AA354-D21C-D9E8-D189-EADF9DBFDC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requests</a:t>
            </a:r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api_url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'https://jsonplaceholder.typicode.com/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todos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/1’</a:t>
            </a:r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response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requests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api_url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json_result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response.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json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output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json.dumps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json_result,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sort_keys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True,indent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4)</a:t>
            </a:r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(output)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392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44416-93F8-D89A-4CE9-65C7E4994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requests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B428C-6370-DC5E-86E3-D243EFCF15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/>
              <a:t>GET</a:t>
            </a:r>
            <a:r>
              <a:rPr lang="en-US" dirty="0"/>
              <a:t> — Retrieve information from the API.</a:t>
            </a:r>
          </a:p>
          <a:p>
            <a:r>
              <a:rPr lang="en-US" b="1" dirty="0"/>
              <a:t>POST</a:t>
            </a:r>
            <a:r>
              <a:rPr lang="en-US" dirty="0"/>
              <a:t> — Create a new resource (e.g., add a new data record).</a:t>
            </a:r>
          </a:p>
          <a:p>
            <a:r>
              <a:rPr lang="en-US" b="1" dirty="0"/>
              <a:t>PUT</a:t>
            </a:r>
            <a:r>
              <a:rPr lang="en-US" dirty="0"/>
              <a:t> — Update an existing resource (e.g., change specific value in existing record).</a:t>
            </a:r>
          </a:p>
          <a:p>
            <a:r>
              <a:rPr lang="en-US" b="1" dirty="0"/>
              <a:t>DELETE</a:t>
            </a:r>
            <a:r>
              <a:rPr lang="en-US" dirty="0"/>
              <a:t> — Delete an existing resource (e.g., delete a data record).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22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A9DFC-1BD4-0C94-03A4-E96108241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8A923-3DD2-AA2F-F511-5FC5E07934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requests</a:t>
            </a:r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api_url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'https://jsonplaceholder.typicode.com/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todos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/1’</a:t>
            </a:r>
          </a:p>
          <a:p>
            <a:pPr marL="0" indent="0"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my_todo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userId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": 1,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"title": "Swim at Lake Tana",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"completed": False}</a:t>
            </a:r>
          </a:p>
          <a:p>
            <a:pPr marL="0" indent="0"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requests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api_url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json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my_todo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status_code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json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049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309AE-9B37-5509-F9A7-86325C042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8E5BE-519C-B5F6-0B48-DD0E9146A9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 err="1"/>
              <a:t>requests.patch</a:t>
            </a:r>
            <a:r>
              <a:rPr lang="en-US" dirty="0"/>
              <a:t>() is used to modify the value of a specific field on an existing </a:t>
            </a:r>
            <a:r>
              <a:rPr lang="en-US" dirty="0" err="1"/>
              <a:t>todo</a:t>
            </a:r>
            <a:r>
              <a:rPr lang="en-US" dirty="0"/>
              <a:t>. </a:t>
            </a:r>
          </a:p>
          <a:p>
            <a:r>
              <a:rPr lang="en-US" dirty="0"/>
              <a:t>PATCH differs from PUT in that it doesn’t completely replace the existing resource. It only modifies the values set in the JSON sent with the request.</a:t>
            </a:r>
          </a:p>
          <a:p>
            <a:endParaRPr lang="en-US" dirty="0"/>
          </a:p>
          <a:p>
            <a:r>
              <a:rPr lang="en-US" dirty="0"/>
              <a:t>Use the same </a:t>
            </a:r>
            <a:r>
              <a:rPr lang="en-US" dirty="0" err="1"/>
              <a:t>todo</a:t>
            </a:r>
            <a:r>
              <a:rPr lang="en-US" dirty="0"/>
              <a:t> from the last example to try out </a:t>
            </a:r>
            <a:r>
              <a:rPr lang="en-US" dirty="0" err="1"/>
              <a:t>requests.patch</a:t>
            </a:r>
            <a:r>
              <a:rPr lang="en-US" dirty="0"/>
              <a:t>().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177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4E5C4-21F8-A384-8659-5E9F7FF15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B5CDE-8896-114C-03EF-14458302DB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requests</a:t>
            </a:r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api_url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'https://jsonplaceholder.typicode.com/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todos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/10’</a:t>
            </a:r>
          </a:p>
          <a:p>
            <a:pPr marL="0" indent="0">
              <a:buNone/>
            </a:pPr>
            <a:endParaRPr lang="en-US" altLang="en-US" dirty="0">
              <a:solidFill>
                <a:srgbClr val="A52A2A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my_todo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{"title": "Car wash"} </a:t>
            </a:r>
          </a:p>
          <a:p>
            <a:pPr marL="0" indent="0"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requests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patch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api_url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json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my_todo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altLang="en-US" dirty="0">
              <a:solidFill>
                <a:srgbClr val="0000CD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status_code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json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477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8A4EB7-0083-4E96-94F4-ADEA9D9987D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12895" y="2203803"/>
            <a:ext cx="6030277" cy="3183255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APIs</a:t>
            </a:r>
          </a:p>
          <a:p>
            <a:r>
              <a:rPr lang="en-US" dirty="0">
                <a:solidFill>
                  <a:srgbClr val="002060"/>
                </a:solidFill>
              </a:rPr>
              <a:t>API requests &amp; responses</a:t>
            </a:r>
          </a:p>
          <a:p>
            <a:r>
              <a:rPr lang="en-US" dirty="0">
                <a:solidFill>
                  <a:srgbClr val="002060"/>
                </a:solidFill>
              </a:rPr>
              <a:t>Requests Methods</a:t>
            </a:r>
          </a:p>
          <a:p>
            <a:pPr lvl="1"/>
            <a:r>
              <a:rPr lang="en-US" sz="1800" dirty="0">
                <a:solidFill>
                  <a:srgbClr val="002060"/>
                </a:solidFill>
              </a:rPr>
              <a:t>GET</a:t>
            </a:r>
          </a:p>
          <a:p>
            <a:pPr lvl="1"/>
            <a:r>
              <a:rPr lang="en-US" sz="1800" dirty="0">
                <a:solidFill>
                  <a:srgbClr val="002060"/>
                </a:solidFill>
              </a:rPr>
              <a:t>POST</a:t>
            </a:r>
          </a:p>
          <a:p>
            <a:pPr lvl="1"/>
            <a:r>
              <a:rPr lang="en-US" sz="1800" dirty="0">
                <a:solidFill>
                  <a:srgbClr val="002060"/>
                </a:solidFill>
              </a:rPr>
              <a:t>PATCH</a:t>
            </a:r>
          </a:p>
          <a:p>
            <a:pPr lvl="1"/>
            <a:r>
              <a:rPr lang="en-US" sz="1800" dirty="0">
                <a:solidFill>
                  <a:srgbClr val="002060"/>
                </a:solidFill>
              </a:rPr>
              <a:t>DELETE</a:t>
            </a:r>
          </a:p>
          <a:p>
            <a:r>
              <a:rPr lang="en-US" dirty="0">
                <a:solidFill>
                  <a:srgbClr val="002060"/>
                </a:solidFill>
              </a:rPr>
              <a:t>Work with real APIs like GitHub</a:t>
            </a:r>
          </a:p>
        </p:txBody>
      </p:sp>
    </p:spTree>
    <p:extLst>
      <p:ext uri="{BB962C8B-B14F-4D97-AF65-F5344CB8AC3E}">
        <p14:creationId xmlns:p14="http://schemas.microsoft.com/office/powerpoint/2010/main" val="3535087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1C78C-83DC-343F-779F-1C37E160C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9FC88-FDC0-7841-AFD7-4557459FFB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requests</a:t>
            </a:r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api_url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'https://jsonplaceholder.typicode.com/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todos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/10’</a:t>
            </a:r>
          </a:p>
          <a:p>
            <a:pPr marL="0" indent="0">
              <a:buNone/>
            </a:pPr>
            <a:endParaRPr lang="en-US" altLang="en-US" dirty="0">
              <a:solidFill>
                <a:srgbClr val="A52A2A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requests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delete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api_url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CD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status_code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CD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json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793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FCCDF-69F2-7708-3CE5-3E5BC22ED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use real APIs like GitHub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6C68B-47A1-DFA1-EB69-074FAAD024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/>
              <a:t>Authorization</a:t>
            </a:r>
            <a:r>
              <a:rPr lang="en-US" dirty="0"/>
              <a:t> — most APIs need us to include an authorization key with our calls, if we miss this — we’ll usually return a 4xx code telling us we need authorization.</a:t>
            </a:r>
          </a:p>
          <a:p>
            <a:r>
              <a:rPr lang="en-US" dirty="0"/>
              <a:t>Many APIs require you to register and obtain an API key in order to make API calls</a:t>
            </a:r>
          </a:p>
          <a:p>
            <a:r>
              <a:rPr lang="en-US" dirty="0"/>
              <a:t>To get </a:t>
            </a:r>
            <a:r>
              <a:rPr lang="en-US" dirty="0" err="1"/>
              <a:t>github</a:t>
            </a:r>
            <a:r>
              <a:rPr lang="en-US" dirty="0"/>
              <a:t> APIs key, go to your </a:t>
            </a:r>
            <a:r>
              <a:rPr lang="en-US" dirty="0" err="1"/>
              <a:t>github</a:t>
            </a:r>
            <a:r>
              <a:rPr lang="en-US" dirty="0"/>
              <a:t> profile and generate </a:t>
            </a:r>
            <a:r>
              <a:rPr lang="en-US" b="1" dirty="0"/>
              <a:t>Personal access tokens.</a:t>
            </a:r>
          </a:p>
          <a:p>
            <a:r>
              <a:rPr lang="en-US" dirty="0"/>
              <a:t>Once you have the authorization key, we will use it to authenticate all of our requests to the GitHub API like so: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635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4CC93-579D-F18D-8681-A721A6C5F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587A4-025B-EA41-1BCF-CD8549C862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requests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import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pprint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CD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url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'https://github.com/username' // use your user name</a:t>
            </a:r>
          </a:p>
          <a:p>
            <a:pPr marL="0" indent="0">
              <a:buNone/>
            </a:pPr>
            <a:endParaRPr lang="en-US" altLang="en-US" dirty="0">
              <a:solidFill>
                <a:srgbClr val="0000CD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user_data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requests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url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json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altLang="en-US" dirty="0">
              <a:solidFill>
                <a:srgbClr val="0000CD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user_data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902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28FA4-7951-20AD-B508-F196592F0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921" y="618977"/>
            <a:ext cx="9393848" cy="898096"/>
          </a:xfrm>
        </p:spPr>
        <p:txBody>
          <a:bodyPr/>
          <a:lstStyle/>
          <a:p>
            <a:r>
              <a:rPr lang="en-US" dirty="0"/>
              <a:t>Let’s create a repository in our GitHub account using Python.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0BC36-F532-F52E-D1B5-87A3DB3B63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56921" y="1797627"/>
            <a:ext cx="10275570" cy="45114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requests,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json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CD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payload = {	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'name'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my_python_repo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",	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'public'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"true"}</a:t>
            </a:r>
          </a:p>
          <a:p>
            <a:pPr marL="0" indent="0"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'ghp_H0ddt8v3khzer' //generate one for yourself</a:t>
            </a:r>
            <a:endParaRPr lang="en-US" altLang="en-US" dirty="0">
              <a:solidFill>
                <a:srgbClr val="A52A2A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url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'https://api.github.com/user/repos’</a:t>
            </a:r>
            <a:endParaRPr lang="en-US" altLang="en-US" dirty="0">
              <a:solidFill>
                <a:srgbClr val="0000CD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requests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	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00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url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	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00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headers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{'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Authorization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f'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{token}’},</a:t>
            </a:r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json.dumps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payload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CD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(res)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805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F1608-6A11-90F4-7673-058CF6F24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ECED1-B72B-134D-D47A-3D54C9F3B4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Using the data parameter of our request, we describe what we would like to do. In here we include our payload which is a Python dictionary converted into a JSON format string using </a:t>
            </a:r>
            <a:r>
              <a:rPr lang="en-US" b="1" dirty="0" err="1"/>
              <a:t>json.dumps</a:t>
            </a:r>
            <a:endParaRPr lang="en-US" b="1" dirty="0"/>
          </a:p>
          <a:p>
            <a:r>
              <a:rPr lang="en-US" dirty="0"/>
              <a:t>From that we will return the 201 Created response code — which tells us that the request was successful and we have created a new resource.</a:t>
            </a:r>
          </a:p>
          <a:p>
            <a:endParaRPr lang="en-US" dirty="0"/>
          </a:p>
          <a:p>
            <a:r>
              <a:rPr lang="en-US" dirty="0"/>
              <a:t>To check the result, we can head over to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83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E2D2FB-EB50-4ECF-9B84-E286F527A5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82566" y="1481959"/>
            <a:ext cx="10363200" cy="4876799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https://www.dataquest.io/blog/python-api-tutorial/</a:t>
            </a:r>
            <a:endParaRPr lang="en-US" dirty="0"/>
          </a:p>
          <a:p>
            <a:r>
              <a:rPr lang="en-US" dirty="0">
                <a:hlinkClick r:id="rId3"/>
              </a:rPr>
              <a:t>https://realpython.com/api-integration-in-python/</a:t>
            </a:r>
            <a:endParaRPr lang="en-US" dirty="0"/>
          </a:p>
          <a:p>
            <a:r>
              <a:rPr lang="en-US" dirty="0">
                <a:hlinkClick r:id="rId4"/>
              </a:rPr>
              <a:t>https://rapidapi.com/blog/how-to-use-an-api-with-python/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86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8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49A70-A6EA-498A-AD2D-7F7788B23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355" y="628650"/>
            <a:ext cx="8321696" cy="719930"/>
          </a:xfrm>
        </p:spPr>
        <p:txBody>
          <a:bodyPr/>
          <a:lstStyle/>
          <a:p>
            <a:r>
              <a:rPr lang="en-US" dirty="0"/>
              <a:t>What’s an API?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F3299-36EB-4AE8-8333-9BC7788A539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40524" y="1523999"/>
            <a:ext cx="10657490" cy="5023945"/>
          </a:xfrm>
        </p:spPr>
        <p:txBody>
          <a:bodyPr>
            <a:norm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 API, or Application Programming Interface, is a server that you can use to retrieve and send data to using code. APIs are most commonly used to retrieve data from a source and display it to a software application and it’s users.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When we want to receive data from an API, we need to make a request. Requests are used all over the web.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C0ECB8-DE26-7456-2F83-64157C7AEC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976" y="3813463"/>
            <a:ext cx="4410075" cy="1828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08473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780BF-7AE7-E4F5-29E6-8066D7058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API Requests and Response Codes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2B16F-7539-2AD6-950C-D67B5FD440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Any request made to a server of any kind always returns a response object, that response consists of multiple parts. </a:t>
            </a:r>
          </a:p>
          <a:p>
            <a:endParaRPr lang="en-US" dirty="0"/>
          </a:p>
          <a:p>
            <a:r>
              <a:rPr lang="en-US" dirty="0"/>
              <a:t>There are two parts of that response that are important for using APIs, one is called the </a:t>
            </a:r>
            <a:r>
              <a:rPr lang="en-US" b="1" dirty="0"/>
              <a:t>status code </a:t>
            </a:r>
            <a:r>
              <a:rPr lang="en-US" dirty="0"/>
              <a:t>and the other is the </a:t>
            </a:r>
            <a:r>
              <a:rPr lang="en-US" b="1" dirty="0"/>
              <a:t>response body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</a:t>
            </a:r>
            <a:r>
              <a:rPr lang="en-US" b="1" dirty="0"/>
              <a:t> status code </a:t>
            </a:r>
            <a:r>
              <a:rPr lang="en-US" dirty="0"/>
              <a:t>is used to indicate the status of the request, such as if it’s succeeded or failed. </a:t>
            </a:r>
          </a:p>
        </p:txBody>
      </p:sp>
    </p:spTree>
    <p:extLst>
      <p:ext uri="{BB962C8B-B14F-4D97-AF65-F5344CB8AC3E}">
        <p14:creationId xmlns:p14="http://schemas.microsoft.com/office/powerpoint/2010/main" val="613130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DB274-974A-5481-34C3-B54945BF7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Codes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7FB1C-1002-4E32-E725-F04C3A4F24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/>
              <a:t>200</a:t>
            </a:r>
            <a:r>
              <a:rPr lang="en-US" dirty="0"/>
              <a:t> (OK): Error-free success with a response.</a:t>
            </a:r>
          </a:p>
          <a:p>
            <a:r>
              <a:rPr lang="en-US" b="1" dirty="0"/>
              <a:t>301</a:t>
            </a:r>
            <a:r>
              <a:rPr lang="en-US" dirty="0"/>
              <a:t> : URL redirect</a:t>
            </a:r>
          </a:p>
          <a:p>
            <a:r>
              <a:rPr lang="en-US" b="1" dirty="0"/>
              <a:t>400</a:t>
            </a:r>
            <a:r>
              <a:rPr lang="en-US" dirty="0"/>
              <a:t>: Bad request</a:t>
            </a:r>
          </a:p>
          <a:p>
            <a:r>
              <a:rPr lang="en-US" b="1" dirty="0"/>
              <a:t>401</a:t>
            </a:r>
            <a:r>
              <a:rPr lang="en-US" dirty="0"/>
              <a:t> (UNAUTHORIZED): Access denied</a:t>
            </a:r>
          </a:p>
          <a:p>
            <a:r>
              <a:rPr lang="en-US" b="1" dirty="0"/>
              <a:t>403</a:t>
            </a:r>
            <a:r>
              <a:rPr lang="en-US" dirty="0"/>
              <a:t>: Forbidden request</a:t>
            </a:r>
          </a:p>
          <a:p>
            <a:r>
              <a:rPr lang="en-US" b="1" dirty="0"/>
              <a:t>404</a:t>
            </a:r>
            <a:r>
              <a:rPr lang="en-US" dirty="0"/>
              <a:t>: Not found</a:t>
            </a:r>
          </a:p>
          <a:p>
            <a:r>
              <a:rPr lang="en-US" b="1" dirty="0"/>
              <a:t>503</a:t>
            </a:r>
            <a:r>
              <a:rPr lang="en-US" dirty="0"/>
              <a:t>: Server error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FD46C4D-DC5E-A875-4D75-4EBDCDB42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779478"/>
              </p:ext>
            </p:extLst>
          </p:nvPr>
        </p:nvGraphicFramePr>
        <p:xfrm>
          <a:off x="6096001" y="2140527"/>
          <a:ext cx="4939078" cy="34186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45036">
                  <a:extLst>
                    <a:ext uri="{9D8B030D-6E8A-4147-A177-3AD203B41FA5}">
                      <a16:colId xmlns:a16="http://schemas.microsoft.com/office/drawing/2014/main" val="3043387959"/>
                    </a:ext>
                  </a:extLst>
                </a:gridCol>
                <a:gridCol w="2694042">
                  <a:extLst>
                    <a:ext uri="{9D8B030D-6E8A-4147-A177-3AD203B41FA5}">
                      <a16:colId xmlns:a16="http://schemas.microsoft.com/office/drawing/2014/main" val="3358520937"/>
                    </a:ext>
                  </a:extLst>
                </a:gridCol>
              </a:tblGrid>
              <a:tr h="5008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Code range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Category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2245532978"/>
                  </a:ext>
                </a:extLst>
              </a:tr>
              <a:tr h="7294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2xx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Successful operation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543786050"/>
                  </a:ext>
                </a:extLst>
              </a:tr>
              <a:tr h="7294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3xx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Redirection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2637540293"/>
                  </a:ext>
                </a:extLst>
              </a:tr>
              <a:tr h="7294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4xx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Client error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2189500766"/>
                  </a:ext>
                </a:extLst>
              </a:tr>
              <a:tr h="7294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5xx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Server error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2421465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1439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71858-5AE6-9D85-3F46-FB216CBFD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API Requests in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51FDC-E8E2-63F1-E73D-AC2EBDD6E1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In Python, the most common library for making requests and working with APIs is the </a:t>
            </a:r>
            <a:r>
              <a:rPr lang="en-US" b="1" dirty="0"/>
              <a:t>requests library</a:t>
            </a:r>
            <a:r>
              <a:rPr lang="en-US" dirty="0"/>
              <a:t>. </a:t>
            </a:r>
          </a:p>
          <a:p>
            <a:r>
              <a:rPr lang="en-US" dirty="0"/>
              <a:t>The </a:t>
            </a:r>
            <a:r>
              <a:rPr lang="en-US" b="1" dirty="0"/>
              <a:t>requests library </a:t>
            </a:r>
            <a:r>
              <a:rPr lang="en-US" dirty="0"/>
              <a:t>isn’t part of the standard Python library, so you’ll need to install it to get started.</a:t>
            </a:r>
          </a:p>
          <a:p>
            <a:endParaRPr lang="en-US" dirty="0"/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pip install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requests            //for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linux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python -m pip install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requests  // for windows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5B32A72-3CE7-5E3A-3C7E-6907DEE1B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3739"/>
            <a:ext cx="65" cy="5846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2352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790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CF0B0-A8EE-3F58-C4A6-442652096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64734-F54D-CC5A-349A-851E77857F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requests module </a:t>
            </a:r>
            <a:r>
              <a:rPr lang="en-US" dirty="0"/>
              <a:t>allows you to send HTTP requests using Python. The HTTP request returns a </a:t>
            </a:r>
            <a:r>
              <a:rPr lang="en-US" b="1" dirty="0"/>
              <a:t>Response Object </a:t>
            </a:r>
            <a:r>
              <a:rPr lang="en-US" dirty="0"/>
              <a:t>with all the response data (content, encoding, status, etc.).</a:t>
            </a:r>
          </a:p>
          <a:p>
            <a:r>
              <a:rPr lang="en-US" dirty="0"/>
              <a:t>It has the various methods, such as:</a:t>
            </a:r>
          </a:p>
          <a:p>
            <a:pPr lvl="1"/>
            <a:r>
              <a:rPr lang="en-US" sz="2400" dirty="0"/>
              <a:t>Delete</a:t>
            </a:r>
          </a:p>
          <a:p>
            <a:pPr lvl="1"/>
            <a:r>
              <a:rPr lang="en-US" sz="2400" dirty="0"/>
              <a:t>Get</a:t>
            </a:r>
          </a:p>
          <a:p>
            <a:pPr lvl="1"/>
            <a:r>
              <a:rPr lang="en-US" sz="2400" dirty="0"/>
              <a:t>Post</a:t>
            </a:r>
          </a:p>
          <a:p>
            <a:pPr lvl="1"/>
            <a:r>
              <a:rPr lang="en-US" sz="2400" dirty="0"/>
              <a:t>Put</a:t>
            </a:r>
          </a:p>
          <a:p>
            <a:pPr lvl="1"/>
            <a:r>
              <a:rPr lang="en-US" sz="2400" dirty="0"/>
              <a:t>Request </a:t>
            </a:r>
          </a:p>
        </p:txBody>
      </p:sp>
    </p:spTree>
    <p:extLst>
      <p:ext uri="{BB962C8B-B14F-4D97-AF65-F5344CB8AC3E}">
        <p14:creationId xmlns:p14="http://schemas.microsoft.com/office/powerpoint/2010/main" val="1686493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941AC-721B-4D33-9DCC-3DBA06416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Our First API Request: GET method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9D511-2C21-A1F1-BE90-410FE888D4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To make a ‘GET’ request, we’ll use the </a:t>
            </a:r>
            <a:r>
              <a:rPr lang="en-US" b="1" dirty="0" err="1"/>
              <a:t>requests.get</a:t>
            </a:r>
            <a:r>
              <a:rPr lang="en-US" b="1" dirty="0"/>
              <a:t>() </a:t>
            </a:r>
            <a:r>
              <a:rPr lang="en-US" dirty="0"/>
              <a:t>function, which requires one argument — the URL we want to make the request to. We’ll start by making a request to an API endpoint that doesn’t exist, so we can see what that response code looks like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requests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response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requests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'https://www.craftknowledge.net/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yourfile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’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print(response.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status_code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Output: 404 //doesn’t exist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822C00-2DEC-C722-3FA5-691397FAE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3739"/>
            <a:ext cx="65" cy="5846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2352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219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39899-731C-68B4-1E5C-8137BE97B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JSON Data in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4B63D-1F43-6D5E-ECC4-3106D7AD65E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/>
              <a:t>JSON</a:t>
            </a:r>
            <a:r>
              <a:rPr lang="en-US" dirty="0"/>
              <a:t> (JavaScript Object Notation) is the language of APIs. </a:t>
            </a:r>
          </a:p>
          <a:p>
            <a:endParaRPr lang="en-US" dirty="0"/>
          </a:p>
          <a:p>
            <a:r>
              <a:rPr lang="en-US" b="1" dirty="0"/>
              <a:t>JSON</a:t>
            </a:r>
            <a:r>
              <a:rPr lang="en-US" dirty="0"/>
              <a:t> is a way to encode data structures that ensures that they are easily readable by machines. </a:t>
            </a:r>
          </a:p>
          <a:p>
            <a:endParaRPr lang="en-US" dirty="0"/>
          </a:p>
          <a:p>
            <a:r>
              <a:rPr lang="en-US" dirty="0"/>
              <a:t>JSON is the primary format in which data is passed back and forth to APIs, and most API servers will send their responses in JSON format.</a:t>
            </a:r>
          </a:p>
          <a:p>
            <a:endParaRPr lang="en-US" dirty="0"/>
          </a:p>
          <a:p>
            <a:r>
              <a:rPr lang="en-US" dirty="0"/>
              <a:t>When interacting with APIs we use a standardized template for sending and receiving data so both the client (us) and the API can process the data correctly — this format is the JavaScript Object Notation (</a:t>
            </a:r>
            <a:r>
              <a:rPr lang="en-US" b="1" dirty="0"/>
              <a:t>JSON</a:t>
            </a:r>
            <a:r>
              <a:rPr lang="en-US" dirty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3217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 Company All Hands_Win32_MS v3" id="{1F352A5D-0EBE-49A2-9FF7-DEF81AB6F3C6}" vid="{D35781EA-2188-4D84-8966-791644CE13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941CA7C-A0BF-44EF-B2E5-7539C3B9B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4E879E6-8FFE-4154-8F2A-F7518B89B376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16c05727-aa75-4e4a-9b5f-8a80a1165891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1666</Words>
  <Application>Microsoft Office PowerPoint</Application>
  <PresentationFormat>Widescreen</PresentationFormat>
  <Paragraphs>191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Consolas</vt:lpstr>
      <vt:lpstr>Lato</vt:lpstr>
      <vt:lpstr>Times New Roman</vt:lpstr>
      <vt:lpstr>Wingdings</vt:lpstr>
      <vt:lpstr>RetrospectVTI</vt:lpstr>
      <vt:lpstr>Introduction to Programming in Python</vt:lpstr>
      <vt:lpstr>PowerPoint Presentation</vt:lpstr>
      <vt:lpstr>What’s an API?</vt:lpstr>
      <vt:lpstr>Python API Requests and Response Codes</vt:lpstr>
      <vt:lpstr>Status Codes</vt:lpstr>
      <vt:lpstr>Making API Requests in Python</vt:lpstr>
      <vt:lpstr>PowerPoint Presentation</vt:lpstr>
      <vt:lpstr>Making Our First API Request: GET method</vt:lpstr>
      <vt:lpstr>Working with JSON Data in Python</vt:lpstr>
      <vt:lpstr>PowerPoint Presentation</vt:lpstr>
      <vt:lpstr>API endpoints</vt:lpstr>
      <vt:lpstr>Send a Get request to a JSONPlaceholder endpoint</vt:lpstr>
      <vt:lpstr>In A method definition</vt:lpstr>
      <vt:lpstr>Json packages</vt:lpstr>
      <vt:lpstr>PowerPoint Presentation</vt:lpstr>
      <vt:lpstr>Types of requests</vt:lpstr>
      <vt:lpstr>POST</vt:lpstr>
      <vt:lpstr>PATCH</vt:lpstr>
      <vt:lpstr>PowerPoint Presentation</vt:lpstr>
      <vt:lpstr>DELETE</vt:lpstr>
      <vt:lpstr>How can we use real APIs like GitHub API</vt:lpstr>
      <vt:lpstr>PowerPoint Presentation</vt:lpstr>
      <vt:lpstr>Let’s create a repository in our GitHub account using Python.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2020-02-06T00:04:26Z</dcterms:created>
  <dcterms:modified xsi:type="dcterms:W3CDTF">2023-02-24T12:45:55Z</dcterms:modified>
</cp:coreProperties>
</file>