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276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xhn/vUOplJg3o42bTCkGrciGd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Content with Caption">
  <p:cSld name="4_Content with Captio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/>
          <p:nvPr/>
        </p:nvSpPr>
        <p:spPr>
          <a:xfrm>
            <a:off x="0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3"/>
          <p:cNvSpPr txBox="1"/>
          <p:nvPr/>
        </p:nvSpPr>
        <p:spPr>
          <a:xfrm>
            <a:off x="-1707114" y="2422578"/>
            <a:ext cx="6145764" cy="110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endParaRPr sz="24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7647842" y="6136265"/>
            <a:ext cx="4090199" cy="45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2567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Google Shape;18;p23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45320" y="1849064"/>
            <a:ext cx="4384900" cy="2256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Content with Caption">
  <p:cSld name="5_Content with 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/>
          <p:nvPr/>
        </p:nvSpPr>
        <p:spPr>
          <a:xfrm>
            <a:off x="4659774" y="1108956"/>
            <a:ext cx="7537688" cy="4885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4"/>
          <p:cNvSpPr/>
          <p:nvPr/>
        </p:nvSpPr>
        <p:spPr>
          <a:xfrm>
            <a:off x="5478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4"/>
          <p:cNvSpPr/>
          <p:nvPr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24" descr="Info"/>
          <p:cNvGrpSpPr/>
          <p:nvPr/>
        </p:nvGrpSpPr>
        <p:grpSpPr>
          <a:xfrm>
            <a:off x="4642801" y="3133724"/>
            <a:ext cx="567374" cy="550865"/>
            <a:chOff x="4914764" y="3319462"/>
            <a:chExt cx="619125" cy="619125"/>
          </a:xfrm>
        </p:grpSpPr>
        <p:sp>
          <p:nvSpPr>
            <p:cNvPr id="24" name="Google Shape;24;p24"/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 extrusionOk="0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4"/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4"/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/>
              <a:ahLst/>
              <a:cxnLst/>
              <a:rect l="l" t="t" r="r" b="b"/>
              <a:pathLst>
                <a:path w="38100" h="200025" extrusionOk="0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24"/>
          <p:cNvSpPr txBox="1"/>
          <p:nvPr/>
        </p:nvSpPr>
        <p:spPr>
          <a:xfrm>
            <a:off x="831099" y="2757997"/>
            <a:ext cx="2750301" cy="67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3600" b="1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1"/>
          </p:nvPr>
        </p:nvSpPr>
        <p:spPr>
          <a:xfrm>
            <a:off x="5908431" y="1603717"/>
            <a:ext cx="5524060" cy="315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7" descr="A picture containing ligh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7506" y="2055322"/>
            <a:ext cx="1683026" cy="274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-8621" y="625480"/>
            <a:ext cx="1036320" cy="6858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2"/>
          <p:cNvSpPr txBox="1">
            <a:spLocks noGrp="1"/>
          </p:cNvSpPr>
          <p:nvPr>
            <p:ph type="sldNum" idx="12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" name="Google Shape;12;p22" descr="Char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73852" y="82268"/>
            <a:ext cx="944645" cy="11920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title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Working with Databases</a:t>
            </a:r>
            <a:endParaRPr dirty="0"/>
          </a:p>
        </p:txBody>
      </p:sp>
      <p:sp>
        <p:nvSpPr>
          <p:cNvPr id="42" name="Google Shape;42;p1"/>
          <p:cNvSpPr txBox="1">
            <a:spLocks noGrp="1"/>
          </p:cNvSpPr>
          <p:nvPr>
            <p:ph type="body" idx="1"/>
          </p:nvPr>
        </p:nvSpPr>
        <p:spPr>
          <a:xfrm>
            <a:off x="7666804" y="6074944"/>
            <a:ext cx="4090199" cy="45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9E27-D185-719E-43B6-0928664A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B6DEA-B4E7-A5ED-D377-4AD382ED8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mysql.connector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mydb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mysql.connector.connect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      host=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"localhost"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user=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i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root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password=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i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root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“,  </a:t>
            </a: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    database=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“</a:t>
            </a:r>
            <a:r>
              <a:rPr lang="en-US" i="1" dirty="0" err="1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craftDatabase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mydb.cursor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mycursor.execute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"SHOW TABLES"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 </a:t>
            </a:r>
            <a:r>
              <a:rPr lang="en-US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: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b)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4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026A-755C-8134-1052-2C4201E1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350BA-4AA0-796A-AAD2-CA540AEBA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mysql.connector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def </a:t>
            </a:r>
            <a:r>
              <a:rPr lang="en-US" sz="2400" dirty="0" err="1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create_connection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host_name,usr_name,usr_pwd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):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connection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mysql.connector.connect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              host=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host_name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user=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usr_name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, password=</a:t>
            </a:r>
            <a:r>
              <a:rPr lang="en-US" sz="24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usr_pwd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	</a:t>
            </a: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              database=</a:t>
            </a:r>
            <a:r>
              <a:rPr lang="en-US" sz="24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db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connection</a:t>
            </a: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//calling the function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connection = </a:t>
            </a:r>
            <a:r>
              <a:rPr lang="en-US" sz="2400" dirty="0" err="1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create_connection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         "localhost", "root", "root", “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craftDatabase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 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8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BDA0-C595-78C7-DF24-CD82C4FA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51DB2-F5FD-514A-CA48-D29FDAE6E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def </a:t>
            </a:r>
            <a:r>
              <a:rPr lang="en-US" sz="1800" dirty="0" err="1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execute_query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(connection, query):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connection.cursor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(query)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connection.commit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print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("Query executed successfully")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3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45A7-FCEF-54FE-43A7-81F4DFC6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 to create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91BAA-DCEE-54D5-6C82-399A3BE02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create_table_query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"CREATE Table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craft_students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</a:p>
          <a:p>
            <a:pPr marL="0" marR="0" indent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	id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int AUTO_INCREMENT,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name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text NOT NULL,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age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int,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gender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text,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nationality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text,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	PRIMARY KEY(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id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))"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execute_query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(connection,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create_table_query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36BB-03A2-BC45-9EE1-2C343124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MySQL INSERT INTO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39D0B-DB2B-AB88-E7DD-C1D40407D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mydb.cursor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"INSERT INTO students(name, address)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	  VALUES (%s, %s)"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("Yohannes", "Los Angeles")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mycursor.</a:t>
            </a:r>
            <a:r>
              <a:rPr lang="en-US" sz="18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execute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mydb.</a:t>
            </a:r>
            <a:r>
              <a:rPr lang="en-US" sz="18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commit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mycursor.</a:t>
            </a:r>
            <a:r>
              <a:rPr lang="en-US" sz="18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rowcount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"record(s) inserted")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81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4395-311D-E4FF-CDF1-9AB41A29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Multiple Rows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40C16-028A-9CC9-C0BD-804AEDAC9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/>
              <a:t>To insert multiple rows into a table, use the </a:t>
            </a:r>
            <a:r>
              <a:rPr lang="en-US" sz="3800" b="1" dirty="0" err="1"/>
              <a:t>executemany</a:t>
            </a:r>
            <a:r>
              <a:rPr lang="en-US" sz="3800" dirty="0"/>
              <a:t>() method.</a:t>
            </a:r>
          </a:p>
          <a:p>
            <a:r>
              <a:rPr lang="en-US" sz="3800" dirty="0"/>
              <a:t>The second parameter of the </a:t>
            </a:r>
            <a:r>
              <a:rPr lang="en-US" sz="3800" b="1" dirty="0" err="1"/>
              <a:t>executemany</a:t>
            </a:r>
            <a:r>
              <a:rPr lang="en-US" sz="3800" dirty="0"/>
              <a:t>() method is a list of tuples, containing the data you want to insert:</a:t>
            </a:r>
            <a:endParaRPr lang="en-US" dirty="0"/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sql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"INSERT INTO students(name, address) VALUES (%s, %s)"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val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[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	("Yohannes", "Los Angeles"),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	("Jemal", "Virginia"),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	("Solomon", "Texas"),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	("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Tekle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", "Ohio") ]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848AD39-EC20-A4E7-2445-35FD09CA660D}"/>
              </a:ext>
            </a:extLst>
          </p:cNvPr>
          <p:cNvSpPr txBox="1">
            <a:spLocks/>
          </p:cNvSpPr>
          <p:nvPr/>
        </p:nvSpPr>
        <p:spPr>
          <a:xfrm>
            <a:off x="5211097" y="3429000"/>
            <a:ext cx="6373794" cy="272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mycursor.</a:t>
            </a:r>
            <a:r>
              <a:rPr lang="en-US" sz="18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executemany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mydb.</a:t>
            </a:r>
            <a:r>
              <a:rPr lang="en-US" sz="18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commit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mycursor.</a:t>
            </a:r>
            <a:r>
              <a:rPr lang="en-US" sz="18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rowcount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"record(s) inserted")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8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7DF9-DB42-2E65-26A0-874AA7CC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MySQL SELECT FROM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FBFEB-90F0-9CA4-FF27-E879C678C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sql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"SELECT * FROM students"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mycursor.</a:t>
            </a:r>
            <a:r>
              <a:rPr lang="en-US" sz="24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execute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sql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result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mycursor.</a:t>
            </a:r>
            <a:r>
              <a:rPr lang="en-US" sz="24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fetchall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()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result: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5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9F83-59B1-8714-0232-8CA15F7B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MySQL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BBE89-B067-78CA-E170-A0DF5B701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sql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"DELETE FROM students WHERE address = ‘Ohio’"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mycursor.</a:t>
            </a:r>
            <a:r>
              <a:rPr lang="en-US" sz="24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execute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sql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mydb.</a:t>
            </a:r>
            <a:r>
              <a:rPr lang="en-US" sz="24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commit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mycursor.</a:t>
            </a:r>
            <a:r>
              <a:rPr lang="en-US" sz="24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rowcount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"record(s) deleted")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2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AFD1-FA98-2F47-28FF-6CD06CF1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Query( %s PLACEHOLDER)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1748-D2F5-1F59-C4C6-0999D2444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parameterized query is a query in which </a:t>
            </a:r>
            <a:r>
              <a:rPr lang="en-US" b="1" dirty="0"/>
              <a:t>placeholders</a:t>
            </a:r>
            <a:r>
              <a:rPr lang="en-US" dirty="0"/>
              <a:t> (%s) are used for parameters (column values) and the parameter values supplied at execution time.</a:t>
            </a:r>
          </a:p>
          <a:p>
            <a:endParaRPr lang="en-US" dirty="0"/>
          </a:p>
          <a:p>
            <a:r>
              <a:rPr lang="en-US" dirty="0"/>
              <a:t>Escape values by using the placeholder %s method: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77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1951-7A98-FE63-87A5-90D5B2A2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D0CF-EEA0-1202-290C-8C2762481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sql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"DELETE FROM students WHERE address = %s"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("Texas",)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mycursor.</a:t>
            </a:r>
            <a:r>
              <a:rPr lang="en-US" sz="24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execute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sql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mydb.</a:t>
            </a:r>
            <a:r>
              <a:rPr lang="en-US" sz="24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commit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mycursor.</a:t>
            </a:r>
            <a:r>
              <a:rPr lang="en-US" sz="24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rowcount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"record(s) deleted")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2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body" idx="1"/>
          </p:nvPr>
        </p:nvSpPr>
        <p:spPr>
          <a:xfrm>
            <a:off x="5948363" y="1571625"/>
            <a:ext cx="5484128" cy="3183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00025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dirty="0">
                <a:solidFill>
                  <a:srgbClr val="002060"/>
                </a:solidFill>
              </a:rPr>
              <a:t>MySQL Connector</a:t>
            </a:r>
            <a:endParaRPr dirty="0">
              <a:solidFill>
                <a:srgbClr val="002060"/>
              </a:solidFill>
            </a:endParaRPr>
          </a:p>
          <a:p>
            <a:pPr marL="200025" lvl="0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</a:pPr>
            <a:r>
              <a:rPr lang="en-US" dirty="0"/>
              <a:t>MySQL Commands</a:t>
            </a:r>
            <a:endParaRPr dirty="0">
              <a:solidFill>
                <a:srgbClr val="002060"/>
              </a:solidFill>
            </a:endParaRPr>
          </a:p>
          <a:p>
            <a:pPr marL="200025" lvl="0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</a:pPr>
            <a:r>
              <a:rPr lang="en-US" dirty="0">
                <a:solidFill>
                  <a:srgbClr val="002060"/>
                </a:solidFill>
              </a:rPr>
              <a:t>Using Python Functions</a:t>
            </a:r>
          </a:p>
          <a:p>
            <a:pPr marL="200025" lvl="0" indent="-203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</a:pPr>
            <a:r>
              <a:rPr lang="en-US" dirty="0"/>
              <a:t>Stored procedures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AAD4-98BA-8229-9BBF-F16C6E91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22AF3-729A-2284-4E48-66082D181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mysql.connector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def </a:t>
            </a:r>
            <a:r>
              <a:rPr lang="en-US" sz="2400" dirty="0" err="1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create_connection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host_name,usr_name,usr_pwd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):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connection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mysql.connector.connect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              host=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host_name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user=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usr_name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, password=</a:t>
            </a:r>
            <a:r>
              <a:rPr lang="en-US" sz="24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usr_pwd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	</a:t>
            </a: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              database=</a:t>
            </a:r>
            <a:r>
              <a:rPr lang="en-US" sz="24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db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connection</a:t>
            </a: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//calling the function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connection = </a:t>
            </a:r>
            <a:r>
              <a:rPr lang="en-US" sz="2400" dirty="0" err="1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create_connection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         "localhost", "root", "root", “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craftDatabase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 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58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0659-DFA9-6432-8E97-6FC80B68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func</a:t>
            </a:r>
            <a:r>
              <a:rPr lang="en-US" dirty="0"/>
              <a:t> that can execute any 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A5803-3804-FE54-384D-EB3F9BCED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def </a:t>
            </a:r>
            <a:r>
              <a:rPr lang="en-US" sz="2400" dirty="0" err="1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execute_query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(connection, query):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connection.cursor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mycursor.execute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(query)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connection.commit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6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2523-CE3D-F843-30E5-42B61289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6D15B-0F59-6E18-682B-29D0F2B7A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create_table_query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"""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       CREATE TABLE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laptop_table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		  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id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int,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name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text,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price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int,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		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purchase_date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date)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"""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6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92A9-4252-804D-316A-8F9C6827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/Create the table by executing the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98D7A-2C44-64B8-A722-EFDA6781E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execute_query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(connection,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create_table_query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88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3247-3DFE-6350-10CA-EB5C5F71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21" y="618977"/>
            <a:ext cx="9393848" cy="984740"/>
          </a:xfrm>
        </p:spPr>
        <p:txBody>
          <a:bodyPr/>
          <a:lstStyle/>
          <a:p>
            <a:r>
              <a:rPr lang="en-US" dirty="0"/>
              <a:t> a function to insert values into the created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DB588-E3FE-D186-1AA1-A5CE9B9F8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def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insertValIntoTable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(connection, id, name, price,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purchase_date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):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connection.cursor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sql_stmt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"INSERT INTO laptop(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id,name,price,purchase_date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           VALUES (%s, %s, %s, %s)"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record = (id, name, price,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purchase_date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mycursor.execute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sql_stmt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record)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connection.commit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4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80D6-EDB2-F2A4-6A0D-816A10C3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the function that inserts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99D3-A916-8F21-FE33-7BB10E7ED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insertValIntoTable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(connection, 101, ‘Dell’, 3500, ‘2022-02-12’)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insertValIntoTb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(connection, 102, ‘Lenovo’, 1200, ‘2023-01-11’)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insertValIntoTb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(connection, 103, ‘MacBook’, 2500, ‘2020-03-10’)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insertValIntoTb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(connection, 104, ‘HP’, 1500, ‘2012-08-13’)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73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A1E1-1FD5-19C0-3568-6012BF27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A290-45DD-19DD-2039-968593FB8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properly written and executed the previous code snippets, you would have the following 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755EE0-32F0-2600-2AF2-711D6D0B8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82" y="2867049"/>
            <a:ext cx="5791835" cy="217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84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3145-D403-6322-6A55-E619C992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3D324-9224-ECF4-849B-5A4390EE7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SQL, </a:t>
            </a:r>
            <a:r>
              <a:rPr lang="en-US" b="1" dirty="0"/>
              <a:t>stored procedure </a:t>
            </a:r>
            <a:r>
              <a:rPr lang="en-US" dirty="0"/>
              <a:t>is a set of statement(s) that perform some defined actions. We make stored procedures so that we can reuse statements that are used frequently.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Use the following </a:t>
            </a:r>
            <a:br>
              <a:rPr lang="en-US" dirty="0"/>
            </a:br>
            <a:r>
              <a:rPr lang="en-US" dirty="0"/>
              <a:t>table for examples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7E983-76C2-C5DE-65CC-70B2EB434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361" y="3067665"/>
            <a:ext cx="7061130" cy="3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60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2A81-3B08-280E-4A8E-D3387E76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21" y="618977"/>
            <a:ext cx="9393848" cy="1435965"/>
          </a:xfrm>
        </p:spPr>
        <p:txBody>
          <a:bodyPr/>
          <a:lstStyle/>
          <a:p>
            <a:r>
              <a:rPr lang="en-US" b="0" i="0" dirty="0">
                <a:solidFill>
                  <a:srgbClr val="3F4041"/>
                </a:solidFill>
                <a:effectLst/>
                <a:latin typeface="Mukta"/>
              </a:rPr>
              <a:t>Let's have a procedure that displays all records of the </a:t>
            </a:r>
            <a:r>
              <a:rPr lang="en-US" i="0" dirty="0" err="1">
                <a:solidFill>
                  <a:srgbClr val="3F4041"/>
                </a:solidFill>
                <a:effectLst/>
                <a:latin typeface="Mukta"/>
              </a:rPr>
              <a:t>student_info</a:t>
            </a:r>
            <a:r>
              <a:rPr lang="en-US" i="0" dirty="0">
                <a:solidFill>
                  <a:srgbClr val="3F4041"/>
                </a:solidFill>
                <a:effectLst/>
                <a:latin typeface="Mukta"/>
              </a:rPr>
              <a:t> </a:t>
            </a:r>
            <a:r>
              <a:rPr lang="en-US" b="0" i="0" dirty="0">
                <a:solidFill>
                  <a:srgbClr val="3F4041"/>
                </a:solidFill>
                <a:effectLst/>
                <a:latin typeface="Mukta"/>
              </a:rPr>
              <a:t>table whose marks are greater than 70 and count all the table rows.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3E6B4-968B-647C-011E-2AA731E5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6921" y="2212257"/>
            <a:ext cx="10275570" cy="4096809"/>
          </a:xfrm>
        </p:spPr>
        <p:txBody>
          <a:bodyPr/>
          <a:lstStyle/>
          <a:p>
            <a:pPr marL="76200" indent="0">
              <a:buNone/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DELIMITER</a:t>
            </a:r>
            <a:r>
              <a:rPr lang="en-US" dirty="0"/>
              <a:t> &amp;&amp;</a:t>
            </a:r>
          </a:p>
          <a:p>
            <a:pPr marL="76200" indent="0">
              <a:buNone/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CREATE PROCEDURE</a:t>
            </a:r>
            <a:r>
              <a:rPr lang="en-US" dirty="0"/>
              <a:t> </a:t>
            </a:r>
            <a:r>
              <a:rPr lang="en-US" sz="2400" dirty="0" err="1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student_with_high_grade</a:t>
            </a:r>
            <a:r>
              <a:rPr lang="en-US" dirty="0"/>
              <a:t>()</a:t>
            </a:r>
          </a:p>
          <a:p>
            <a:pPr marL="76200" indent="0">
              <a:buNone/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BEGIN</a:t>
            </a:r>
            <a:endParaRPr lang="en-US" dirty="0"/>
          </a:p>
          <a:p>
            <a:pPr marL="76200" indent="0">
              <a:buNone/>
            </a:pPr>
            <a:r>
              <a:rPr lang="en-US" dirty="0"/>
              <a:t>    SELECT * FROM </a:t>
            </a:r>
            <a:r>
              <a:rPr lang="en-US" dirty="0" err="1"/>
              <a:t>student_info</a:t>
            </a:r>
            <a:r>
              <a:rPr lang="en-US" dirty="0"/>
              <a:t> WHERE marks &gt; 70;</a:t>
            </a:r>
          </a:p>
          <a:p>
            <a:pPr marL="76200" indent="0">
              <a:buNone/>
            </a:pPr>
            <a:r>
              <a:rPr lang="en-US" dirty="0"/>
              <a:t>    SELECT COUNT(</a:t>
            </a:r>
            <a:r>
              <a:rPr lang="en-US" dirty="0" err="1"/>
              <a:t>st_code</a:t>
            </a:r>
            <a:r>
              <a:rPr lang="en-US" dirty="0"/>
              <a:t>) AS </a:t>
            </a:r>
            <a:r>
              <a:rPr lang="en-US" dirty="0" err="1"/>
              <a:t>total_student</a:t>
            </a:r>
            <a:r>
              <a:rPr lang="en-US" dirty="0"/>
              <a:t> FROM </a:t>
            </a:r>
            <a:r>
              <a:rPr lang="en-US" dirty="0" err="1"/>
              <a:t>student_info</a:t>
            </a:r>
            <a:r>
              <a:rPr lang="en-US" dirty="0"/>
              <a:t>;</a:t>
            </a:r>
          </a:p>
          <a:p>
            <a:pPr marL="76200" indent="0">
              <a:buNone/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END</a:t>
            </a:r>
            <a:r>
              <a:rPr lang="en-US" dirty="0"/>
              <a:t> &amp;&amp;</a:t>
            </a:r>
          </a:p>
          <a:p>
            <a:pPr marL="76200" indent="0">
              <a:buNone/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DELIMITER </a:t>
            </a:r>
            <a:r>
              <a:rPr lang="en-US" dirty="0"/>
              <a:t>;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CALL</a:t>
            </a:r>
            <a:r>
              <a:rPr lang="en-US" dirty="0"/>
              <a:t> </a:t>
            </a:r>
            <a:r>
              <a:rPr lang="en-US" sz="2400" dirty="0" err="1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student_with_high_grade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83780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584A-EAD0-5F53-7ACE-F7D48619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Stored Procedure from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3F0CB-37C0-91C8-7903-0B0A63A9E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call MySQL stored procedure from Python, you need to follow these steps:</a:t>
            </a:r>
          </a:p>
          <a:p>
            <a:pPr lvl="1"/>
            <a:r>
              <a:rPr lang="en-US" sz="2400" dirty="0"/>
              <a:t>Connect to MySQL from Python</a:t>
            </a:r>
          </a:p>
          <a:p>
            <a:pPr lvl="1"/>
            <a:r>
              <a:rPr lang="en-US" sz="2400" b="1" dirty="0"/>
              <a:t>Get Cursor Object from Connection</a:t>
            </a:r>
            <a:br>
              <a:rPr lang="en-US" sz="2400" dirty="0"/>
            </a:br>
            <a:r>
              <a:rPr lang="en-US" sz="2400" dirty="0"/>
              <a:t>Next, use a </a:t>
            </a:r>
            <a:r>
              <a:rPr lang="en-US" sz="2400" dirty="0" err="1"/>
              <a:t>connection.cursor</a:t>
            </a:r>
            <a:r>
              <a:rPr lang="en-US" sz="2400" dirty="0"/>
              <a:t>() method to create a cursor object.  </a:t>
            </a:r>
            <a:br>
              <a:rPr lang="en-US" sz="2400" dirty="0"/>
            </a:br>
            <a:r>
              <a:rPr lang="en-US" sz="2400" dirty="0"/>
              <a:t>This method creates a new </a:t>
            </a:r>
            <a:r>
              <a:rPr lang="en-US" sz="2400" b="1" dirty="0" err="1"/>
              <a:t>MySQLCursor</a:t>
            </a:r>
            <a:r>
              <a:rPr lang="en-US" sz="2400" dirty="0"/>
              <a:t> object.</a:t>
            </a:r>
          </a:p>
          <a:p>
            <a:pPr lvl="1"/>
            <a:r>
              <a:rPr lang="en-US" sz="2400" b="1" dirty="0"/>
              <a:t>Execute the stored procedure</a:t>
            </a:r>
            <a:br>
              <a:rPr lang="en-US" sz="2400" dirty="0"/>
            </a:br>
            <a:r>
              <a:rPr lang="en-US" sz="2400" dirty="0"/>
              <a:t>Execute the stored procedure using the </a:t>
            </a:r>
            <a:r>
              <a:rPr lang="en-US" sz="2400" dirty="0" err="1"/>
              <a:t>cursor.callproc</a:t>
            </a:r>
            <a:r>
              <a:rPr lang="en-US" sz="2400" dirty="0"/>
              <a:t>(). here, you must know the stored procedure name and its IN and OUT parameters.</a:t>
            </a:r>
          </a:p>
          <a:p>
            <a:pPr lvl="1"/>
            <a:r>
              <a:rPr lang="en-US" sz="2400" b="1" dirty="0"/>
              <a:t>Fetch results</a:t>
            </a:r>
            <a:br>
              <a:rPr lang="en-US" sz="2400" dirty="0"/>
            </a:br>
            <a:r>
              <a:rPr lang="en-US" sz="2400" dirty="0"/>
              <a:t>Once the stored procedure executes successfully, we can extract the result using a </a:t>
            </a:r>
            <a:r>
              <a:rPr lang="en-US" sz="2400" dirty="0" err="1"/>
              <a:t>cursor.stored_results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0329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1135380" y="614362"/>
            <a:ext cx="8321696" cy="71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 dirty="0"/>
              <a:t>MySQL Connector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53" name="Google Shape;53;p3"/>
          <p:cNvSpPr txBox="1">
            <a:spLocks noGrp="1"/>
          </p:cNvSpPr>
          <p:nvPr>
            <p:ph type="body" idx="1"/>
          </p:nvPr>
        </p:nvSpPr>
        <p:spPr>
          <a:xfrm>
            <a:off x="1040524" y="1523999"/>
            <a:ext cx="10657490" cy="502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nsolas"/>
              </a:rPr>
              <a:t>MySQL database has a two-step process for database creation: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nsolas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nsolas"/>
              </a:rPr>
              <a:t>Make a connection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nsolas"/>
              </a:rPr>
              <a:t>to a MySQL server.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nsolas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nsolas"/>
              </a:rPr>
              <a:t>Execute a separate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nsolas"/>
              </a:rPr>
              <a:t>query to create the database.</a:t>
            </a:r>
          </a:p>
          <a:p>
            <a:pPr marL="342900" indent="-342900">
              <a:spcBef>
                <a:spcPts val="600"/>
              </a:spcBef>
            </a:pP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onsolas"/>
            </a:endParaRPr>
          </a:p>
          <a:p>
            <a:pPr marL="342900" indent="-342900"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nsolas"/>
              </a:rPr>
              <a:t>Install pip</a:t>
            </a:r>
          </a:p>
          <a:p>
            <a:pPr marL="342900" indent="-342900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nsolas"/>
              </a:rPr>
              <a:t>Install MySQL connector</a:t>
            </a:r>
            <a:b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nsolas"/>
              </a:rPr>
            </a:br>
            <a:b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nsolas"/>
              </a:rPr>
            </a:br>
            <a:r>
              <a:rPr lang="en-US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en-US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–m pip install </a:t>
            </a:r>
            <a:r>
              <a:rPr lang="en-US" dirty="0" err="1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</a:t>
            </a:r>
            <a:r>
              <a:rPr lang="en-US" dirty="0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-connector-python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9ABD-18BF-6821-FCDA-382F34CD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21" y="618977"/>
            <a:ext cx="9393848" cy="984740"/>
          </a:xfrm>
        </p:spPr>
        <p:txBody>
          <a:bodyPr/>
          <a:lstStyle/>
          <a:p>
            <a:r>
              <a:rPr lang="en-US" dirty="0"/>
              <a:t>Execute the </a:t>
            </a:r>
            <a:r>
              <a:rPr lang="en-US" dirty="0" err="1"/>
              <a:t>student_with_high_grade</a:t>
            </a:r>
            <a:r>
              <a:rPr lang="en-US" dirty="0"/>
              <a:t>() stored procedure using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98E7A-95A9-D050-A596-357856DEF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6921" y="1750141"/>
            <a:ext cx="10275570" cy="4558925"/>
          </a:xfrm>
        </p:spPr>
        <p:txBody>
          <a:bodyPr/>
          <a:lstStyle/>
          <a:p>
            <a:pPr marL="76200" indent="0">
              <a:buNone/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import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r>
              <a:rPr lang="en-US" dirty="0"/>
              <a:t> 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as</a:t>
            </a:r>
            <a:r>
              <a:rPr lang="en-US" dirty="0"/>
              <a:t> mc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conn= </a:t>
            </a:r>
            <a:r>
              <a:rPr lang="en-US" dirty="0" err="1"/>
              <a:t>mc.</a:t>
            </a:r>
            <a:r>
              <a:rPr lang="en-US" sz="24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connect</a:t>
            </a:r>
            <a:r>
              <a:rPr lang="en-US" dirty="0"/>
              <a:t>(  host = "localhost",  user = "root",  password = "root"  database = "</a:t>
            </a:r>
            <a:r>
              <a:rPr lang="en-US" dirty="0" err="1"/>
              <a:t>craftDatabase</a:t>
            </a:r>
            <a:r>
              <a:rPr lang="en-US" dirty="0"/>
              <a:t>" 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conn.</a:t>
            </a:r>
            <a:r>
              <a:rPr lang="en-US" sz="24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cursor</a:t>
            </a:r>
            <a:r>
              <a:rPr lang="en-US" dirty="0"/>
              <a:t>()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 err="1"/>
              <a:t>mycursor.</a:t>
            </a:r>
            <a:r>
              <a:rPr lang="en-US" sz="24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callproc</a:t>
            </a:r>
            <a:r>
              <a:rPr lang="en-US" dirty="0"/>
              <a:t>("</a:t>
            </a:r>
            <a:r>
              <a:rPr lang="en-US" sz="2400" dirty="0" err="1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student_with_high_grade</a:t>
            </a:r>
            <a:r>
              <a:rPr lang="en-US" dirty="0"/>
              <a:t>")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for </a:t>
            </a:r>
            <a:r>
              <a:rPr lang="en-US" dirty="0"/>
              <a:t>result 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in</a:t>
            </a:r>
            <a:r>
              <a:rPr lang="en-US" dirty="0"/>
              <a:t> </a:t>
            </a:r>
            <a:r>
              <a:rPr lang="en-US" dirty="0" err="1"/>
              <a:t>mycursor.stored_results</a:t>
            </a:r>
            <a:r>
              <a:rPr lang="en-US" dirty="0"/>
              <a:t>():</a:t>
            </a:r>
          </a:p>
          <a:p>
            <a:pPr marL="76200" indent="0">
              <a:buNone/>
            </a:pPr>
            <a:r>
              <a:rPr lang="en-US" dirty="0"/>
              <a:t>  print(</a:t>
            </a:r>
            <a:r>
              <a:rPr lang="en-US" dirty="0" err="1"/>
              <a:t>result.</a:t>
            </a:r>
            <a:r>
              <a:rPr lang="en-US" sz="24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fetchall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790711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F70-2590-EE71-ACA1-A792836C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29F67-3BCD-F0C3-9338-F5D69ECCA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def </a:t>
            </a:r>
            <a:r>
              <a:rPr lang="en-US" sz="2400" dirty="0" err="1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find_highGrade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():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connection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mysql.connector.connect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              host=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‘localhost’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user=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‘root’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 </a:t>
            </a: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           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password=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‘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root’,	</a:t>
            </a: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              database=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‘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craftDatabase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’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</a:p>
          <a:p>
            <a:pPr marL="76200" indent="0">
              <a:buNone/>
            </a:pP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connection.cursor</a:t>
            </a:r>
            <a:r>
              <a:rPr lang="en-US" dirty="0"/>
              <a:t>()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 err="1"/>
              <a:t>mycursor.</a:t>
            </a:r>
            <a:r>
              <a:rPr lang="en-US" sz="24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callproc</a:t>
            </a:r>
            <a:r>
              <a:rPr lang="en-US" dirty="0"/>
              <a:t>("</a:t>
            </a:r>
            <a:r>
              <a:rPr lang="en-US" sz="2400" dirty="0" err="1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student_with_high_grade</a:t>
            </a:r>
            <a:r>
              <a:rPr lang="en-US" dirty="0"/>
              <a:t>")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for </a:t>
            </a:r>
            <a:r>
              <a:rPr lang="en-US" dirty="0"/>
              <a:t>result </a:t>
            </a: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in</a:t>
            </a:r>
            <a:r>
              <a:rPr lang="en-US" dirty="0"/>
              <a:t> </a:t>
            </a:r>
            <a:r>
              <a:rPr lang="en-US" dirty="0" err="1"/>
              <a:t>mycursor.stored_results</a:t>
            </a:r>
            <a:r>
              <a:rPr lang="en-US" dirty="0"/>
              <a:t>():</a:t>
            </a:r>
          </a:p>
          <a:p>
            <a:pPr marL="76200" indent="0">
              <a:buNone/>
            </a:pPr>
            <a:r>
              <a:rPr lang="en-US" dirty="0"/>
              <a:t>  print(</a:t>
            </a:r>
            <a:r>
              <a:rPr lang="en-US" dirty="0" err="1"/>
              <a:t>result.</a:t>
            </a:r>
            <a:r>
              <a:rPr lang="en-US" sz="2400" dirty="0" err="1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fetchall</a:t>
            </a:r>
            <a:r>
              <a:rPr lang="en-US" dirty="0"/>
              <a:t>())</a:t>
            </a: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6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1410-B3BE-4AB4-81D2-642E192D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D5210-7649-D03C-6233-5121947EA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python code that can execute stored procedures with multiple parameters including IN &amp; OUT</a:t>
            </a:r>
          </a:p>
        </p:txBody>
      </p:sp>
    </p:spTree>
    <p:extLst>
      <p:ext uri="{BB962C8B-B14F-4D97-AF65-F5344CB8AC3E}">
        <p14:creationId xmlns:p14="http://schemas.microsoft.com/office/powerpoint/2010/main" val="182579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3AE2-93B9-F4B8-5E21-83D33981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Connection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4CC25-1BEE-61E7-65CB-1FA0518AB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mysql.connector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mydb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mysql.connector.connect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 host=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"localhost"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 user=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i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root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  //your user name here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 password=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i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root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//your password here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mydb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0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0FB2-86AB-3FCE-3418-649AC0C1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MySQL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2D46C-1EBC-3DF8-00E9-EE42CC122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Database</a:t>
            </a:r>
          </a:p>
          <a:p>
            <a:r>
              <a:rPr lang="en-US" dirty="0"/>
              <a:t>Create a table</a:t>
            </a:r>
          </a:p>
          <a:p>
            <a:r>
              <a:rPr lang="en-US" dirty="0"/>
              <a:t>Insert into tables</a:t>
            </a:r>
          </a:p>
          <a:p>
            <a:r>
              <a:rPr lang="en-US" dirty="0"/>
              <a:t>Select Query</a:t>
            </a:r>
          </a:p>
          <a:p>
            <a:r>
              <a:rPr lang="en-US" dirty="0"/>
              <a:t>Delete table/rows</a:t>
            </a:r>
          </a:p>
          <a:p>
            <a:r>
              <a:rPr lang="en-US" dirty="0"/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203241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6905-8DF6-B676-C673-2D6D6ECD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1142D-0FD4-7383-CC59-7838ED79C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mysql.connector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mydb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mysql.connector.connect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      host=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"localhost"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      user=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i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root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  //your user name here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      password=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i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root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//your password here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mydb.cursor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mycursor.execute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"CREATE DATABASE </a:t>
            </a:r>
            <a:r>
              <a:rPr lang="en-US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craftDatabase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7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1759-6170-A13A-AE8D-291AE301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AF706-8DE3-B830-D751-A6B98D7E5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mysql.connector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mydb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mysql.connector.connect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      host=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"localhost"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user=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i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root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password=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i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root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mydb.cursor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mycursor.execute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"SHOW DATABASES"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db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en-US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: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db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EB1C-D6F3-909D-98CC-81BBE891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8ACD3-5C13-EBD1-82C9-FC9A8B36E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mysql.connector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def </a:t>
            </a:r>
            <a:r>
              <a:rPr lang="en-US" sz="1800" dirty="0" err="1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create_connection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host_name,usr_name,usr_pwd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connection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mysql.connector.connect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              host=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host_name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              user=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usr_name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              password=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usr_pwd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connection</a:t>
            </a: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//calling the function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connection = </a:t>
            </a:r>
            <a:r>
              <a:rPr lang="en-US" sz="1800" dirty="0" err="1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create_connection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         "localhost", "root", "root")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endParaRPr lang="en-US" sz="9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E98E0D2-A2D6-E631-D479-0C1C97CDF858}"/>
              </a:ext>
            </a:extLst>
          </p:cNvPr>
          <p:cNvSpPr txBox="1">
            <a:spLocks/>
          </p:cNvSpPr>
          <p:nvPr/>
        </p:nvSpPr>
        <p:spPr>
          <a:xfrm>
            <a:off x="7157883" y="2029747"/>
            <a:ext cx="4427007" cy="470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def </a:t>
            </a:r>
            <a:r>
              <a:rPr lang="en-US" sz="1800" dirty="0" err="1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create_db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(connection, query):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connection.cursor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(query)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("Database created successfully")</a:t>
            </a: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//calling functions to create database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query = 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"CREATE DATABASE 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craftDatabase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create_db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(connection, query)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4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3E49-B909-CB67-1F4D-B32CB167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MySQL Create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F18E0-34E8-3B6C-4C47-CE8E30687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marR="0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mysql.connector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mydb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mysql.connector.connect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       host=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"localhost"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user=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sz="2400" i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root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, password=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sz="2400" i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root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“, </a:t>
            </a:r>
            <a:b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 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database = 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sz="2400" i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craftDatabase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mydb.cursor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mycursor.execute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"CREATE Table students(name varchar(255), address varchar(255))"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400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1811</Words>
  <Application>Microsoft Office PowerPoint</Application>
  <PresentationFormat>Widescreen</PresentationFormat>
  <Paragraphs>171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Mukta</vt:lpstr>
      <vt:lpstr>Noto Sans Symbols</vt:lpstr>
      <vt:lpstr>Times New Roman</vt:lpstr>
      <vt:lpstr>RetrospectVTI</vt:lpstr>
      <vt:lpstr>Working with Databases</vt:lpstr>
      <vt:lpstr>PowerPoint Presentation</vt:lpstr>
      <vt:lpstr>MySQL Connector</vt:lpstr>
      <vt:lpstr>Create Connection</vt:lpstr>
      <vt:lpstr>Python MySQL Commands</vt:lpstr>
      <vt:lpstr>Creating a Database</vt:lpstr>
      <vt:lpstr>Show Databases</vt:lpstr>
      <vt:lpstr>Using Functions</vt:lpstr>
      <vt:lpstr>Python MySQL Create Table</vt:lpstr>
      <vt:lpstr>Show Tables</vt:lpstr>
      <vt:lpstr>Using Functions</vt:lpstr>
      <vt:lpstr>PowerPoint Presentation</vt:lpstr>
      <vt:lpstr>Calling functions to create database</vt:lpstr>
      <vt:lpstr>Python MySQL INSERT INTO Tables</vt:lpstr>
      <vt:lpstr>INSERT Multiple Rows</vt:lpstr>
      <vt:lpstr>Python MySQL SELECT FROM</vt:lpstr>
      <vt:lpstr>Python MySQL DELETE</vt:lpstr>
      <vt:lpstr>Parameterized Query( %s PLACEHOLDER) </vt:lpstr>
      <vt:lpstr>PowerPoint Presentation</vt:lpstr>
      <vt:lpstr>More Examples</vt:lpstr>
      <vt:lpstr>a func that can execute any query</vt:lpstr>
      <vt:lpstr>Create table query</vt:lpstr>
      <vt:lpstr>/Create the table by executing the function</vt:lpstr>
      <vt:lpstr> a function to insert values into the created table</vt:lpstr>
      <vt:lpstr>call the function that inserts values</vt:lpstr>
      <vt:lpstr>OUTPUT</vt:lpstr>
      <vt:lpstr>Stored Procedures</vt:lpstr>
      <vt:lpstr>Let's have a procedure that displays all records of the student_info table whose marks are greater than 70 and count all the table rows.</vt:lpstr>
      <vt:lpstr>Calling Stored Procedure from Python</vt:lpstr>
      <vt:lpstr>Execute the student_with_high_grade() stored procedure using Python</vt:lpstr>
      <vt:lpstr>Using Python Functions</vt:lpstr>
      <vt:lpstr>Challenge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Programming  </dc:title>
  <cp:lastModifiedBy>belew yenealem</cp:lastModifiedBy>
  <cp:revision>78</cp:revision>
  <dcterms:created xsi:type="dcterms:W3CDTF">2020-02-06T00:04:00Z</dcterms:created>
  <dcterms:modified xsi:type="dcterms:W3CDTF">2023-02-24T08:07:37Z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