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1" r:id="rId6"/>
    <p:sldId id="258" r:id="rId7"/>
    <p:sldId id="297" r:id="rId8"/>
    <p:sldId id="321" r:id="rId9"/>
    <p:sldId id="322" r:id="rId10"/>
    <p:sldId id="326" r:id="rId11"/>
    <p:sldId id="323" r:id="rId12"/>
    <p:sldId id="324" r:id="rId13"/>
    <p:sldId id="325" r:id="rId14"/>
    <p:sldId id="327" r:id="rId15"/>
    <p:sldId id="328" r:id="rId16"/>
    <p:sldId id="329" r:id="rId17"/>
    <p:sldId id="330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259" r:id="rId38"/>
    <p:sldId id="26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68246-F7E9-4CA5-A0BD-AE9D12201D0C}" v="18" dt="2020-12-12T03:31:09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055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2/24/2023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92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858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99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593AE21-5629-4554-B418-91995020B302}"/>
              </a:ext>
            </a:extLst>
          </p:cNvPr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98B2762-C063-44B1-A760-DD1B968BE09A}"/>
              </a:ext>
            </a:extLst>
          </p:cNvPr>
          <p:cNvSpPr txBox="1">
            <a:spLocks/>
          </p:cNvSpPr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BFD381-1983-4673-8C0D-47C0848F05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9F900145-A597-4083-9E29-5EAC5279CBA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CF07ADA-4DDF-4673-82EB-C56549FE68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44D879-5B07-4E89-8273-20710E2DFAB7}"/>
              </a:ext>
            </a:extLst>
          </p:cNvPr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>
            <a:extLst>
              <a:ext uri="{FF2B5EF4-FFF2-40B4-BE49-F238E27FC236}">
                <a16:creationId xmlns:a16="http://schemas.microsoft.com/office/drawing/2014/main" id="{D5F51FA4-6D99-4C7A-82F8-8227EF3B8DC5}"/>
              </a:ext>
            </a:extLst>
          </p:cNvPr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706AD7-0E27-423B-949F-E8E8248CF416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DCB8E58-3BEB-4B72-BE08-69CB2B0AD61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1CD6FC-6EAC-4618-905B-95DCB3474753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6CF3514-7AF3-4FC3-9EEC-9B20FC924AB2}"/>
              </a:ext>
            </a:extLst>
          </p:cNvPr>
          <p:cNvSpPr txBox="1">
            <a:spLocks/>
          </p:cNvSpPr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B3E4C8-AF39-4BFA-B6F4-8B2B79D6A6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A9D5-58D8-4CFB-8F10-02014F1C6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BF5273D-0B1E-4B03-957D-F180553838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</a:p>
        </p:txBody>
      </p:sp>
    </p:spTree>
    <p:extLst>
      <p:ext uri="{BB962C8B-B14F-4D97-AF65-F5344CB8AC3E}">
        <p14:creationId xmlns:p14="http://schemas.microsoft.com/office/powerpoint/2010/main" val="18446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0097A3E-9ECE-4FEA-BD77-C203F37BB98C}"/>
              </a:ext>
            </a:extLst>
          </p:cNvPr>
          <p:cNvSpPr txBox="1">
            <a:spLocks/>
          </p:cNvSpPr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AB507FC-08F4-4105-8DB5-B12E61ABD3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</a:p>
          <a:p>
            <a:pPr lvl="0"/>
            <a:r>
              <a:rPr lang="en-US" dirty="0"/>
              <a:t>{ link to reference1, example: http://app.icraftsoft.net }</a:t>
            </a:r>
          </a:p>
        </p:txBody>
      </p:sp>
    </p:spTree>
    <p:extLst>
      <p:ext uri="{BB962C8B-B14F-4D97-AF65-F5344CB8AC3E}">
        <p14:creationId xmlns:p14="http://schemas.microsoft.com/office/powerpoint/2010/main" val="8752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C47E92DD-4638-4EFE-A0C5-A834DE8DBC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FF172-1DA4-48FC-BF29-91580345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3515339-63D2-4263-907F-4DDBB672198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7" r:id="rId2"/>
    <p:sldLayoutId id="2147483729" r:id="rId3"/>
    <p:sldLayoutId id="2147483728" r:id="rId4"/>
    <p:sldLayoutId id="2147483709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9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ile-operation" TargetMode="External"/><Relationship Id="rId2" Type="http://schemas.openxmlformats.org/officeDocument/2006/relationships/hyperlink" Target="https://www.w3schools.com/python/python_file_handling.asp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ynative.com/python/file-handling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87EE-DA3D-4E92-9EA2-FD2A051D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91" y="1114585"/>
            <a:ext cx="3531146" cy="182739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Programming in Python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A9B503-4BFE-B34B-88AC-D1EDF7317C11}"/>
              </a:ext>
            </a:extLst>
          </p:cNvPr>
          <p:cNvSpPr txBox="1">
            <a:spLocks/>
          </p:cNvSpPr>
          <p:nvPr/>
        </p:nvSpPr>
        <p:spPr>
          <a:xfrm>
            <a:off x="540438" y="3904167"/>
            <a:ext cx="4016813" cy="18273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38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Working with Files</a:t>
            </a:r>
          </a:p>
        </p:txBody>
      </p:sp>
    </p:spTree>
    <p:extLst>
      <p:ext uri="{BB962C8B-B14F-4D97-AF65-F5344CB8AC3E}">
        <p14:creationId xmlns:p14="http://schemas.microsoft.com/office/powerpoint/2010/main" val="276750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A7A2-F525-6AD7-5D91-853B61F3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5F8F-21A2-5DAF-DDDA-6630FC81F8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open</a:t>
            </a:r>
            <a:r>
              <a:rPr lang="en-US" dirty="0"/>
              <a:t>() function returns a file object, which has a </a:t>
            </a:r>
            <a:r>
              <a:rPr lang="en-US" b="1" dirty="0"/>
              <a:t>read</a:t>
            </a:r>
            <a:r>
              <a:rPr lang="en-US" dirty="0"/>
              <a:t>() method for reading the content of the file. 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After we open a file, we use the </a:t>
            </a:r>
            <a:r>
              <a:rPr lang="en-US" b="1" dirty="0"/>
              <a:t>read</a:t>
            </a:r>
            <a:r>
              <a:rPr lang="en-US" dirty="0"/>
              <a:t>() method to read its contents.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file1 = 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"test.txt", "r"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(file1.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8E7CC40-C243-C4AF-22E4-B980C65FF037}"/>
              </a:ext>
            </a:extLst>
          </p:cNvPr>
          <p:cNvSpPr txBox="1">
            <a:spLocks/>
          </p:cNvSpPr>
          <p:nvPr/>
        </p:nvSpPr>
        <p:spPr>
          <a:xfrm>
            <a:off x="6296891" y="2919846"/>
            <a:ext cx="5288000" cy="298219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normAutofit fontScale="92500" lnSpcReduction="10000"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or using temp variable</a:t>
            </a: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file1 = 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"test.txt", "r"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read_content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file1.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read_content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8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5439-FC05-943C-ED56-AE60FF81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Parts of the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21E50-A100-D4D7-79D5-9ECC2F8F59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dirty="0"/>
            </a:br>
            <a:r>
              <a:rPr lang="en-US" dirty="0"/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file1 = 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"test.txt", "r"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(file1.read(5)) // reads 5 chars of file1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You can return one line by using the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readline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method:</a:t>
            </a:r>
            <a:b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file1 = 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"test.txt", "r"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(file1.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print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(file1.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5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6BAC-7688-3F77-D2E5-2E613EA6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thru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36894-0E86-AADE-B024-266BD1035D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file1 = 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"test.txt", "r"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x 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file1: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		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3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122-DC8C-9E1C-3574-DE474EC5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05DC1-1644-1E22-47FE-738B3687DE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It is a good practice to always close the file when you are done with it. Closing a file will free up the resources that were tied with the file. 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It is done using the </a:t>
            </a:r>
            <a:r>
              <a:rPr lang="en-US" b="1" dirty="0"/>
              <a:t>close</a:t>
            </a:r>
            <a:r>
              <a:rPr lang="en-US" dirty="0"/>
              <a:t>() method in Python.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file1 = 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"test.txt", "r"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(file1.readline())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file1.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400B842-DDDB-CFF6-420D-A089E80BB17F}"/>
              </a:ext>
            </a:extLst>
          </p:cNvPr>
          <p:cNvSpPr txBox="1">
            <a:spLocks/>
          </p:cNvSpPr>
          <p:nvPr/>
        </p:nvSpPr>
        <p:spPr>
          <a:xfrm>
            <a:off x="6494319" y="2909455"/>
            <a:ext cx="5090572" cy="355201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normAutofit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file1 = 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"test.txt", "r"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(file1.readlines())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file1.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9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FED9-76AF-3DC3-4ED3-62D8BBE0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49E4-30A6-5E5F-E8D5-4DC9B10471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If an exception occurs when we are performing some operation with the file, the code exits without closing the file.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/>
              <a:t>A safer way is to use a </a:t>
            </a:r>
            <a:r>
              <a:rPr lang="en-US" b="1" dirty="0"/>
              <a:t>try</a:t>
            </a:r>
            <a:r>
              <a:rPr lang="en-US" dirty="0"/>
              <a:t>...</a:t>
            </a:r>
            <a:r>
              <a:rPr lang="en-US" b="1" dirty="0"/>
              <a:t>finally</a:t>
            </a:r>
            <a:r>
              <a:rPr lang="en-US" dirty="0"/>
              <a:t> block. </a:t>
            </a:r>
            <a:br>
              <a:rPr lang="en-US" dirty="0"/>
            </a:br>
            <a:br>
              <a:rPr lang="en-US" dirty="0"/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file1 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"test.txt", "r"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(file1.read(5))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file1.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Here, we have closed the file in the </a:t>
            </a:r>
            <a:r>
              <a:rPr lang="en-US" b="1" dirty="0"/>
              <a:t>finally</a:t>
            </a:r>
            <a:r>
              <a:rPr lang="en-US" dirty="0"/>
              <a:t> block as </a:t>
            </a:r>
            <a:r>
              <a:rPr lang="en-US" b="1" dirty="0"/>
              <a:t>finally</a:t>
            </a:r>
            <a:r>
              <a:rPr lang="en-US" dirty="0"/>
              <a:t> always executes, and the file will be closed even if an exception occurs.</a:t>
            </a:r>
          </a:p>
        </p:txBody>
      </p:sp>
    </p:spTree>
    <p:extLst>
      <p:ext uri="{BB962C8B-B14F-4D97-AF65-F5344CB8AC3E}">
        <p14:creationId xmlns:p14="http://schemas.microsoft.com/office/powerpoint/2010/main" val="181410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EEAE-FEBF-4BB4-EE7A-7A90E431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of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3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3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Syntax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A508A-CA68-4795-631D-189B197CA3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 Python, use the </a:t>
            </a:r>
            <a:r>
              <a:rPr lang="en-US" b="1" dirty="0"/>
              <a:t>with</a:t>
            </a:r>
            <a:r>
              <a:rPr lang="en-US" dirty="0"/>
              <a:t>...</a:t>
            </a:r>
            <a:r>
              <a:rPr lang="en-US" b="1" dirty="0"/>
              <a:t>open</a:t>
            </a:r>
            <a:r>
              <a:rPr lang="en-US" dirty="0"/>
              <a:t> syntax to automatically close the file. 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"test.txt", "r"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file1: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(file1.read(5))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47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92D9-E5F6-B991-3764-B3964B96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Counting 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3293E-9D13-A815-BE4F-C87D553EE2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Counting the number of words in a file. Use the </a:t>
            </a:r>
            <a:r>
              <a:rPr lang="en-US" b="1" dirty="0"/>
              <a:t>split</a:t>
            </a:r>
            <a:r>
              <a:rPr lang="en-US" dirty="0"/>
              <a:t>() method on strings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"test.txt", "r"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file1: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 = file1.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words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{0} words in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(words)))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1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E74C-11E2-759F-73DB-EE4B2D4E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pi_digits.txt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F1FE9-7145-B518-786D-802D5A3F54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Suppose there is a file that contains pi to 30 decimal places with 10 decimal places per line: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1C880-C18A-FF1B-1D10-493BED95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716530"/>
            <a:ext cx="4114800" cy="1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45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7C00-6B61-1A63-DB36-BE3FAF2F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list of lines from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9CCFE-FDCA-E377-4AF6-2C47474A8F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"pi_digits.txt", "r"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file_obj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file_obj.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readlines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// try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lstrip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 or strip()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10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7700-FD8C-9B8B-25CC-CA7F5490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non-ASCII characters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FAF1C-0980-49B6-FD42-3F040F8D45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If you’re dealing with other languages such as Amharic, Chinese, and Korean, the text file is not a simple </a:t>
            </a:r>
            <a:r>
              <a:rPr lang="en-US" b="1" dirty="0"/>
              <a:t>ASCII</a:t>
            </a:r>
            <a:r>
              <a:rPr lang="en-US" dirty="0"/>
              <a:t> text file. And it’s likely a </a:t>
            </a:r>
            <a:r>
              <a:rPr lang="en-US" b="1" dirty="0"/>
              <a:t>UTF-8</a:t>
            </a:r>
            <a:r>
              <a:rPr lang="en-US" dirty="0"/>
              <a:t> file that uses more than just the standard </a:t>
            </a:r>
            <a:r>
              <a:rPr lang="en-US" b="1" dirty="0"/>
              <a:t>ASCII</a:t>
            </a:r>
            <a:r>
              <a:rPr lang="en-US" dirty="0"/>
              <a:t> text characters.</a:t>
            </a:r>
          </a:p>
          <a:p>
            <a:r>
              <a:rPr lang="en-US" dirty="0"/>
              <a:t>To open a </a:t>
            </a:r>
            <a:r>
              <a:rPr lang="en-US" b="1" dirty="0"/>
              <a:t>UTF-8</a:t>
            </a:r>
            <a:r>
              <a:rPr lang="en-US" dirty="0"/>
              <a:t> text file, pass the </a:t>
            </a:r>
            <a:r>
              <a:rPr lang="en-US" b="1" dirty="0"/>
              <a:t>encoding='utf-8' </a:t>
            </a:r>
            <a:r>
              <a:rPr lang="en-US" dirty="0"/>
              <a:t>to the </a:t>
            </a:r>
            <a:r>
              <a:rPr lang="en-US" b="1" dirty="0"/>
              <a:t>open</a:t>
            </a:r>
            <a:r>
              <a:rPr lang="en-US" dirty="0"/>
              <a:t>() function to instruct it to expect UTF-8 characters from the file.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we have the following file </a:t>
            </a:r>
            <a:br>
              <a:rPr lang="en-US" dirty="0"/>
            </a:br>
            <a:r>
              <a:rPr lang="en-US" dirty="0"/>
              <a:t>named </a:t>
            </a:r>
            <a:r>
              <a:rPr lang="en-US" b="1" dirty="0"/>
              <a:t>myfile.txt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8D8FDB3-41B1-7C0E-1C86-279E8F5A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828" y="3873265"/>
            <a:ext cx="3032760" cy="1645920"/>
          </a:xfrm>
          <a:prstGeom prst="rect">
            <a:avLst/>
          </a:prstGeom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984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A4EB7-0083-4E96-94F4-ADEA9D998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2895" y="2203803"/>
            <a:ext cx="6030277" cy="31832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Files</a:t>
            </a:r>
          </a:p>
          <a:p>
            <a:r>
              <a:rPr lang="en-US" dirty="0">
                <a:solidFill>
                  <a:srgbClr val="002060"/>
                </a:solidFill>
              </a:rPr>
              <a:t>Python Read Files</a:t>
            </a:r>
          </a:p>
          <a:p>
            <a:r>
              <a:rPr lang="en-US" dirty="0">
                <a:solidFill>
                  <a:srgbClr val="002060"/>
                </a:solidFill>
              </a:rPr>
              <a:t>Python Write/Create Files</a:t>
            </a:r>
          </a:p>
          <a:p>
            <a:r>
              <a:rPr lang="en-US" dirty="0">
                <a:solidFill>
                  <a:srgbClr val="002060"/>
                </a:solidFill>
              </a:rPr>
              <a:t>Python Delete Files</a:t>
            </a:r>
          </a:p>
        </p:txBody>
      </p:sp>
    </p:spTree>
    <p:extLst>
      <p:ext uri="{BB962C8B-B14F-4D97-AF65-F5344CB8AC3E}">
        <p14:creationId xmlns:p14="http://schemas.microsoft.com/office/powerpoint/2010/main" val="353508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9672-9F9D-1DCF-4DF6-E4C783DB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non-ASCII characters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0FC87-1867-5413-75E9-81595148E0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"myfile.txt", encoding = "utf8"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file_obj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file_obj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(line)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3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B69E-EA9A-DBC5-F8C5-067A8B69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File 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C88E0-9203-8BE7-BCE4-6A19C76180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Things to remember while writing to a file.</a:t>
            </a:r>
          </a:p>
          <a:p>
            <a:pPr lvl="1"/>
            <a:r>
              <a:rPr lang="en-US" sz="2400" dirty="0"/>
              <a:t>If we try to open a file that doesn't exist, a new file is created.</a:t>
            </a:r>
          </a:p>
          <a:p>
            <a:pPr lvl="1"/>
            <a:r>
              <a:rPr lang="en-US" sz="2400" dirty="0"/>
              <a:t>If a file already exists, its content is erased, and new content is added to the file.</a:t>
            </a:r>
          </a:p>
          <a:p>
            <a:endParaRPr lang="en-US" dirty="0"/>
          </a:p>
          <a:p>
            <a:r>
              <a:rPr lang="en-US" dirty="0"/>
              <a:t>In order to write into a file in Python, we need to open it in write mode by passing "</a:t>
            </a:r>
            <a:r>
              <a:rPr lang="en-US" b="1" dirty="0"/>
              <a:t>w</a:t>
            </a:r>
            <a:r>
              <a:rPr lang="en-US" dirty="0"/>
              <a:t>" inside </a:t>
            </a:r>
            <a:r>
              <a:rPr lang="en-US" b="1" dirty="0"/>
              <a:t>open</a:t>
            </a:r>
            <a:r>
              <a:rPr lang="en-US" dirty="0"/>
              <a:t>() as a second argument.</a:t>
            </a:r>
          </a:p>
          <a:p>
            <a:endParaRPr lang="en-US" dirty="0"/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"test2.txt", "w"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file2_obj:    	file2_obj.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(‘Programming is fun.\n’)    	file2_obj.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(‘We\’re crafting the crafters.’)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84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281B-89FC-C699-D9F9-540442F5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0790B-0A78-4F0C-C3B1-B38A863A77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OUTPUT: </a:t>
            </a:r>
          </a:p>
        </p:txBody>
      </p:sp>
      <p:pic>
        <p:nvPicPr>
          <p:cNvPr id="4" name="Picture 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4E9B9C4-EF9B-86B3-4740-803BDA79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62517"/>
            <a:ext cx="5943600" cy="2132965"/>
          </a:xfrm>
          <a:prstGeom prst="rect">
            <a:avLst/>
          </a:prstGeom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766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4D61-0BD0-364F-948E-F849ADB4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21" y="618978"/>
            <a:ext cx="9393848" cy="440896"/>
          </a:xfrm>
        </p:spPr>
        <p:txBody>
          <a:bodyPr/>
          <a:lstStyle/>
          <a:p>
            <a:r>
              <a:rPr lang="en-US" dirty="0"/>
              <a:t>Append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F0215-3DD2-698B-4715-BDF55C0D4F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288473"/>
            <a:ext cx="10275570" cy="5020594"/>
          </a:xfrm>
        </p:spPr>
        <p:txBody>
          <a:bodyPr>
            <a:normAutofit/>
          </a:bodyPr>
          <a:lstStyle/>
          <a:p>
            <a:r>
              <a:rPr lang="en-US" dirty="0"/>
              <a:t>To write to an existing file, add a parameter to the </a:t>
            </a:r>
            <a:r>
              <a:rPr lang="en-US" b="1" dirty="0"/>
              <a:t>open</a:t>
            </a:r>
            <a:r>
              <a:rPr lang="en-US" dirty="0"/>
              <a:t>() function:</a:t>
            </a:r>
          </a:p>
          <a:p>
            <a:pPr lvl="1"/>
            <a:r>
              <a:rPr lang="en-US" sz="2400" dirty="0"/>
              <a:t>"a" - Append - will append to the end of the file.</a:t>
            </a:r>
          </a:p>
          <a:p>
            <a:pPr lvl="1"/>
            <a:r>
              <a:rPr lang="en-US" sz="2400" dirty="0"/>
              <a:t>"w" - Write - will overwrite any existing content.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"test2.txt", "a"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file2_obj:    	file2_obj.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(‘\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nCraft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is always crafting.’)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8EF2943-E553-9D57-B2E6-F9E333E2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972246"/>
            <a:ext cx="5943600" cy="2131695"/>
          </a:xfrm>
          <a:prstGeom prst="rect">
            <a:avLst/>
          </a:prstGeom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7991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5121-E0A8-8E3A-8016-DEFC5AA1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File: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82AA4-A01D-166D-2BFB-22DF5720AD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"x" - </a:t>
            </a:r>
            <a:r>
              <a:rPr lang="en-US" b="1" dirty="0"/>
              <a:t>Create</a:t>
            </a:r>
            <a:r>
              <a:rPr lang="en-US" dirty="0"/>
              <a:t> - will create a file, returns an error if the file exist</a:t>
            </a:r>
          </a:p>
          <a:p>
            <a:r>
              <a:rPr lang="en-US" dirty="0"/>
              <a:t>"a" - </a:t>
            </a:r>
            <a:r>
              <a:rPr lang="en-US" b="1" dirty="0"/>
              <a:t>Append</a:t>
            </a:r>
            <a:r>
              <a:rPr lang="en-US" dirty="0"/>
              <a:t> - will create a file if the specified file does not exist</a:t>
            </a:r>
          </a:p>
          <a:p>
            <a:r>
              <a:rPr lang="en-US" dirty="0"/>
              <a:t>"w" - </a:t>
            </a:r>
            <a:r>
              <a:rPr lang="en-US" b="1" dirty="0"/>
              <a:t>Write</a:t>
            </a:r>
            <a:r>
              <a:rPr lang="en-US" dirty="0"/>
              <a:t> - will create a file if the specified file does not exist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#Create a file called “myfile.txt”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file1 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"myfile.txt", "x"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/>
              <a:t>#Create a new file if it doesn’t exist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file1 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"myfile.txt", "w"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6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4233-AE04-A4DF-11F1-0F40C554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544E5-3550-E2CD-0A72-6996C5C870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open</a:t>
            </a:r>
            <a:r>
              <a:rPr lang="en-US" dirty="0"/>
              <a:t>() function returns a file object that has two useful methods for writing text to the file: </a:t>
            </a:r>
            <a:r>
              <a:rPr lang="en-US" b="1" dirty="0"/>
              <a:t>write</a:t>
            </a:r>
            <a:r>
              <a:rPr lang="en-US" dirty="0"/>
              <a:t>() and </a:t>
            </a:r>
            <a:r>
              <a:rPr lang="en-US" b="1" dirty="0" err="1"/>
              <a:t>writelines</a:t>
            </a:r>
            <a:r>
              <a:rPr lang="en-US" dirty="0"/>
              <a:t>().</a:t>
            </a:r>
          </a:p>
          <a:p>
            <a:pPr marL="0" indent="0">
              <a:buNone/>
            </a:pPr>
            <a:r>
              <a:rPr lang="en-US" dirty="0"/>
              <a:t>        The </a:t>
            </a:r>
            <a:r>
              <a:rPr lang="en-US" b="1" dirty="0"/>
              <a:t>write</a:t>
            </a:r>
            <a:r>
              <a:rPr lang="en-US" dirty="0"/>
              <a:t>() method writes a string to a text file.</a:t>
            </a:r>
          </a:p>
          <a:p>
            <a:pPr marL="0" indent="0">
              <a:buNone/>
            </a:pPr>
            <a:r>
              <a:rPr lang="en-US" dirty="0"/>
              <a:t>        The </a:t>
            </a:r>
            <a:r>
              <a:rPr lang="en-US" b="1" dirty="0" err="1"/>
              <a:t>writelines</a:t>
            </a:r>
            <a:r>
              <a:rPr lang="en-US" dirty="0"/>
              <a:t>() method write a list of strings to a file at once.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writelines</a:t>
            </a:r>
            <a:r>
              <a:rPr lang="en-US" dirty="0"/>
              <a:t>() method accepts an </a:t>
            </a:r>
            <a:r>
              <a:rPr lang="en-US" b="1" dirty="0" err="1"/>
              <a:t>iterable</a:t>
            </a:r>
            <a:r>
              <a:rPr lang="en-US" dirty="0"/>
              <a:t> object, not just a list, so you can pass a tuple of strings, a set of strings, etc., to the </a:t>
            </a:r>
            <a:r>
              <a:rPr lang="en-US" dirty="0" err="1"/>
              <a:t>writelines</a:t>
            </a:r>
            <a:r>
              <a:rPr lang="en-US" dirty="0"/>
              <a:t>()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50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3ADC-C457-C692-1DA5-CABA60D1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 and write to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62582-F5FF-5A7E-C4FA-313DB2861F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"docs/readme.txt", "w"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('Hello World’)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FileNotFoundError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('The docs directory does not exist')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52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3C36-A041-354E-2D7F-8A23CC3F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text files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32A29-D17B-5D64-EF03-7B57A44643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lines = ['Readme', 'How to write text files in Python’]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"readme.txt", "w"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(line)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('\n')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CC6896-A5F2-760A-EFB0-CCAC7FB63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918" y="3838575"/>
            <a:ext cx="4800600" cy="123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644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045D-3E7B-B5E7-E9F2-CD300575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more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53141-7F70-670D-C28D-A38CC23376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more_lines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['', 'Append text files', 'The end’]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"readme.txt", "a"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f:    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('\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n'.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more_lines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0322290-4099-4204-E9D5-0EBDC318E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84" y="3429000"/>
            <a:ext cx="4413250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336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C201-EE3C-0E71-6ACD-5B1D15AF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Delete Files/Folders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BAA2-53AB-AF10-4978-1EF477237C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delete</a:t>
            </a:r>
            <a:r>
              <a:rPr lang="en-US" dirty="0"/>
              <a:t> a file, import the </a:t>
            </a:r>
            <a:r>
              <a:rPr lang="en-US" b="1" dirty="0"/>
              <a:t>OS module</a:t>
            </a:r>
            <a:r>
              <a:rPr lang="en-US" dirty="0"/>
              <a:t>, and run its </a:t>
            </a:r>
            <a:r>
              <a:rPr lang="en-US" b="1" dirty="0" err="1"/>
              <a:t>os.remove</a:t>
            </a:r>
            <a:r>
              <a:rPr lang="en-US" dirty="0"/>
              <a:t>() function:</a:t>
            </a:r>
          </a:p>
          <a:p>
            <a:endParaRPr lang="en-US" dirty="0"/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.remove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"readme.txt"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b="1" dirty="0"/>
              <a:t>delete</a:t>
            </a:r>
            <a:r>
              <a:rPr lang="en-US" dirty="0"/>
              <a:t> an entire folder, use the </a:t>
            </a:r>
            <a:r>
              <a:rPr lang="en-US" b="1" dirty="0" err="1"/>
              <a:t>os.rmdir</a:t>
            </a:r>
            <a:r>
              <a:rPr lang="en-US" dirty="0"/>
              <a:t>() method:</a:t>
            </a:r>
          </a:p>
          <a:p>
            <a:endParaRPr lang="en-US" dirty="0"/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.rmdir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folder_name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/>
              <a:t>Note</a:t>
            </a:r>
            <a:r>
              <a:rPr lang="en-US" dirty="0"/>
              <a:t>: You can only remove empty folders.</a:t>
            </a:r>
          </a:p>
        </p:txBody>
      </p:sp>
    </p:spTree>
    <p:extLst>
      <p:ext uri="{BB962C8B-B14F-4D97-AF65-F5344CB8AC3E}">
        <p14:creationId xmlns:p14="http://schemas.microsoft.com/office/powerpoint/2010/main" val="224473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9A70-A6EA-498A-AD2D-7F7788B2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dirty="0"/>
              <a:t>What’s a File?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3299-36EB-4AE8-8333-9BC7788A53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a container in computer storage devices used for storing data.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Types of Files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Binary file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Text file</a:t>
            </a:r>
          </a:p>
          <a:p>
            <a:pPr algn="just">
              <a:lnSpc>
                <a:spcPct val="107000"/>
              </a:lnSpc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file may be in the text or binary format, and each line of a file is ended with the special character.</a:t>
            </a:r>
          </a:p>
        </p:txBody>
      </p:sp>
    </p:spTree>
    <p:extLst>
      <p:ext uri="{BB962C8B-B14F-4D97-AF65-F5344CB8AC3E}">
        <p14:creationId xmlns:p14="http://schemas.microsoft.com/office/powerpoint/2010/main" val="4208473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FBB5-6172-CFF1-5C3B-7A601337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1C140-8AB3-C525-2A02-BA3C15F33E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 order to remove a </a:t>
            </a:r>
            <a:r>
              <a:rPr lang="en-US" b="1" dirty="0"/>
              <a:t>non-empty </a:t>
            </a:r>
            <a:r>
              <a:rPr lang="en-US" dirty="0"/>
              <a:t>directory, we can use the </a:t>
            </a:r>
            <a:r>
              <a:rPr lang="en-US" b="1" dirty="0" err="1"/>
              <a:t>rmtree</a:t>
            </a:r>
            <a:r>
              <a:rPr lang="en-US" dirty="0"/>
              <a:t>() method inside the </a:t>
            </a:r>
            <a:r>
              <a:rPr lang="en-US" b="1" dirty="0" err="1"/>
              <a:t>shutil</a:t>
            </a:r>
            <a:r>
              <a:rPr lang="en-US" b="1" dirty="0"/>
              <a:t> module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shutil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shutil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.rmtree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folder_name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91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6BEE-5DE6-6987-E211-7F4E6DDD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Reading and Writing </a:t>
            </a:r>
            <a:r>
              <a:rPr lang="en-US" dirty="0"/>
              <a:t>CSV</a:t>
            </a:r>
            <a:r>
              <a:rPr lang="en-US" b="0" dirty="0"/>
              <a:t> Files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8BD27-BAC1-A9DB-13E0-46B5F8A943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CSV</a:t>
            </a:r>
            <a:r>
              <a:rPr lang="en-US" dirty="0"/>
              <a:t> file (Comma Separated Values file) is a type of plain text file that uses specific structuring to arrange tabular data. Because it’s a plain text file, it can contain only actual text data—in other words, printable ASCII or Unicode characters.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Structure:</a:t>
            </a:r>
            <a:br>
              <a:rPr lang="en-US" dirty="0"/>
            </a:br>
            <a:br>
              <a:rPr lang="en-US" dirty="0"/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 1 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 2 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 3 name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 row data 1,  first row data 2,first row data 3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second row data 1, second row data 2, second row data 3...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89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7AF6-7FB8-2626-0E26-95C59908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Reading CSV Files With </a:t>
            </a:r>
            <a:r>
              <a:rPr lang="en-US" dirty="0"/>
              <a:t>csv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3969A-FA5A-4BAB-1652-B2A96A6F38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Here’s the emp_birthday.txt file:</a:t>
            </a:r>
            <a:br>
              <a:rPr lang="en-US" dirty="0"/>
            </a:br>
            <a:br>
              <a:rPr lang="en-US" dirty="0"/>
            </a:b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birthday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month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Meron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Seifu,Accounting,November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Ermias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Amelga,IT,March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C7127BC-7BD3-AFBA-73EC-A14E4F55F685}"/>
              </a:ext>
            </a:extLst>
          </p:cNvPr>
          <p:cNvSpPr txBox="1">
            <a:spLocks/>
          </p:cNvSpPr>
          <p:nvPr/>
        </p:nvSpPr>
        <p:spPr>
          <a:xfrm>
            <a:off x="1297651" y="4083626"/>
            <a:ext cx="10134839" cy="203661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normAutofit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"emp_birthday.txt", "r"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file_obj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csvfilereader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csv.reader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file_obj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csvfilereader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(row)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19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D331-0FB1-D5F2-4EEF-168A7EF4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Writing CSV Files With </a:t>
            </a:r>
            <a:r>
              <a:rPr lang="en-US" dirty="0"/>
              <a:t>csv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4E210-8893-F75F-D60C-99F958C27D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"empfile.csv", "w"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file_obj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emp_writer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csv.writer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file_obj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delimiter=',’,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quotechar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='“’,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quoting=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csv.QUOTE_MINIMAL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line_count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emp_writer.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writerow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(['John Smith', 'English', 'Nov'])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emp_writer.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writerow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(['Alex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Olompia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 'Amharic', 'Sept'])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34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E2D2FB-EB50-4ECF-9B84-E286F527A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2566" y="1481959"/>
            <a:ext cx="10363200" cy="48767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https://www.w3schools.com/python/python_file_handling.asp</a:t>
            </a:r>
            <a:endParaRPr lang="en-US" dirty="0"/>
          </a:p>
          <a:p>
            <a:r>
              <a:rPr lang="en-US" dirty="0">
                <a:hlinkClick r:id="rId3"/>
              </a:rPr>
              <a:t>https://www.programiz.com/python-programming/file-operation</a:t>
            </a:r>
            <a:endParaRPr lang="en-US" dirty="0"/>
          </a:p>
          <a:p>
            <a:r>
              <a:rPr lang="en-US" dirty="0">
                <a:hlinkClick r:id="rId4"/>
              </a:rPr>
              <a:t>https://pynative.com/python/file-handling/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6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8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96E7-D8A2-B164-FB8B-CDE6FAF1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C726-370B-A66F-54AD-D9CA52EB80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Document Files: </a:t>
            </a:r>
            <a:br>
              <a:rPr lang="en-US" dirty="0"/>
            </a:br>
            <a:r>
              <a:rPr lang="en-US" dirty="0"/>
              <a:t>	pdf, doc, </a:t>
            </a:r>
            <a:r>
              <a:rPr lang="en-US" dirty="0" err="1"/>
              <a:t>xls</a:t>
            </a:r>
            <a:r>
              <a:rPr lang="en-US" dirty="0"/>
              <a:t>, ….</a:t>
            </a:r>
          </a:p>
          <a:p>
            <a:r>
              <a:rPr lang="en-US" dirty="0"/>
              <a:t>Image/ Video/ Audio files: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png</a:t>
            </a:r>
            <a:r>
              <a:rPr lang="en-US" dirty="0"/>
              <a:t>, jpg, mp4, 3gp, mp3, wav, </a:t>
            </a:r>
            <a:r>
              <a:rPr lang="en-US" dirty="0" err="1"/>
              <a:t>mka</a:t>
            </a:r>
            <a:r>
              <a:rPr lang="en-US" dirty="0"/>
              <a:t>, ….</a:t>
            </a:r>
          </a:p>
          <a:p>
            <a:r>
              <a:rPr lang="en-US" dirty="0"/>
              <a:t>Database files: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mdb</a:t>
            </a:r>
            <a:r>
              <a:rPr lang="en-US" dirty="0"/>
              <a:t>, </a:t>
            </a:r>
            <a:r>
              <a:rPr lang="en-US" dirty="0" err="1"/>
              <a:t>sqlite</a:t>
            </a:r>
            <a:r>
              <a:rPr lang="en-US" dirty="0"/>
              <a:t>, </a:t>
            </a:r>
            <a:r>
              <a:rPr lang="en-US" dirty="0" err="1"/>
              <a:t>accde</a:t>
            </a:r>
            <a:r>
              <a:rPr lang="en-US" dirty="0"/>
              <a:t>, ….</a:t>
            </a:r>
          </a:p>
          <a:p>
            <a:r>
              <a:rPr lang="en-US" dirty="0"/>
              <a:t>Archive files: </a:t>
            </a:r>
            <a:br>
              <a:rPr lang="en-US" dirty="0"/>
            </a:br>
            <a:r>
              <a:rPr lang="en-US" dirty="0"/>
              <a:t>	zip, </a:t>
            </a:r>
            <a:r>
              <a:rPr lang="en-US" dirty="0" err="1"/>
              <a:t>rar</a:t>
            </a:r>
            <a:r>
              <a:rPr lang="en-US" dirty="0"/>
              <a:t>, iso, 7z, ….</a:t>
            </a:r>
          </a:p>
          <a:p>
            <a:r>
              <a:rPr lang="en-US" dirty="0"/>
              <a:t>Executable files: </a:t>
            </a:r>
            <a:br>
              <a:rPr lang="en-US" dirty="0"/>
            </a:br>
            <a:r>
              <a:rPr lang="en-US" dirty="0"/>
              <a:t>	exe, </a:t>
            </a:r>
            <a:r>
              <a:rPr lang="en-US" dirty="0" err="1"/>
              <a:t>dll</a:t>
            </a:r>
            <a:r>
              <a:rPr lang="en-US" dirty="0"/>
              <a:t>,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96E7-D8A2-B164-FB8B-CDE6FAF1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C726-370B-A66F-54AD-D9CA52EB80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Web standards: </a:t>
            </a:r>
            <a:br>
              <a:rPr lang="en-US" dirty="0"/>
            </a:br>
            <a:r>
              <a:rPr lang="en-US" dirty="0"/>
              <a:t>	html, xml,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json</a:t>
            </a:r>
            <a:r>
              <a:rPr lang="en-US" dirty="0"/>
              <a:t>, etc.</a:t>
            </a:r>
          </a:p>
          <a:p>
            <a:r>
              <a:rPr lang="en-US" dirty="0"/>
              <a:t>Source code: </a:t>
            </a:r>
            <a:br>
              <a:rPr lang="en-US" dirty="0"/>
            </a:br>
            <a:r>
              <a:rPr lang="en-US" dirty="0"/>
              <a:t>	c, java, </a:t>
            </a:r>
            <a:r>
              <a:rPr lang="en-US" dirty="0" err="1"/>
              <a:t>py</a:t>
            </a:r>
            <a:r>
              <a:rPr lang="en-US" dirty="0"/>
              <a:t>, app, </a:t>
            </a:r>
            <a:r>
              <a:rPr lang="en-US" dirty="0" err="1"/>
              <a:t>js</a:t>
            </a:r>
            <a:r>
              <a:rPr lang="en-US" dirty="0"/>
              <a:t>, etc.</a:t>
            </a:r>
          </a:p>
          <a:p>
            <a:r>
              <a:rPr lang="en-US" dirty="0"/>
              <a:t>Documents: </a:t>
            </a:r>
            <a:br>
              <a:rPr lang="en-US" dirty="0"/>
            </a:br>
            <a:r>
              <a:rPr lang="en-US" dirty="0"/>
              <a:t>	txt, </a:t>
            </a:r>
            <a:r>
              <a:rPr lang="en-US" dirty="0" err="1"/>
              <a:t>tex</a:t>
            </a:r>
            <a:r>
              <a:rPr lang="en-US" dirty="0"/>
              <a:t>, rtf, etc.</a:t>
            </a:r>
          </a:p>
          <a:p>
            <a:r>
              <a:rPr lang="en-US" dirty="0"/>
              <a:t>Tabular data: </a:t>
            </a:r>
            <a:br>
              <a:rPr lang="en-US" dirty="0"/>
            </a:br>
            <a:r>
              <a:rPr lang="en-US" dirty="0"/>
              <a:t>	csv, </a:t>
            </a:r>
            <a:r>
              <a:rPr lang="en-US" dirty="0" err="1"/>
              <a:t>tsv</a:t>
            </a:r>
            <a:r>
              <a:rPr lang="en-US" dirty="0"/>
              <a:t>, etc.</a:t>
            </a:r>
          </a:p>
          <a:p>
            <a:r>
              <a:rPr lang="en-US" dirty="0"/>
              <a:t>Configuration: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cfg</a:t>
            </a:r>
            <a:r>
              <a:rPr lang="en-US" dirty="0"/>
              <a:t>, reg, etc.</a:t>
            </a:r>
          </a:p>
        </p:txBody>
      </p:sp>
    </p:spTree>
    <p:extLst>
      <p:ext uri="{BB962C8B-B14F-4D97-AF65-F5344CB8AC3E}">
        <p14:creationId xmlns:p14="http://schemas.microsoft.com/office/powerpoint/2010/main" val="3309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5715-BDB8-4F13-7BD9-D02BB9AC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21" y="618977"/>
            <a:ext cx="9393848" cy="1376078"/>
          </a:xfrm>
        </p:spPr>
        <p:txBody>
          <a:bodyPr/>
          <a:lstStyle/>
          <a:p>
            <a:r>
              <a:rPr lang="en-US" dirty="0"/>
              <a:t>Order of File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27A3F-CEF9-735E-E796-DC66D15E2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2379517"/>
            <a:ext cx="10275570" cy="3929549"/>
          </a:xfrm>
        </p:spPr>
        <p:txBody>
          <a:bodyPr/>
          <a:lstStyle/>
          <a:p>
            <a:r>
              <a:rPr lang="en-US" dirty="0"/>
              <a:t>Open a file</a:t>
            </a:r>
          </a:p>
          <a:p>
            <a:r>
              <a:rPr lang="en-US" dirty="0"/>
              <a:t>Read or write (perform operation)</a:t>
            </a:r>
          </a:p>
          <a:p>
            <a:r>
              <a:rPr lang="en-US" dirty="0"/>
              <a:t>Close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6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20DC-A2C7-205A-6B36-356EACBF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2A1D1-1E96-3163-9861-EA5FEF54E6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file_object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 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file_name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"mode"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4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507D-3EB4-7311-E8D5-3E25C64A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EEA0B-0849-6B47-64A3-5CCBC5161D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We use the </a:t>
            </a:r>
            <a:r>
              <a:rPr lang="en-US" b="1" dirty="0"/>
              <a:t>open</a:t>
            </a:r>
            <a:r>
              <a:rPr lang="en-US" dirty="0"/>
              <a:t>() method to open files.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file1 = 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default, the files are open in read mode (cannot be modified).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file1 = 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"test.txt", "r"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file1 = </a:t>
            </a:r>
            <a:r>
              <a:rPr lang="en-US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"D:/folder/f1.txt", "r"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Note: the "r" argument means file is </a:t>
            </a:r>
            <a:r>
              <a:rPr lang="en-US" b="1" dirty="0"/>
              <a:t>opened for reading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17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D81A-7A67-4991-DD5B-893D9AE8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Opening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76FB9-37E5-A1F2-1159-DFFD62EEE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593E5-B91F-C8E3-42BE-509B41638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27" y="1735281"/>
            <a:ext cx="8001000" cy="42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345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1981</Words>
  <Application>Microsoft Office PowerPoint</Application>
  <PresentationFormat>Widescreen</PresentationFormat>
  <Paragraphs>194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Times New Roman</vt:lpstr>
      <vt:lpstr>Wingdings</vt:lpstr>
      <vt:lpstr>RetrospectVTI</vt:lpstr>
      <vt:lpstr>Introduction to Programming in Python</vt:lpstr>
      <vt:lpstr>PowerPoint Presentation</vt:lpstr>
      <vt:lpstr>What’s a File?</vt:lpstr>
      <vt:lpstr>Binary Files</vt:lpstr>
      <vt:lpstr>Text Files</vt:lpstr>
      <vt:lpstr>Order of File Operations</vt:lpstr>
      <vt:lpstr>Opening Files in Python</vt:lpstr>
      <vt:lpstr>Opening Files</vt:lpstr>
      <vt:lpstr>Modes of Opening Files</vt:lpstr>
      <vt:lpstr>Read File contents</vt:lpstr>
      <vt:lpstr>Read Parts of the File</vt:lpstr>
      <vt:lpstr>Looping thru files</vt:lpstr>
      <vt:lpstr>Close Files</vt:lpstr>
      <vt:lpstr>Exception Handling in Files</vt:lpstr>
      <vt:lpstr>Use of with...open Syntax </vt:lpstr>
      <vt:lpstr>Example: Counting words</vt:lpstr>
      <vt:lpstr>Example:  pi_digits.txt</vt:lpstr>
      <vt:lpstr>Making a list of lines from a file</vt:lpstr>
      <vt:lpstr>Working with non-ASCII characters</vt:lpstr>
      <vt:lpstr>Encoding non-ASCII characters</vt:lpstr>
      <vt:lpstr>Python File Write</vt:lpstr>
      <vt:lpstr>PowerPoint Presentation</vt:lpstr>
      <vt:lpstr>Append mode</vt:lpstr>
      <vt:lpstr>Create a New File: parameters</vt:lpstr>
      <vt:lpstr>Write methods</vt:lpstr>
      <vt:lpstr>Create a file and write to it</vt:lpstr>
      <vt:lpstr>Writing text files example</vt:lpstr>
      <vt:lpstr>Appending more lines</vt:lpstr>
      <vt:lpstr>Python Delete Files/Folders</vt:lpstr>
      <vt:lpstr>PowerPoint Presentation</vt:lpstr>
      <vt:lpstr>Reading and Writing CSV Files in Python</vt:lpstr>
      <vt:lpstr>Reading CSV Files With csv</vt:lpstr>
      <vt:lpstr>Writing CSV Files With csv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2020-02-06T00:04:26Z</dcterms:created>
  <dcterms:modified xsi:type="dcterms:W3CDTF">2023-02-24T06:09:10Z</dcterms:modified>
</cp:coreProperties>
</file>