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1"/>
  </p:notesMasterIdLst>
  <p:handoutMasterIdLst>
    <p:handoutMasterId r:id="rId22"/>
  </p:handoutMasterIdLst>
  <p:sldIdLst>
    <p:sldId id="256" r:id="rId3"/>
    <p:sldId id="261" r:id="rId4"/>
    <p:sldId id="258" r:id="rId5"/>
    <p:sldId id="270" r:id="rId6"/>
    <p:sldId id="271" r:id="rId7"/>
    <p:sldId id="264" r:id="rId8"/>
    <p:sldId id="273" r:id="rId9"/>
    <p:sldId id="265" r:id="rId10"/>
    <p:sldId id="266" r:id="rId11"/>
    <p:sldId id="272" r:id="rId12"/>
    <p:sldId id="285" r:id="rId13"/>
    <p:sldId id="286" r:id="rId14"/>
    <p:sldId id="287" r:id="rId15"/>
    <p:sldId id="288" r:id="rId16"/>
    <p:sldId id="290" r:id="rId17"/>
    <p:sldId id="293" r:id="rId18"/>
    <p:sldId id="259"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77D"/>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77" d="100"/>
          <a:sy n="77" d="100"/>
        </p:scale>
        <p:origin x="-240" y="-76"/>
      </p:cViewPr>
      <p:guideLst>
        <p:guide orient="horz" pos="219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4_Content with Caption">
    <p:spTree>
      <p:nvGrpSpPr>
        <p:cNvPr id="1" name=""/>
        <p:cNvGrpSpPr/>
        <p:nvPr/>
      </p:nvGrpSpPr>
      <p:grpSpPr>
        <a:xfrm>
          <a:off x="0" y="0"/>
          <a:ext cx="0" cy="0"/>
          <a:chOff x="0" y="0"/>
          <a:chExt cx="0" cy="0"/>
        </a:xfrm>
      </p:grpSpPr>
      <p:sp>
        <p:nvSpPr>
          <p:cNvPr id="16" name="Rectangle 15"/>
          <p:cNvSpPr/>
          <p:nvPr userDrawn="1"/>
        </p:nvSpPr>
        <p:spPr>
          <a:xfrm>
            <a:off x="0"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itle 1"/>
          <p:cNvSpPr txBox="1"/>
          <p:nvPr userDrawn="1"/>
        </p:nvSpPr>
        <p:spPr>
          <a:xfrm>
            <a:off x="-1707114" y="2422578"/>
            <a:ext cx="6145764" cy="1109758"/>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endParaRPr lang="en-US" sz="2400" dirty="0"/>
          </a:p>
        </p:txBody>
      </p:sp>
      <p:sp>
        <p:nvSpPr>
          <p:cNvPr id="18" name="Title 1"/>
          <p:cNvSpPr>
            <a:spLocks noGrp="1"/>
          </p:cNvSpPr>
          <p:nvPr>
            <p:ph type="title" hasCustomPrompt="1"/>
          </p:nvPr>
        </p:nvSpPr>
        <p:spPr>
          <a:xfrm>
            <a:off x="509750" y="2338493"/>
            <a:ext cx="3531146" cy="1450757"/>
          </a:xfrm>
          <a:prstGeom prst="rect">
            <a:avLst/>
          </a:prstGeom>
        </p:spPr>
        <p:txBody>
          <a:bodyPr>
            <a:normAutofit/>
          </a:bodyPr>
          <a:lstStyle>
            <a:lvl1pPr>
              <a:defRPr sz="4400" b="1" baseline="0">
                <a:solidFill>
                  <a:schemeClr val="bg1"/>
                </a:solidFill>
              </a:defRPr>
            </a:lvl1pPr>
          </a:lstStyle>
          <a:p>
            <a:r>
              <a:rPr lang="en-US" dirty="0"/>
              <a:t>{ subject }</a:t>
            </a:r>
            <a:endParaRPr lang="en-US" dirty="0"/>
          </a:p>
        </p:txBody>
      </p:sp>
      <p:sp>
        <p:nvSpPr>
          <p:cNvPr id="19" name="Content Placeholder 8"/>
          <p:cNvSpPr>
            <a:spLocks noGrp="1"/>
          </p:cNvSpPr>
          <p:nvPr>
            <p:ph sz="quarter" idx="13" hasCustomPrompt="1"/>
          </p:nvPr>
        </p:nvSpPr>
        <p:spPr>
          <a:xfrm>
            <a:off x="7647842" y="6136265"/>
            <a:ext cx="4090199" cy="453130"/>
          </a:xfrm>
          <a:prstGeom prst="rect">
            <a:avLst/>
          </a:prstGeom>
        </p:spPr>
        <p:txBody>
          <a:bodyPr>
            <a:normAutofit/>
          </a:bodyPr>
          <a:lstStyle>
            <a:lvl1pPr marL="0" indent="0" algn="r">
              <a:buNone/>
              <a:defRPr sz="2400" baseline="0">
                <a:solidFill>
                  <a:srgbClr val="25677D"/>
                </a:solidFill>
              </a:defRPr>
            </a:lvl1pPr>
          </a:lstStyle>
          <a:p>
            <a:pPr lvl="0"/>
            <a:r>
              <a:rPr lang="en-US" dirty="0"/>
              <a:t> { write presenter name }</a:t>
            </a:r>
            <a:endParaRPr lang="en-US" dirty="0"/>
          </a:p>
        </p:txBody>
      </p:sp>
      <p:pic>
        <p:nvPicPr>
          <p:cNvPr id="3" name="Picture 2" descr="Logo, company name&#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5320" y="1849064"/>
            <a:ext cx="4384900" cy="22567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5_Content with Caption">
    <p:spTree>
      <p:nvGrpSpPr>
        <p:cNvPr id="1" name=""/>
        <p:cNvGrpSpPr/>
        <p:nvPr/>
      </p:nvGrpSpPr>
      <p:grpSpPr>
        <a:xfrm>
          <a:off x="0" y="0"/>
          <a:ext cx="0" cy="0"/>
          <a:chOff x="0" y="0"/>
          <a:chExt cx="0" cy="0"/>
        </a:xfrm>
      </p:grpSpPr>
      <p:sp>
        <p:nvSpPr>
          <p:cNvPr id="4" name="Rectangle 3"/>
          <p:cNvSpPr/>
          <p:nvPr userDrawn="1"/>
        </p:nvSpPr>
        <p:spPr>
          <a:xfrm>
            <a:off x="4659774" y="1108956"/>
            <a:ext cx="7537688" cy="48858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3" name="Rectangle 22"/>
          <p:cNvSpPr/>
          <p:nvPr userDrawn="1"/>
        </p:nvSpPr>
        <p:spPr>
          <a:xfrm>
            <a:off x="5478"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4370250" y="2924175"/>
            <a:ext cx="1115145" cy="9794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19" name="Group 18" descr="Info"/>
          <p:cNvGrpSpPr/>
          <p:nvPr userDrawn="1"/>
        </p:nvGrpSpPr>
        <p:grpSpPr>
          <a:xfrm>
            <a:off x="4642801" y="3133724"/>
            <a:ext cx="567374" cy="550865"/>
            <a:chOff x="4914764" y="3319462"/>
            <a:chExt cx="619125" cy="619125"/>
          </a:xfrm>
          <a:solidFill>
            <a:schemeClr val="bg1"/>
          </a:solidFill>
        </p:grpSpPr>
        <p:sp>
          <p:nvSpPr>
            <p:cNvPr id="20" name="Freeform: Shape 19"/>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sz="1350" dirty="0"/>
            </a:p>
          </p:txBody>
        </p:sp>
        <p:sp>
          <p:nvSpPr>
            <p:cNvPr id="21" name="Freeform: Shape 20"/>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sz="1350" dirty="0"/>
            </a:p>
          </p:txBody>
        </p:sp>
        <p:sp>
          <p:nvSpPr>
            <p:cNvPr id="22" name="Freeform: Shape 21"/>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sz="1350" dirty="0"/>
            </a:p>
          </p:txBody>
        </p:sp>
      </p:grpSp>
      <p:sp>
        <p:nvSpPr>
          <p:cNvPr id="16" name="Title 1"/>
          <p:cNvSpPr txBox="1"/>
          <p:nvPr userDrawn="1"/>
        </p:nvSpPr>
        <p:spPr>
          <a:xfrm>
            <a:off x="831099" y="2757997"/>
            <a:ext cx="2750301" cy="671003"/>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b="1" dirty="0">
                <a:solidFill>
                  <a:schemeClr val="bg1"/>
                </a:solidFill>
              </a:rPr>
              <a:t>Objectives</a:t>
            </a:r>
            <a:endParaRPr lang="en-US" b="1" dirty="0">
              <a:solidFill>
                <a:schemeClr val="bg1"/>
              </a:solidFill>
            </a:endParaRPr>
          </a:p>
        </p:txBody>
      </p:sp>
      <p:sp>
        <p:nvSpPr>
          <p:cNvPr id="11" name="Text Placeholder 10"/>
          <p:cNvSpPr>
            <a:spLocks noGrp="1"/>
          </p:cNvSpPr>
          <p:nvPr>
            <p:ph type="body" sz="quarter" idx="14" hasCustomPrompt="1"/>
          </p:nvPr>
        </p:nvSpPr>
        <p:spPr>
          <a:xfrm>
            <a:off x="5908431" y="1603717"/>
            <a:ext cx="5524060" cy="3151163"/>
          </a:xfrm>
          <a:prstGeom prst="rect">
            <a:avLst/>
          </a:prstGeom>
        </p:spPr>
        <p:txBody>
          <a:bodyPr>
            <a:normAutofit/>
          </a:bodyPr>
          <a:lstStyle>
            <a:lvl1pPr>
              <a:spcBef>
                <a:spcPts val="0"/>
              </a:spcBef>
              <a:spcAft>
                <a:spcPts val="0"/>
              </a:spcAft>
              <a:defRPr sz="3200">
                <a:solidFill>
                  <a:srgbClr val="25677D"/>
                </a:solidFill>
              </a:defRPr>
            </a:lvl1pPr>
          </a:lstStyle>
          <a:p>
            <a:pPr lvl="0"/>
            <a:r>
              <a:rPr lang="en-US" dirty="0"/>
              <a:t> { write your objectives}</a:t>
            </a:r>
            <a:endParaRPr lang="en-US" dirty="0"/>
          </a:p>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6921" y="618977"/>
            <a:ext cx="9393848" cy="712765"/>
          </a:xfrm>
          <a:prstGeom prst="rect">
            <a:avLst/>
          </a:prstGeom>
        </p:spPr>
        <p:txBody>
          <a:bodyPr/>
          <a:lstStyle>
            <a:lvl1pPr>
              <a:defRPr lang="en-US" sz="3600" b="1" kern="1200" spc="-38" baseline="0" dirty="0">
                <a:solidFill>
                  <a:srgbClr val="25677D"/>
                </a:solidFill>
                <a:latin typeface="+mn-lt"/>
                <a:ea typeface="+mj-ea"/>
                <a:cs typeface="+mj-cs"/>
              </a:defRPr>
            </a:lvl1pPr>
          </a:lstStyle>
          <a:p>
            <a:r>
              <a:rPr lang="en-US" dirty="0"/>
              <a:t>{ Title }</a:t>
            </a:r>
            <a:endParaRPr lang="en-US" dirty="0"/>
          </a:p>
        </p:txBody>
      </p:sp>
      <p:sp>
        <p:nvSpPr>
          <p:cNvPr id="6" name="Text Placeholder 10"/>
          <p:cNvSpPr>
            <a:spLocks noGrp="1"/>
          </p:cNvSpPr>
          <p:nvPr>
            <p:ph type="body" sz="quarter" idx="14" hasCustomPrompt="1"/>
          </p:nvPr>
        </p:nvSpPr>
        <p:spPr>
          <a:xfrm>
            <a:off x="1156921" y="1603717"/>
            <a:ext cx="10275570" cy="4705350"/>
          </a:xfrm>
          <a:prstGeom prst="rect">
            <a:avLst/>
          </a:prstGeom>
        </p:spPr>
        <p:txBody>
          <a:bodyPr>
            <a:normAutofit/>
          </a:bodyPr>
          <a:lstStyle>
            <a:lvl1pPr>
              <a:spcBef>
                <a:spcPts val="0"/>
              </a:spcBef>
              <a:spcAft>
                <a:spcPts val="0"/>
              </a:spcAft>
              <a:defRPr sz="2400">
                <a:solidFill>
                  <a:srgbClr val="25677D"/>
                </a:solidFill>
              </a:defRPr>
            </a:lvl1pPr>
          </a:lstStyle>
          <a:p>
            <a:pPr lvl="0"/>
            <a:r>
              <a:rPr lang="en-US" dirty="0"/>
              <a:t>{write your bullet point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Title 1"/>
          <p:cNvSpPr txBox="1"/>
          <p:nvPr userDrawn="1"/>
        </p:nvSpPr>
        <p:spPr>
          <a:xfrm>
            <a:off x="1325880" y="638175"/>
            <a:ext cx="9942195" cy="666750"/>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sz="3200" b="1" dirty="0">
                <a:solidFill>
                  <a:srgbClr val="25677D"/>
                </a:solidFill>
                <a:latin typeface="+mn-lt"/>
                <a:ea typeface="Cambria" panose="02040503050406030204" pitchFamily="18" charset="0"/>
              </a:rPr>
              <a:t>References</a:t>
            </a:r>
            <a:endParaRPr lang="en-US" sz="3200" b="1" dirty="0">
              <a:solidFill>
                <a:srgbClr val="25677D"/>
              </a:solidFill>
              <a:latin typeface="+mn-lt"/>
              <a:ea typeface="Cambria" panose="02040503050406030204" pitchFamily="18" charset="0"/>
            </a:endParaRPr>
          </a:p>
        </p:txBody>
      </p:sp>
      <p:sp>
        <p:nvSpPr>
          <p:cNvPr id="15" name="Text Placeholder 10"/>
          <p:cNvSpPr>
            <a:spLocks noGrp="1"/>
          </p:cNvSpPr>
          <p:nvPr>
            <p:ph type="body" sz="quarter" idx="14" hasCustomPrompt="1"/>
          </p:nvPr>
        </p:nvSpPr>
        <p:spPr>
          <a:xfrm>
            <a:off x="1325880" y="1524000"/>
            <a:ext cx="9681949" cy="3958659"/>
          </a:xfrm>
          <a:prstGeom prst="rect">
            <a:avLst/>
          </a:prstGeom>
        </p:spPr>
        <p:txBody>
          <a:bodyPr>
            <a:normAutofit/>
          </a:bodyPr>
          <a:lstStyle>
            <a:lvl1pPr marL="91440">
              <a:spcBef>
                <a:spcPts val="0"/>
              </a:spcBef>
              <a:defRPr sz="2400">
                <a:solidFill>
                  <a:srgbClr val="25677D"/>
                </a:solidFill>
              </a:defRPr>
            </a:lvl1pPr>
          </a:lstStyle>
          <a:p>
            <a:pPr lvl="0"/>
            <a:r>
              <a:rPr lang="en-US" dirty="0"/>
              <a:t>{ link to reference1, example: http://app.icraftsoft.net }</a:t>
            </a:r>
            <a:endParaRPr lang="en-US" dirty="0"/>
          </a:p>
          <a:p>
            <a:pPr lvl="0"/>
            <a:r>
              <a:rPr lang="en-US" dirty="0"/>
              <a:t>{ link to reference1, example: http://app.icraftsoft.net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descr="A picture containing light&#10;&#10;Description automatically generated"/>
          <p:cNvPicPr>
            <a:picLocks noChangeAspect="1"/>
          </p:cNvPicPr>
          <p:nvPr userDrawn="1"/>
        </p:nvPicPr>
        <p:blipFill>
          <a:blip r:embed="rId2"/>
          <a:stretch>
            <a:fillRect/>
          </a:stretch>
        </p:blipFill>
        <p:spPr>
          <a:xfrm>
            <a:off x="4967506" y="2055322"/>
            <a:ext cx="1683026" cy="27473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8621" y="625480"/>
            <a:ext cx="1036320" cy="68580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p:cNvSpPr>
            <a:spLocks noGrp="1"/>
          </p:cNvSpPr>
          <p:nvPr>
            <p:ph type="sldNum" sz="quarter" idx="4"/>
          </p:nvPr>
        </p:nvSpPr>
        <p:spPr>
          <a:xfrm>
            <a:off x="8610600" y="6181726"/>
            <a:ext cx="2743200" cy="539750"/>
          </a:xfrm>
          <a:prstGeom prst="rect">
            <a:avLst/>
          </a:prstGeom>
        </p:spPr>
        <p:txBody>
          <a:bodyPr vert="horz" lIns="91440" tIns="45720" rIns="91440" bIns="45720" rtlCol="0" anchor="ctr"/>
          <a:lstStyle>
            <a:lvl1pPr algn="r">
              <a:defRPr sz="1200">
                <a:solidFill>
                  <a:schemeClr val="tx1">
                    <a:tint val="75000"/>
                  </a:schemeClr>
                </a:solidFill>
              </a:defRPr>
            </a:lvl1pPr>
          </a:lstStyle>
          <a:p>
            <a:fld id="{2D836B06-9FB6-4AA1-A097-666DD28834F7}" type="slidenum">
              <a:rPr lang="en-US" smtClean="0"/>
            </a:fld>
            <a:endParaRPr lang="en-US" dirty="0"/>
          </a:p>
        </p:txBody>
      </p:sp>
      <p:pic>
        <p:nvPicPr>
          <p:cNvPr id="3" name="Picture 2" descr="Chart&#10;&#10;Description automatically generated"/>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73852" y="82268"/>
            <a:ext cx="944645" cy="1192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p:titleStyle>
    <p:bodyStyle>
      <a:lvl1pPr marL="200025" indent="-200025" algn="l" defTabSz="685800" rtl="0" eaLnBrk="1" latinLnBrk="0" hangingPunct="1">
        <a:lnSpc>
          <a:spcPct val="100000"/>
        </a:lnSpc>
        <a:spcBef>
          <a:spcPts val="900"/>
        </a:spcBef>
        <a:spcAft>
          <a:spcPts val="150"/>
        </a:spcAft>
        <a:buClr>
          <a:schemeClr val="accent1"/>
        </a:buClr>
        <a:buSzPct val="100000"/>
        <a:buFont typeface="Wingdings" panose="05000000000000000000" pitchFamily="2" charset="2"/>
        <a:buChar char="§"/>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350" kern="1200">
          <a:solidFill>
            <a:schemeClr val="tx1">
              <a:lumMod val="75000"/>
              <a:lumOff val="25000"/>
            </a:schemeClr>
          </a:solidFill>
          <a:latin typeface="+mn-lt"/>
          <a:ea typeface="+mn-ea"/>
          <a:cs typeface="+mn-cs"/>
        </a:defRPr>
      </a:lvl2pPr>
      <a:lvl3pPr marL="42545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3pPr>
      <a:lvl4pPr marL="56261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guru99.com/alert-popup-handling-selenium.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55" y="2338705"/>
            <a:ext cx="4377055" cy="1450975"/>
          </a:xfrm>
        </p:spPr>
        <p:txBody>
          <a:bodyPr lIns="91440" tIns="45720" rIns="91440" bIns="45720" anchor="t">
            <a:normAutofit/>
          </a:bodyPr>
          <a:lstStyle/>
          <a:p>
            <a:r>
              <a:rPr lang="en-US" sz="3600" dirty="0">
                <a:cs typeface="Calibri" panose="020F0502020204030204"/>
              </a:rPr>
              <a:t>Bulied REST API Python </a:t>
            </a:r>
            <a:endParaRPr lang="en-US" sz="3600"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lang="en-US">
                <a:cs typeface="Calibri" panose="020F0502020204030204"/>
              </a:rPr>
              <a:t>Cont.'s </a:t>
            </a:r>
            <a:endParaRPr lang="en-US"/>
          </a:p>
        </p:txBody>
      </p:sp>
      <p:sp>
        <p:nvSpPr>
          <p:cNvPr id="3" name="Text Placeholder 2"/>
          <p:cNvSpPr>
            <a:spLocks noGrp="1"/>
          </p:cNvSpPr>
          <p:nvPr>
            <p:ph type="body" sz="quarter" idx="14"/>
          </p:nvPr>
        </p:nvSpPr>
        <p:spPr>
          <a:xfrm>
            <a:off x="958215" y="1572895"/>
            <a:ext cx="10774680" cy="5182870"/>
          </a:xfrm>
        </p:spPr>
        <p:txBody>
          <a:bodyPr lIns="91440" tIns="45720" rIns="91440" bIns="45720" anchor="t">
            <a:normAutofit lnSpcReduction="10000"/>
          </a:bodyPr>
          <a:p>
            <a:r>
              <a:rPr lang="en-US">
                <a:solidFill>
                  <a:schemeClr val="tx1"/>
                </a:solidFill>
                <a:ea typeface="+mn-lt"/>
                <a:cs typeface="+mn-lt"/>
              </a:rPr>
              <a:t>To convert the Model object to JSON Data, Django REST framework uses the ModelSerializer class to convert any model to serialized JSON objects:</a:t>
            </a:r>
            <a:endParaRPr lang="en-US">
              <a:solidFill>
                <a:schemeClr val="tx1"/>
              </a:solidFill>
              <a:ea typeface="+mn-lt"/>
              <a:cs typeface="+mn-lt"/>
            </a:endParaRPr>
          </a:p>
          <a:p>
            <a:endParaRPr lang="en-US">
              <a:solidFill>
                <a:schemeClr val="tx1"/>
              </a:solidFill>
              <a:ea typeface="+mn-lt"/>
              <a:cs typeface="+mn-lt"/>
            </a:endParaRPr>
          </a:p>
          <a:p>
            <a:pPr marL="0" indent="0" algn="l">
              <a:buNone/>
            </a:pPr>
            <a:r>
              <a:rPr lang="en-US">
                <a:solidFill>
                  <a:srgbClr val="0070C0"/>
                </a:solidFill>
                <a:latin typeface="SimSun" panose="02010600030101010101" pitchFamily="2" charset="-122"/>
                <a:ea typeface="SimSun" panose="02010600030101010101" pitchFamily="2" charset="-122"/>
                <a:cs typeface="+mn-lt"/>
              </a:rPr>
              <a:t># </a:t>
            </a:r>
            <a:r>
              <a:rPr lang="en-US">
                <a:solidFill>
                  <a:srgbClr val="0070C0"/>
                </a:solidFill>
                <a:latin typeface="SimSun" panose="02010600030101010101" pitchFamily="2" charset="-122"/>
                <a:ea typeface="SimSun" panose="02010600030101010101" pitchFamily="2" charset="-122"/>
                <a:sym typeface="+mn-ea"/>
              </a:rPr>
              <a:t>Registration</a:t>
            </a:r>
            <a:r>
              <a:rPr lang="en-US">
                <a:solidFill>
                  <a:srgbClr val="0070C0"/>
                </a:solidFill>
                <a:latin typeface="SimSun" panose="02010600030101010101" pitchFamily="2" charset="-122"/>
                <a:ea typeface="SimSun" panose="02010600030101010101" pitchFamily="2" charset="-122"/>
                <a:cs typeface="+mn-lt"/>
              </a:rPr>
              <a:t>/serializers.py</a:t>
            </a:r>
            <a:endParaRPr lang="en-US">
              <a:solidFill>
                <a:schemeClr val="tx1"/>
              </a:solidFill>
              <a:latin typeface="SimSun" panose="02010600030101010101" pitchFamily="2" charset="-122"/>
              <a:ea typeface="SimSun" panose="02010600030101010101" pitchFamily="2" charset="-122"/>
              <a:cs typeface="+mn-lt"/>
            </a:endParaRPr>
          </a:p>
          <a:p>
            <a:pPr marL="0" indent="0" algn="l">
              <a:buNone/>
            </a:pPr>
            <a:endParaRPr lang="en-US">
              <a:solidFill>
                <a:schemeClr val="tx1"/>
              </a:solidFill>
              <a:latin typeface="SimSun" panose="02010600030101010101" pitchFamily="2" charset="-122"/>
              <a:ea typeface="SimSun" panose="02010600030101010101" pitchFamily="2" charset="-122"/>
              <a:cs typeface="+mn-lt"/>
            </a:endParaRPr>
          </a:p>
          <a:p>
            <a:pPr marL="0" indent="0" algn="l">
              <a:buNone/>
            </a:pPr>
            <a:r>
              <a:rPr lang="en-US" b="1">
                <a:solidFill>
                  <a:srgbClr val="00B050"/>
                </a:solidFill>
                <a:latin typeface="SimSun" panose="02010600030101010101" pitchFamily="2" charset="-122"/>
                <a:ea typeface="SimSun" panose="02010600030101010101" pitchFamily="2" charset="-122"/>
                <a:cs typeface="+mn-lt"/>
              </a:rPr>
              <a:t>from </a:t>
            </a:r>
            <a:r>
              <a:rPr lang="en-US" b="1">
                <a:solidFill>
                  <a:srgbClr val="0070C0"/>
                </a:solidFill>
                <a:latin typeface="SimSun" panose="02010600030101010101" pitchFamily="2" charset="-122"/>
                <a:ea typeface="SimSun" panose="02010600030101010101" pitchFamily="2" charset="-122"/>
                <a:cs typeface="+mn-lt"/>
              </a:rPr>
              <a:t>rest_framework </a:t>
            </a:r>
            <a:r>
              <a:rPr lang="en-US" b="1">
                <a:solidFill>
                  <a:srgbClr val="00B050"/>
                </a:solidFill>
                <a:latin typeface="SimSun" panose="02010600030101010101" pitchFamily="2" charset="-122"/>
                <a:ea typeface="SimSun" panose="02010600030101010101" pitchFamily="2" charset="-122"/>
                <a:cs typeface="+mn-lt"/>
              </a:rPr>
              <a:t>import </a:t>
            </a:r>
            <a:r>
              <a:rPr lang="en-US">
                <a:solidFill>
                  <a:schemeClr val="tx1"/>
                </a:solidFill>
                <a:latin typeface="SimSun" panose="02010600030101010101" pitchFamily="2" charset="-122"/>
                <a:ea typeface="SimSun" panose="02010600030101010101" pitchFamily="2" charset="-122"/>
                <a:cs typeface="+mn-lt"/>
              </a:rPr>
              <a:t>serializers</a:t>
            </a:r>
            <a:endParaRPr lang="en-US">
              <a:solidFill>
                <a:schemeClr val="tx1"/>
              </a:solidFill>
              <a:latin typeface="SimSun" panose="02010600030101010101" pitchFamily="2" charset="-122"/>
              <a:ea typeface="SimSun" panose="02010600030101010101" pitchFamily="2" charset="-122"/>
              <a:cs typeface="+mn-lt"/>
            </a:endParaRPr>
          </a:p>
          <a:p>
            <a:pPr marL="0" indent="0" algn="l">
              <a:buNone/>
            </a:pPr>
            <a:r>
              <a:rPr lang="en-US" b="1">
                <a:solidFill>
                  <a:srgbClr val="00B050"/>
                </a:solidFill>
                <a:latin typeface="SimSun" panose="02010600030101010101" pitchFamily="2" charset="-122"/>
                <a:ea typeface="SimSun" panose="02010600030101010101" pitchFamily="2" charset="-122"/>
                <a:cs typeface="+mn-lt"/>
              </a:rPr>
              <a:t>from </a:t>
            </a:r>
            <a:r>
              <a:rPr lang="en-US" b="1">
                <a:solidFill>
                  <a:srgbClr val="0070C0"/>
                </a:solidFill>
                <a:latin typeface="SimSun" panose="02010600030101010101" pitchFamily="2" charset="-122"/>
                <a:ea typeface="SimSun" panose="02010600030101010101" pitchFamily="2" charset="-122"/>
                <a:cs typeface="+mn-lt"/>
              </a:rPr>
              <a:t>.models </a:t>
            </a:r>
            <a:r>
              <a:rPr lang="en-US" b="1">
                <a:solidFill>
                  <a:srgbClr val="00B050"/>
                </a:solidFill>
                <a:latin typeface="SimSun" panose="02010600030101010101" pitchFamily="2" charset="-122"/>
                <a:ea typeface="SimSun" panose="02010600030101010101" pitchFamily="2" charset="-122"/>
                <a:cs typeface="+mn-lt"/>
              </a:rPr>
              <a:t>import </a:t>
            </a:r>
            <a:r>
              <a:rPr lang="en-US">
                <a:solidFill>
                  <a:schemeClr val="tx1"/>
                </a:solidFill>
                <a:latin typeface="SimSun" panose="02010600030101010101" pitchFamily="2" charset="-122"/>
                <a:ea typeface="SimSun" panose="02010600030101010101" pitchFamily="2" charset="-122"/>
                <a:cs typeface="+mn-lt"/>
                <a:sym typeface="+mn-ea"/>
              </a:rPr>
              <a:t>Student_</a:t>
            </a:r>
            <a:r>
              <a:rPr lang="en-US">
                <a:solidFill>
                  <a:schemeClr val="tx1"/>
                </a:solidFill>
                <a:latin typeface="SimSun" panose="02010600030101010101" pitchFamily="2" charset="-122"/>
                <a:ea typeface="SimSun" panose="02010600030101010101" pitchFamily="2" charset="-122"/>
                <a:sym typeface="+mn-ea"/>
              </a:rPr>
              <a:t>Registration</a:t>
            </a:r>
            <a:endParaRPr lang="en-US">
              <a:solidFill>
                <a:schemeClr val="tx1"/>
              </a:solidFill>
              <a:latin typeface="SimSun" panose="02010600030101010101" pitchFamily="2" charset="-122"/>
              <a:ea typeface="SimSun" panose="02010600030101010101" pitchFamily="2" charset="-122"/>
              <a:cs typeface="+mn-lt"/>
            </a:endParaRPr>
          </a:p>
          <a:p>
            <a:pPr marL="0" indent="0">
              <a:buNone/>
            </a:pP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b="1">
                <a:solidFill>
                  <a:srgbClr val="00B050"/>
                </a:solidFill>
                <a:latin typeface="SimSun" panose="02010600030101010101" pitchFamily="2" charset="-122"/>
                <a:ea typeface="SimSun" panose="02010600030101010101" pitchFamily="2" charset="-122"/>
                <a:cs typeface="+mn-lt"/>
              </a:rPr>
              <a:t>class </a:t>
            </a:r>
            <a:r>
              <a:rPr lang="en-US">
                <a:solidFill>
                  <a:srgbClr val="0070C0"/>
                </a:solidFill>
                <a:latin typeface="SimSun" panose="02010600030101010101" pitchFamily="2" charset="-122"/>
                <a:ea typeface="SimSun" panose="02010600030101010101" pitchFamily="2" charset="-122"/>
                <a:cs typeface="+mn-lt"/>
                <a:sym typeface="+mn-ea"/>
              </a:rPr>
              <a:t>Student_</a:t>
            </a:r>
            <a:r>
              <a:rPr lang="en-US">
                <a:solidFill>
                  <a:srgbClr val="0070C0"/>
                </a:solidFill>
                <a:latin typeface="SimSun" panose="02010600030101010101" pitchFamily="2" charset="-122"/>
                <a:ea typeface="SimSun" panose="02010600030101010101" pitchFamily="2" charset="-122"/>
                <a:sym typeface="+mn-ea"/>
              </a:rPr>
              <a:t>Registration_</a:t>
            </a:r>
            <a:r>
              <a:rPr lang="en-US">
                <a:solidFill>
                  <a:srgbClr val="0070C0"/>
                </a:solidFill>
                <a:latin typeface="SimSun" panose="02010600030101010101" pitchFamily="2" charset="-122"/>
                <a:ea typeface="SimSun" panose="02010600030101010101" pitchFamily="2" charset="-122"/>
                <a:cs typeface="+mn-lt"/>
              </a:rPr>
              <a:t>Serializer</a:t>
            </a:r>
            <a:r>
              <a:rPr lang="en-US">
                <a:solidFill>
                  <a:schemeClr val="tx1"/>
                </a:solidFill>
                <a:latin typeface="SimSun" panose="02010600030101010101" pitchFamily="2" charset="-122"/>
                <a:ea typeface="SimSun" panose="02010600030101010101" pitchFamily="2" charset="-122"/>
                <a:cs typeface="+mn-lt"/>
              </a:rPr>
              <a:t>(serializers.ModelSerializer):</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a:t>
            </a:r>
            <a:r>
              <a:rPr lang="en-US">
                <a:solidFill>
                  <a:srgbClr val="00B050"/>
                </a:solidFill>
                <a:latin typeface="SimSun" panose="02010600030101010101" pitchFamily="2" charset="-122"/>
                <a:ea typeface="SimSun" panose="02010600030101010101" pitchFamily="2" charset="-122"/>
                <a:cs typeface="+mn-lt"/>
              </a:rPr>
              <a:t>class </a:t>
            </a:r>
            <a:r>
              <a:rPr lang="en-US">
                <a:solidFill>
                  <a:srgbClr val="0070C0"/>
                </a:solidFill>
                <a:latin typeface="SimSun" panose="02010600030101010101" pitchFamily="2" charset="-122"/>
                <a:ea typeface="SimSun" panose="02010600030101010101" pitchFamily="2" charset="-122"/>
                <a:cs typeface="+mn-lt"/>
              </a:rPr>
              <a:t>Meta</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model = </a:t>
            </a:r>
            <a:r>
              <a:rPr lang="en-US">
                <a:solidFill>
                  <a:schemeClr val="tx1"/>
                </a:solidFill>
                <a:latin typeface="SimSun" panose="02010600030101010101" pitchFamily="2" charset="-122"/>
                <a:ea typeface="SimSun" panose="02010600030101010101" pitchFamily="2" charset="-122"/>
                <a:cs typeface="+mn-lt"/>
                <a:sym typeface="+mn-ea"/>
              </a:rPr>
              <a:t>Student_</a:t>
            </a:r>
            <a:r>
              <a:rPr lang="en-US">
                <a:solidFill>
                  <a:schemeClr val="tx1"/>
                </a:solidFill>
                <a:latin typeface="SimSun" panose="02010600030101010101" pitchFamily="2" charset="-122"/>
                <a:ea typeface="SimSun" panose="02010600030101010101" pitchFamily="2" charset="-122"/>
                <a:sym typeface="+mn-ea"/>
              </a:rPr>
              <a:t>Registration</a:t>
            </a:r>
            <a:endParaRPr lang="en-US">
              <a:solidFill>
                <a:schemeClr val="tx1"/>
              </a:solidFill>
              <a:latin typeface="SimSun" panose="02010600030101010101" pitchFamily="2" charset="-122"/>
              <a:ea typeface="SimSun" panose="02010600030101010101" pitchFamily="2" charset="-122"/>
              <a:cs typeface="+mn-lt"/>
            </a:endParaRPr>
          </a:p>
          <a:p>
            <a:pPr marL="0" indent="0">
              <a:buNone/>
            </a:pP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fields = “__all__”</a:t>
            </a:r>
            <a:endParaRPr lang="en-US">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ea typeface="+mn-lt"/>
                <a:cs typeface="+mn-lt"/>
                <a:sym typeface="+mn-ea"/>
              </a:rPr>
              <a:t>Creating API views in Django</a:t>
            </a:r>
            <a:br>
              <a:rPr lang="en-US" b="1" dirty="0">
                <a:ea typeface="+mn-lt"/>
                <a:cs typeface="+mn-lt"/>
              </a:rPr>
            </a:br>
            <a:endParaRPr lang="en-US"/>
          </a:p>
        </p:txBody>
      </p:sp>
      <p:sp>
        <p:nvSpPr>
          <p:cNvPr id="5" name="Text Placeholder 4"/>
          <p:cNvSpPr>
            <a:spLocks noGrp="1"/>
          </p:cNvSpPr>
          <p:nvPr>
            <p:ph type="body" sz="quarter" idx="14"/>
          </p:nvPr>
        </p:nvSpPr>
        <p:spPr>
          <a:xfrm>
            <a:off x="1071880" y="1433830"/>
            <a:ext cx="10275570" cy="5254625"/>
          </a:xfrm>
        </p:spPr>
        <p:txBody>
          <a:bodyPr>
            <a:noAutofit/>
          </a:bodyPr>
          <a:p>
            <a:pPr marL="0" lvl="1"/>
            <a:r>
              <a:rPr lang="en-US" sz="2000" b="1" dirty="0">
                <a:ea typeface="+mn-lt"/>
                <a:cs typeface="+mn-lt"/>
                <a:sym typeface="+mn-ea"/>
              </a:rPr>
              <a:t>GET Method</a:t>
            </a:r>
            <a:r>
              <a:rPr lang="en-US" sz="2000">
                <a:solidFill>
                  <a:schemeClr val="tx1"/>
                </a:solidFill>
              </a:rPr>
              <a:t> </a:t>
            </a:r>
            <a:endParaRPr lang="en-US" sz="2000">
              <a:solidFill>
                <a:schemeClr val="tx1"/>
              </a:solidFill>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a:solidFill>
                  <a:srgbClr val="0070C0"/>
                </a:solidFill>
                <a:latin typeface="SimSun" panose="02010600030101010101" pitchFamily="2" charset="-122"/>
                <a:ea typeface="SimSun" panose="02010600030101010101" pitchFamily="2" charset="-122"/>
                <a:cs typeface="+mn-lt"/>
                <a:sym typeface="+mn-ea"/>
              </a:rPr>
              <a:t> </a:t>
            </a:r>
            <a:r>
              <a:rPr lang="en-US" sz="2000">
                <a:solidFill>
                  <a:srgbClr val="0070C0"/>
                </a:solidFill>
                <a:latin typeface="SimSun" panose="02010600030101010101" pitchFamily="2" charset="-122"/>
                <a:ea typeface="SimSun" panose="02010600030101010101" pitchFamily="2" charset="-122"/>
                <a:sym typeface="+mn-ea"/>
              </a:rPr>
              <a:t>Registration</a:t>
            </a:r>
            <a:r>
              <a:rPr lang="en-US" sz="2000">
                <a:solidFill>
                  <a:srgbClr val="0070C0"/>
                </a:solidFill>
                <a:latin typeface="SimSun" panose="02010600030101010101" pitchFamily="2" charset="-122"/>
                <a:ea typeface="SimSun" panose="02010600030101010101" pitchFamily="2" charset="-122"/>
                <a:cs typeface="+mn-lt"/>
                <a:sym typeface="+mn-ea"/>
              </a:rPr>
              <a:t>/</a:t>
            </a:r>
            <a:r>
              <a:rPr lang="en-US" sz="2000">
                <a:solidFill>
                  <a:srgbClr val="0070C0"/>
                </a:solidFill>
                <a:latin typeface="SimSun" panose="02010600030101010101" pitchFamily="2" charset="-122"/>
                <a:ea typeface="SimSun" panose="02010600030101010101" pitchFamily="2" charset="-122"/>
                <a:sym typeface="+mn-ea"/>
              </a:rPr>
              <a:t>views</a:t>
            </a:r>
            <a:r>
              <a:rPr lang="en-US" sz="2000">
                <a:solidFill>
                  <a:srgbClr val="0070C0"/>
                </a:solidFill>
                <a:latin typeface="SimSun" panose="02010600030101010101" pitchFamily="2" charset="-122"/>
                <a:ea typeface="SimSun" panose="02010600030101010101" pitchFamily="2" charset="-122"/>
                <a:cs typeface="+mn-lt"/>
                <a:sym typeface="+mn-ea"/>
              </a:rPr>
              <a:t>.py</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sym typeface="+mn-ea"/>
              </a:rPr>
              <a:t>from </a:t>
            </a:r>
            <a:r>
              <a:rPr lang="en-US" sz="2000" b="1">
                <a:solidFill>
                  <a:srgbClr val="0070C0"/>
                </a:solidFill>
                <a:latin typeface="SimSun" panose="02010600030101010101" pitchFamily="2" charset="-122"/>
                <a:ea typeface="SimSun" panose="02010600030101010101" pitchFamily="2" charset="-122"/>
                <a:cs typeface="+mn-lt"/>
                <a:sym typeface="+mn-ea"/>
              </a:rPr>
              <a:t>django.shortcuts</a:t>
            </a: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a:solidFill>
                  <a:schemeClr val="tx1"/>
                </a:solidFill>
                <a:latin typeface="SimSun" panose="02010600030101010101" pitchFamily="2" charset="-122"/>
                <a:ea typeface="SimSun" panose="02010600030101010101" pitchFamily="2" charset="-122"/>
                <a:cs typeface="+mn-lt"/>
                <a:sym typeface="+mn-ea"/>
              </a:rPr>
              <a:t>render</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sym typeface="+mn-ea"/>
              </a:rPr>
              <a:t>from </a:t>
            </a:r>
            <a:r>
              <a:rPr lang="en-US" sz="2000" b="1">
                <a:solidFill>
                  <a:srgbClr val="0070C0"/>
                </a:solidFill>
                <a:latin typeface="SimSun" panose="02010600030101010101" pitchFamily="2" charset="-122"/>
                <a:ea typeface="SimSun" panose="02010600030101010101" pitchFamily="2" charset="-122"/>
                <a:cs typeface="+mn-lt"/>
                <a:sym typeface="+mn-ea"/>
              </a:rPr>
              <a:t>django.http</a:t>
            </a: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a:solidFill>
                  <a:schemeClr val="tx1"/>
                </a:solidFill>
                <a:latin typeface="SimSun" panose="02010600030101010101" pitchFamily="2" charset="-122"/>
                <a:ea typeface="SimSun" panose="02010600030101010101" pitchFamily="2" charset="-122"/>
                <a:cs typeface="+mn-lt"/>
                <a:sym typeface="+mn-ea"/>
              </a:rPr>
              <a:t>HttpResponse</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sym typeface="+mn-ea"/>
              </a:rPr>
              <a:t>from </a:t>
            </a:r>
            <a:r>
              <a:rPr lang="en-US" sz="2000" b="1">
                <a:solidFill>
                  <a:srgbClr val="0070C0"/>
                </a:solidFill>
                <a:latin typeface="SimSun" panose="02010600030101010101" pitchFamily="2" charset="-122"/>
                <a:ea typeface="SimSun" panose="02010600030101010101" pitchFamily="2" charset="-122"/>
                <a:cs typeface="+mn-lt"/>
                <a:sym typeface="+mn-ea"/>
              </a:rPr>
              <a:t>rest_framework</a:t>
            </a: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b="1">
                <a:solidFill>
                  <a:srgbClr val="0070C0"/>
                </a:solidFill>
                <a:latin typeface="SimSun" panose="02010600030101010101" pitchFamily="2" charset="-122"/>
                <a:ea typeface="SimSun" panose="02010600030101010101" pitchFamily="2" charset="-122"/>
                <a:cs typeface="+mn-lt"/>
                <a:sym typeface="+mn-ea"/>
              </a:rPr>
              <a:t>decorators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a:solidFill>
                  <a:schemeClr val="tx1"/>
                </a:solidFill>
                <a:latin typeface="SimSun" panose="02010600030101010101" pitchFamily="2" charset="-122"/>
                <a:ea typeface="SimSun" panose="02010600030101010101" pitchFamily="2" charset="-122"/>
                <a:cs typeface="+mn-lt"/>
                <a:sym typeface="+mn-ea"/>
              </a:rPr>
              <a:t>api_view</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sym typeface="+mn-ea"/>
              </a:rPr>
              <a:t>from </a:t>
            </a:r>
            <a:r>
              <a:rPr lang="en-US" sz="2000" b="1">
                <a:solidFill>
                  <a:srgbClr val="0070C0"/>
                </a:solidFill>
                <a:latin typeface="SimSun" panose="02010600030101010101" pitchFamily="2" charset="-122"/>
                <a:ea typeface="SimSun" panose="02010600030101010101" pitchFamily="2" charset="-122"/>
                <a:cs typeface="+mn-lt"/>
                <a:sym typeface="+mn-ea"/>
              </a:rPr>
              <a:t>rest_framework</a:t>
            </a: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b="1">
                <a:solidFill>
                  <a:srgbClr val="0070C0"/>
                </a:solidFill>
                <a:latin typeface="SimSun" panose="02010600030101010101" pitchFamily="2" charset="-122"/>
                <a:ea typeface="SimSun" panose="02010600030101010101" pitchFamily="2" charset="-122"/>
                <a:cs typeface="+mn-lt"/>
                <a:sym typeface="+mn-ea"/>
              </a:rPr>
              <a:t>response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a:solidFill>
                  <a:schemeClr val="tx1"/>
                </a:solidFill>
                <a:latin typeface="SimSun" panose="02010600030101010101" pitchFamily="2" charset="-122"/>
                <a:ea typeface="SimSun" panose="02010600030101010101" pitchFamily="2" charset="-122"/>
                <a:cs typeface="+mn-lt"/>
                <a:sym typeface="+mn-ea"/>
              </a:rPr>
              <a:t>Response</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sym typeface="+mn-ea"/>
              </a:rPr>
              <a:t>from </a:t>
            </a:r>
            <a:r>
              <a:rPr lang="en-US" sz="2000" b="1">
                <a:solidFill>
                  <a:srgbClr val="0070C0"/>
                </a:solidFill>
                <a:latin typeface="SimSun" panose="02010600030101010101" pitchFamily="2" charset="-122"/>
                <a:ea typeface="SimSun" panose="02010600030101010101" pitchFamily="2" charset="-122"/>
                <a:cs typeface="+mn-lt"/>
                <a:sym typeface="+mn-ea"/>
              </a:rPr>
              <a:t>rest_framework</a:t>
            </a: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a:solidFill>
                  <a:schemeClr val="tx1"/>
                </a:solidFill>
                <a:latin typeface="SimSun" panose="02010600030101010101" pitchFamily="2" charset="-122"/>
                <a:ea typeface="SimSun" panose="02010600030101010101" pitchFamily="2" charset="-122"/>
                <a:cs typeface="+mn-lt"/>
                <a:sym typeface="+mn-ea"/>
              </a:rPr>
              <a:t>status</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sym typeface="+mn-ea"/>
              </a:rPr>
              <a:t>from </a:t>
            </a:r>
            <a:r>
              <a:rPr lang="en-US" sz="2000" b="1">
                <a:solidFill>
                  <a:srgbClr val="0070C0"/>
                </a:solidFill>
                <a:latin typeface="SimSun" panose="02010600030101010101" pitchFamily="2" charset="-122"/>
                <a:ea typeface="SimSun" panose="02010600030101010101" pitchFamily="2" charset="-122"/>
                <a:cs typeface="+mn-lt"/>
                <a:sym typeface="+mn-ea"/>
              </a:rPr>
              <a:t>.models</a:t>
            </a:r>
            <a:r>
              <a:rPr lang="en-US" sz="2000">
                <a:solidFill>
                  <a:srgbClr val="0070C0"/>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a:solidFill>
                  <a:schemeClr val="tx1"/>
                </a:solidFill>
                <a:latin typeface="SimSun" panose="02010600030101010101" pitchFamily="2" charset="-122"/>
                <a:ea typeface="SimSun" panose="02010600030101010101" pitchFamily="2" charset="-122"/>
                <a:cs typeface="+mn-lt"/>
                <a:sym typeface="+mn-ea"/>
              </a:rPr>
              <a:t>Student_</a:t>
            </a:r>
            <a:r>
              <a:rPr lang="en-US" sz="2000">
                <a:solidFill>
                  <a:schemeClr val="tx1"/>
                </a:solidFill>
                <a:latin typeface="SimSun" panose="02010600030101010101" pitchFamily="2" charset="-122"/>
                <a:ea typeface="SimSun" panose="02010600030101010101" pitchFamily="2" charset="-122"/>
                <a:sym typeface="+mn-ea"/>
              </a:rPr>
              <a:t>Registration</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sym typeface="+mn-ea"/>
              </a:rPr>
              <a:t>from </a:t>
            </a:r>
            <a:r>
              <a:rPr lang="en-US" sz="2000" b="1">
                <a:solidFill>
                  <a:srgbClr val="0070C0"/>
                </a:solidFill>
                <a:latin typeface="SimSun" panose="02010600030101010101" pitchFamily="2" charset="-122"/>
                <a:ea typeface="SimSun" panose="02010600030101010101" pitchFamily="2" charset="-122"/>
                <a:cs typeface="+mn-lt"/>
                <a:sym typeface="+mn-ea"/>
              </a:rPr>
              <a:t>.serializers</a:t>
            </a: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a:solidFill>
                  <a:schemeClr val="tx1"/>
                </a:solidFill>
                <a:latin typeface="SimSun" panose="02010600030101010101" pitchFamily="2" charset="-122"/>
                <a:ea typeface="SimSun" panose="02010600030101010101" pitchFamily="2" charset="-122"/>
                <a:cs typeface="+mn-lt"/>
                <a:sym typeface="+mn-ea"/>
              </a:rPr>
              <a:t>Student</a:t>
            </a:r>
            <a:r>
              <a:rPr lang="en-US" sz="2000">
                <a:solidFill>
                  <a:schemeClr val="tx1"/>
                </a:solidFill>
                <a:latin typeface="SimSun" panose="02010600030101010101" pitchFamily="2" charset="-122"/>
                <a:ea typeface="SimSun" panose="02010600030101010101" pitchFamily="2" charset="-122"/>
                <a:sym typeface="+mn-ea"/>
              </a:rPr>
              <a:t>Registration</a:t>
            </a:r>
            <a:r>
              <a:rPr lang="en-US" sz="2000">
                <a:solidFill>
                  <a:schemeClr val="tx1"/>
                </a:solidFill>
                <a:latin typeface="SimSun" panose="02010600030101010101" pitchFamily="2" charset="-122"/>
                <a:ea typeface="SimSun" panose="02010600030101010101" pitchFamily="2" charset="-122"/>
                <a:cs typeface="+mn-lt"/>
                <a:sym typeface="+mn-ea"/>
              </a:rPr>
              <a:t>Serializer</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rgbClr val="7030A0"/>
                </a:solidFill>
                <a:latin typeface="SimSun" panose="02010600030101010101" pitchFamily="2" charset="-122"/>
                <a:ea typeface="SimSun" panose="02010600030101010101" pitchFamily="2" charset="-122"/>
                <a:cs typeface="+mn-lt"/>
                <a:sym typeface="+mn-ea"/>
              </a:rPr>
              <a:t>@api_view</a:t>
            </a: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a:solidFill>
                  <a:srgbClr val="FF0000"/>
                </a:solidFill>
                <a:latin typeface="SimSun" panose="02010600030101010101" pitchFamily="2" charset="-122"/>
                <a:ea typeface="SimSun" panose="02010600030101010101" pitchFamily="2" charset="-122"/>
                <a:cs typeface="+mn-lt"/>
                <a:sym typeface="+mn-ea"/>
              </a:rPr>
              <a:t>'GET'</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sym typeface="+mn-ea"/>
              </a:rPr>
              <a:t>def </a:t>
            </a:r>
            <a:r>
              <a:rPr lang="en-US" sz="2000" b="1">
                <a:solidFill>
                  <a:srgbClr val="0070C0"/>
                </a:solidFill>
                <a:latin typeface="SimSun" panose="02010600030101010101" pitchFamily="2" charset="-122"/>
                <a:ea typeface="SimSun" panose="02010600030101010101" pitchFamily="2" charset="-122"/>
                <a:cs typeface="+mn-lt"/>
                <a:sym typeface="+mn-ea"/>
              </a:rPr>
              <a:t>view_all_student</a:t>
            </a:r>
            <a:r>
              <a:rPr lang="en-US" sz="2000">
                <a:solidFill>
                  <a:schemeClr val="tx1"/>
                </a:solidFill>
                <a:latin typeface="SimSun" panose="02010600030101010101" pitchFamily="2" charset="-122"/>
                <a:ea typeface="SimSun" panose="02010600030101010101" pitchFamily="2" charset="-122"/>
                <a:cs typeface="+mn-lt"/>
                <a:sym typeface="+mn-ea"/>
              </a:rPr>
              <a:t>(request):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a:solidFill>
                  <a:srgbClr val="00B050"/>
                </a:solidFill>
                <a:latin typeface="SimSun" panose="02010600030101010101" pitchFamily="2" charset="-122"/>
                <a:ea typeface="SimSun" panose="02010600030101010101" pitchFamily="2" charset="-122"/>
                <a:cs typeface="+mn-lt"/>
                <a:sym typeface="+mn-ea"/>
              </a:rPr>
              <a:t>if </a:t>
            </a:r>
            <a:r>
              <a:rPr lang="en-US" sz="2000">
                <a:solidFill>
                  <a:schemeClr val="tx1"/>
                </a:solidFill>
                <a:latin typeface="SimSun" panose="02010600030101010101" pitchFamily="2" charset="-122"/>
                <a:ea typeface="SimSun" panose="02010600030101010101" pitchFamily="2" charset="-122"/>
                <a:cs typeface="+mn-lt"/>
                <a:sym typeface="+mn-ea"/>
              </a:rPr>
              <a:t>request.method == </a:t>
            </a:r>
            <a:r>
              <a:rPr lang="en-US" sz="2000">
                <a:solidFill>
                  <a:srgbClr val="FF0000"/>
                </a:solidFill>
                <a:latin typeface="SimSun" panose="02010600030101010101" pitchFamily="2" charset="-122"/>
                <a:ea typeface="SimSun" panose="02010600030101010101" pitchFamily="2" charset="-122"/>
                <a:cs typeface="+mn-lt"/>
                <a:sym typeface="+mn-ea"/>
              </a:rPr>
              <a:t>'GET'</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Student_</a:t>
            </a:r>
            <a:r>
              <a:rPr lang="en-US" sz="2000">
                <a:solidFill>
                  <a:schemeClr val="tx1"/>
                </a:solidFill>
                <a:latin typeface="SimSun" panose="02010600030101010101" pitchFamily="2" charset="-122"/>
                <a:ea typeface="SimSun" panose="02010600030101010101" pitchFamily="2" charset="-122"/>
                <a:sym typeface="+mn-ea"/>
              </a:rPr>
              <a:t>Registration</a:t>
            </a:r>
            <a:r>
              <a:rPr lang="en-US" sz="2000">
                <a:solidFill>
                  <a:schemeClr val="tx1"/>
                </a:solidFill>
                <a:latin typeface="SimSun" panose="02010600030101010101" pitchFamily="2" charset="-122"/>
                <a:ea typeface="SimSun" panose="02010600030101010101" pitchFamily="2" charset="-122"/>
                <a:cs typeface="+mn-lt"/>
                <a:sym typeface="+mn-ea"/>
              </a:rPr>
              <a:t>= Post.objects.all()</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serializer = Student</a:t>
            </a:r>
            <a:r>
              <a:rPr lang="en-US" sz="2000">
                <a:solidFill>
                  <a:schemeClr val="tx1"/>
                </a:solidFill>
                <a:latin typeface="SimSun" panose="02010600030101010101" pitchFamily="2" charset="-122"/>
                <a:ea typeface="SimSun" panose="02010600030101010101" pitchFamily="2" charset="-122"/>
                <a:sym typeface="+mn-ea"/>
              </a:rPr>
              <a:t>Registration</a:t>
            </a:r>
            <a:r>
              <a:rPr lang="en-US" sz="2000">
                <a:solidFill>
                  <a:schemeClr val="tx1"/>
                </a:solidFill>
                <a:latin typeface="SimSun" panose="02010600030101010101" pitchFamily="2" charset="-122"/>
                <a:ea typeface="SimSun" panose="02010600030101010101" pitchFamily="2" charset="-122"/>
                <a:cs typeface="+mn-lt"/>
                <a:sym typeface="+mn-ea"/>
              </a:rPr>
              <a:t>Serializer(posts, many=</a:t>
            </a:r>
            <a:r>
              <a:rPr lang="en-US" sz="2000">
                <a:solidFill>
                  <a:srgbClr val="00B050"/>
                </a:solidFill>
                <a:latin typeface="SimSun" panose="02010600030101010101" pitchFamily="2" charset="-122"/>
                <a:ea typeface="SimSun" panose="02010600030101010101" pitchFamily="2" charset="-122"/>
                <a:cs typeface="+mn-lt"/>
                <a:sym typeface="+mn-ea"/>
              </a:rPr>
              <a:t>True</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return </a:t>
            </a:r>
            <a:r>
              <a:rPr lang="en-US" sz="2000">
                <a:solidFill>
                  <a:schemeClr val="tx1"/>
                </a:solidFill>
                <a:latin typeface="SimSun" panose="02010600030101010101" pitchFamily="2" charset="-122"/>
                <a:ea typeface="SimSun" panose="02010600030101010101" pitchFamily="2" charset="-122"/>
                <a:cs typeface="+mn-lt"/>
                <a:sym typeface="+mn-ea"/>
              </a:rPr>
              <a:t>Response(serializer.data)</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endParaRPr lang="en-US" sz="2000">
              <a:solidFill>
                <a:schemeClr val="tx1"/>
              </a:solidFill>
              <a:ea typeface="+mn-lt"/>
              <a:cs typeface="+mn-lt"/>
              <a:sym typeface="+mn-ea"/>
            </a:endParaRPr>
          </a:p>
          <a:p>
            <a:endParaRPr lang="en-US" sz="2000">
              <a:solidFill>
                <a:schemeClr val="tx1"/>
              </a:solidFill>
              <a:ea typeface="+mn-lt"/>
              <a:cs typeface="+mn-l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lang="en-US"/>
            </a:br>
            <a:endParaRPr lang="en-US"/>
          </a:p>
        </p:txBody>
      </p:sp>
      <p:sp>
        <p:nvSpPr>
          <p:cNvPr id="5" name="Text Placeholder 4"/>
          <p:cNvSpPr>
            <a:spLocks noGrp="1"/>
          </p:cNvSpPr>
          <p:nvPr>
            <p:ph type="body" sz="quarter" idx="14"/>
          </p:nvPr>
        </p:nvSpPr>
        <p:spPr>
          <a:xfrm>
            <a:off x="1156970" y="1604010"/>
            <a:ext cx="10652760" cy="4705350"/>
          </a:xfrm>
        </p:spPr>
        <p:txBody>
          <a:bodyPr>
            <a:normAutofit/>
          </a:bodyPr>
          <a:p>
            <a:pPr marL="342900" lvl="1" indent="-342900"/>
            <a:r>
              <a:rPr lang="en-US" sz="2000" b="1" dirty="0">
                <a:ea typeface="+mn-lt"/>
                <a:cs typeface="+mn-lt"/>
                <a:sym typeface="+mn-ea"/>
              </a:rPr>
              <a:t>POST Method</a:t>
            </a:r>
            <a:endParaRPr lang="en-US" sz="2000" b="1" dirty="0">
              <a:ea typeface="+mn-lt"/>
              <a:cs typeface="+mn-lt"/>
              <a:sym typeface="+mn-ea"/>
            </a:endParaRPr>
          </a:p>
          <a:p>
            <a:pPr marL="0" lvl="1" indent="0">
              <a:buNone/>
            </a:pPr>
            <a:endParaRPr lang="en-US" sz="2000" b="1" dirty="0">
              <a:ea typeface="+mn-lt"/>
              <a:cs typeface="+mn-lt"/>
            </a:endParaRPr>
          </a:p>
          <a:p>
            <a:pPr marL="0" indent="0">
              <a:buNone/>
            </a:pPr>
            <a:r>
              <a:rPr lang="en-US" sz="2000">
                <a:solidFill>
                  <a:srgbClr val="7030A0"/>
                </a:solidFill>
                <a:latin typeface="SimSun" panose="02010600030101010101" pitchFamily="2" charset="-122"/>
                <a:ea typeface="SimSun" panose="02010600030101010101" pitchFamily="2" charset="-122"/>
                <a:cs typeface="+mn-lt"/>
                <a:sym typeface="+mn-ea"/>
              </a:rPr>
              <a:t>@api_view</a:t>
            </a: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a:solidFill>
                  <a:srgbClr val="FF0000"/>
                </a:solidFill>
                <a:latin typeface="SimSun" panose="02010600030101010101" pitchFamily="2" charset="-122"/>
                <a:ea typeface="SimSun" panose="02010600030101010101" pitchFamily="2" charset="-122"/>
                <a:cs typeface="+mn-lt"/>
                <a:sym typeface="+mn-ea"/>
              </a:rPr>
              <a:t>'POST'</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sym typeface="+mn-ea"/>
              </a:rPr>
              <a:t>def </a:t>
            </a:r>
            <a:r>
              <a:rPr lang="en-US" sz="2000" b="1">
                <a:solidFill>
                  <a:srgbClr val="0070C0"/>
                </a:solidFill>
                <a:latin typeface="SimSun" panose="02010600030101010101" pitchFamily="2" charset="-122"/>
                <a:ea typeface="SimSun" panose="02010600030101010101" pitchFamily="2" charset="-122"/>
                <a:cs typeface="+mn-lt"/>
                <a:sym typeface="+mn-ea"/>
              </a:rPr>
              <a:t>add_new_student</a:t>
            </a:r>
            <a:r>
              <a:rPr lang="en-US" sz="2000">
                <a:solidFill>
                  <a:schemeClr val="tx1"/>
                </a:solidFill>
                <a:latin typeface="SimSun" panose="02010600030101010101" pitchFamily="2" charset="-122"/>
                <a:ea typeface="SimSun" panose="02010600030101010101" pitchFamily="2" charset="-122"/>
                <a:cs typeface="+mn-lt"/>
                <a:sym typeface="+mn-ea"/>
              </a:rPr>
              <a:t>(request):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if</a:t>
            </a:r>
            <a:r>
              <a:rPr lang="en-US" sz="2000">
                <a:solidFill>
                  <a:schemeClr val="tx1"/>
                </a:solidFill>
                <a:latin typeface="SimSun" panose="02010600030101010101" pitchFamily="2" charset="-122"/>
                <a:ea typeface="SimSun" panose="02010600030101010101" pitchFamily="2" charset="-122"/>
                <a:cs typeface="+mn-lt"/>
                <a:sym typeface="+mn-ea"/>
              </a:rPr>
              <a:t> request.method == </a:t>
            </a:r>
            <a:r>
              <a:rPr lang="en-US" sz="2000">
                <a:solidFill>
                  <a:srgbClr val="FF0000"/>
                </a:solidFill>
                <a:latin typeface="SimSun" panose="02010600030101010101" pitchFamily="2" charset="-122"/>
                <a:ea typeface="SimSun" panose="02010600030101010101" pitchFamily="2" charset="-122"/>
                <a:cs typeface="+mn-lt"/>
                <a:sym typeface="+mn-ea"/>
              </a:rPr>
              <a:t>'POST'</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serializer = Student</a:t>
            </a:r>
            <a:r>
              <a:rPr lang="en-US" sz="2000">
                <a:solidFill>
                  <a:schemeClr val="tx1"/>
                </a:solidFill>
                <a:latin typeface="SimSun" panose="02010600030101010101" pitchFamily="2" charset="-122"/>
                <a:ea typeface="SimSun" panose="02010600030101010101" pitchFamily="2" charset="-122"/>
                <a:sym typeface="+mn-ea"/>
              </a:rPr>
              <a:t>Registration</a:t>
            </a:r>
            <a:r>
              <a:rPr lang="en-US" sz="2000">
                <a:solidFill>
                  <a:schemeClr val="tx1"/>
                </a:solidFill>
                <a:latin typeface="SimSun" panose="02010600030101010101" pitchFamily="2" charset="-122"/>
                <a:ea typeface="SimSun" panose="02010600030101010101" pitchFamily="2" charset="-122"/>
                <a:cs typeface="+mn-lt"/>
                <a:sym typeface="+mn-ea"/>
              </a:rPr>
              <a:t>Serializer</a:t>
            </a:r>
            <a:r>
              <a:rPr lang="en-US" sz="2000">
                <a:solidFill>
                  <a:schemeClr val="tx1"/>
                </a:solidFill>
                <a:latin typeface="SimSun" panose="02010600030101010101" pitchFamily="2" charset="-122"/>
                <a:ea typeface="SimSun" panose="02010600030101010101" pitchFamily="2" charset="-122"/>
                <a:cs typeface="+mn-lt"/>
                <a:sym typeface="+mn-ea"/>
              </a:rPr>
              <a:t>(data=request.</a:t>
            </a:r>
            <a:r>
              <a:rPr lang="en-US" sz="2000">
                <a:solidFill>
                  <a:schemeClr val="tx1"/>
                </a:solidFill>
                <a:latin typeface="SimSun" panose="02010600030101010101" pitchFamily="2" charset="-122"/>
                <a:ea typeface="SimSun" panose="02010600030101010101" pitchFamily="2" charset="-122"/>
                <a:cs typeface="+mn-lt"/>
                <a:sym typeface="+mn-ea"/>
              </a:rPr>
              <a:t>data)</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if</a:t>
            </a:r>
            <a:r>
              <a:rPr lang="en-US" sz="2000">
                <a:solidFill>
                  <a:schemeClr val="tx1"/>
                </a:solidFill>
                <a:latin typeface="SimSun" panose="02010600030101010101" pitchFamily="2" charset="-122"/>
                <a:ea typeface="SimSun" panose="02010600030101010101" pitchFamily="2" charset="-122"/>
                <a:cs typeface="+mn-lt"/>
                <a:sym typeface="+mn-ea"/>
              </a:rPr>
              <a:t> serializer.is_valid():</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serializer.save()</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return </a:t>
            </a:r>
            <a:r>
              <a:rPr lang="en-US" sz="2000">
                <a:solidFill>
                  <a:schemeClr val="tx1"/>
                </a:solidFill>
                <a:latin typeface="SimSun" panose="02010600030101010101" pitchFamily="2" charset="-122"/>
                <a:ea typeface="SimSun" panose="02010600030101010101" pitchFamily="2" charset="-122"/>
                <a:cs typeface="+mn-lt"/>
                <a:sym typeface="+mn-ea"/>
              </a:rPr>
              <a:t>Response(serializer.data, status=status.HTTP_201_CREATED)</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return </a:t>
            </a:r>
            <a:r>
              <a:rPr lang="en-US" sz="2000">
                <a:solidFill>
                  <a:schemeClr val="tx1"/>
                </a:solidFill>
                <a:latin typeface="SimSun" panose="02010600030101010101" pitchFamily="2" charset="-122"/>
                <a:ea typeface="SimSun" panose="02010600030101010101" pitchFamily="2" charset="-122"/>
                <a:cs typeface="+mn-lt"/>
                <a:sym typeface="+mn-ea"/>
              </a:rPr>
              <a:t>Response(serializer.errors, status=status.HTTP_400_BAD_REQUEST)</a:t>
            </a:r>
            <a:endParaRPr lang="en-US" sz="2000">
              <a:solidFill>
                <a:schemeClr val="tx1"/>
              </a:solidFill>
              <a:latin typeface="SimSun" panose="02010600030101010101" pitchFamily="2" charset="-122"/>
              <a:ea typeface="SimSun" panose="02010600030101010101" pitchFamily="2" charset="-122"/>
              <a:cs typeface="+mn-l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lang="en-US"/>
            </a:br>
            <a:endParaRPr lang="en-US"/>
          </a:p>
        </p:txBody>
      </p:sp>
      <p:sp>
        <p:nvSpPr>
          <p:cNvPr id="5" name="Text Placeholder 4"/>
          <p:cNvSpPr>
            <a:spLocks noGrp="1"/>
          </p:cNvSpPr>
          <p:nvPr>
            <p:ph type="body" sz="quarter" idx="14"/>
          </p:nvPr>
        </p:nvSpPr>
        <p:spPr>
          <a:xfrm>
            <a:off x="1059815" y="1591945"/>
            <a:ext cx="10275570" cy="4826635"/>
          </a:xfrm>
        </p:spPr>
        <p:txBody>
          <a:bodyPr>
            <a:noAutofit/>
          </a:bodyPr>
          <a:p>
            <a:pPr lvl="1"/>
            <a:r>
              <a:rPr lang="en-US" sz="2000" b="1" dirty="0">
                <a:solidFill>
                  <a:schemeClr val="tx1"/>
                </a:solidFill>
                <a:ea typeface="+mn-lt"/>
                <a:cs typeface="+mn-lt"/>
                <a:sym typeface="+mn-ea"/>
              </a:rPr>
              <a:t> GET, PUT and DELETE Method with ID</a:t>
            </a:r>
            <a:endParaRPr lang="en-US" sz="2000" b="1" dirty="0">
              <a:solidFill>
                <a:schemeClr val="tx1"/>
              </a:solidFill>
              <a:latin typeface="SimSun" panose="02010600030101010101" pitchFamily="2" charset="-122"/>
              <a:ea typeface="SimSun" panose="02010600030101010101" pitchFamily="2" charset="-122"/>
              <a:cs typeface="+mn-lt"/>
              <a:sym typeface="+mn-ea"/>
            </a:endParaRPr>
          </a:p>
          <a:p>
            <a:pPr marL="151130" lvl="1" indent="0">
              <a:buNone/>
            </a:pPr>
            <a:r>
              <a:rPr lang="en-US" sz="2000" b="1" dirty="0">
                <a:solidFill>
                  <a:srgbClr val="0070C0"/>
                </a:solidFill>
                <a:latin typeface="SimSun" panose="02010600030101010101" pitchFamily="2" charset="-122"/>
                <a:ea typeface="SimSun" panose="02010600030101010101" pitchFamily="2" charset="-122"/>
                <a:cs typeface="+mn-lt"/>
                <a:sym typeface="+mn-ea"/>
              </a:rPr>
              <a:t> # check if student with pk</a:t>
            </a:r>
            <a:endParaRPr lang="en-US" sz="2000" b="1" dirty="0">
              <a:solidFill>
                <a:srgbClr val="0070C0"/>
              </a:solidFill>
              <a:latin typeface="SimSun" panose="02010600030101010101" pitchFamily="2" charset="-122"/>
              <a:ea typeface="SimSun" panose="02010600030101010101" pitchFamily="2" charset="-122"/>
              <a:cs typeface="+mn-lt"/>
              <a:sym typeface="+mn-ea"/>
            </a:endParaRPr>
          </a:p>
          <a:p>
            <a:pPr marL="151130" lvl="1" indent="0">
              <a:buNone/>
            </a:pPr>
            <a:r>
              <a:rPr lang="en-US" sz="2000">
                <a:solidFill>
                  <a:srgbClr val="7030A0"/>
                </a:solidFill>
                <a:latin typeface="SimSun" panose="02010600030101010101" pitchFamily="2" charset="-122"/>
                <a:ea typeface="SimSun" panose="02010600030101010101" pitchFamily="2" charset="-122"/>
                <a:cs typeface="+mn-lt"/>
                <a:sym typeface="+mn-ea"/>
              </a:rPr>
              <a:t>@api_view</a:t>
            </a: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a:solidFill>
                  <a:srgbClr val="FF0000"/>
                </a:solidFill>
                <a:latin typeface="SimSun" panose="02010600030101010101" pitchFamily="2" charset="-122"/>
                <a:ea typeface="SimSun" panose="02010600030101010101" pitchFamily="2" charset="-122"/>
                <a:cs typeface="+mn-lt"/>
                <a:sym typeface="+mn-ea"/>
              </a:rPr>
              <a:t>'GET','DELETE','PUT'</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b="1" dirty="0">
              <a:solidFill>
                <a:schemeClr val="tx1"/>
              </a:solidFill>
              <a:latin typeface="SimSun" panose="02010600030101010101" pitchFamily="2" charset="-122"/>
              <a:ea typeface="SimSun" panose="02010600030101010101" pitchFamily="2" charset="-122"/>
              <a:cs typeface="+mn-lt"/>
              <a:sym typeface="+mn-ea"/>
            </a:endParaRPr>
          </a:p>
          <a:p>
            <a:pPr marL="151130" lvl="1" indent="0">
              <a:buNone/>
            </a:pPr>
            <a:r>
              <a:rPr lang="en-US" sz="2000" dirty="0">
                <a:solidFill>
                  <a:schemeClr val="tx1"/>
                </a:solidFill>
                <a:latin typeface="SimSun" panose="02010600030101010101" pitchFamily="2" charset="-122"/>
                <a:ea typeface="SimSun" panose="02010600030101010101" pitchFamily="2" charset="-122"/>
                <a:cs typeface="+mn-lt"/>
                <a:sym typeface="+mn-ea"/>
              </a:rPr>
              <a:t>def </a:t>
            </a:r>
            <a:r>
              <a:rPr lang="en-US" sz="2000" b="1" dirty="0">
                <a:solidFill>
                  <a:srgbClr val="0070C0"/>
                </a:solidFill>
                <a:latin typeface="SimSun" panose="02010600030101010101" pitchFamily="2" charset="-122"/>
                <a:ea typeface="SimSun" panose="02010600030101010101" pitchFamily="2" charset="-122"/>
                <a:cs typeface="+mn-lt"/>
                <a:sym typeface="+mn-ea"/>
              </a:rPr>
              <a:t>StudentDetail</a:t>
            </a:r>
            <a:r>
              <a:rPr lang="en-US" sz="2000" dirty="0">
                <a:solidFill>
                  <a:schemeClr val="tx1"/>
                </a:solidFill>
                <a:latin typeface="SimSun" panose="02010600030101010101" pitchFamily="2" charset="-122"/>
                <a:ea typeface="SimSun" panose="02010600030101010101" pitchFamily="2" charset="-122"/>
                <a:cs typeface="+mn-lt"/>
                <a:sym typeface="+mn-ea"/>
              </a:rPr>
              <a:t>(request, pk):</a:t>
            </a:r>
            <a:endParaRPr lang="en-US" sz="2000" dirty="0">
              <a:solidFill>
                <a:schemeClr val="tx1"/>
              </a:solidFill>
              <a:latin typeface="SimSun" panose="02010600030101010101" pitchFamily="2" charset="-122"/>
              <a:ea typeface="SimSun" panose="02010600030101010101" pitchFamily="2" charset="-122"/>
              <a:cs typeface="+mn-lt"/>
              <a:sym typeface="+mn-ea"/>
            </a:endParaRPr>
          </a:p>
          <a:p>
            <a:pPr marL="151130" lvl="1" indent="0">
              <a:buNone/>
            </a:pPr>
            <a:r>
              <a:rPr lang="en-US" sz="2000" dirty="0">
                <a:solidFill>
                  <a:schemeClr val="tx1"/>
                </a:solidFill>
                <a:latin typeface="SimSun" panose="02010600030101010101" pitchFamily="2" charset="-122"/>
                <a:ea typeface="SimSun" panose="02010600030101010101" pitchFamily="2" charset="-122"/>
                <a:cs typeface="+mn-lt"/>
                <a:sym typeface="+mn-ea"/>
              </a:rPr>
              <a:t>    </a:t>
            </a:r>
            <a:r>
              <a:rPr lang="en-US" sz="2000" b="1" dirty="0">
                <a:solidFill>
                  <a:srgbClr val="00B050"/>
                </a:solidFill>
                <a:latin typeface="SimSun" panose="02010600030101010101" pitchFamily="2" charset="-122"/>
                <a:ea typeface="SimSun" panose="02010600030101010101" pitchFamily="2" charset="-122"/>
                <a:cs typeface="+mn-lt"/>
                <a:sym typeface="+mn-ea"/>
              </a:rPr>
              <a:t>try</a:t>
            </a:r>
            <a:r>
              <a:rPr lang="en-US" sz="2000" dirty="0">
                <a:solidFill>
                  <a:schemeClr val="tx1"/>
                </a:solidFill>
                <a:latin typeface="SimSun" panose="02010600030101010101" pitchFamily="2" charset="-122"/>
                <a:ea typeface="SimSun" panose="02010600030101010101" pitchFamily="2" charset="-122"/>
                <a:cs typeface="+mn-lt"/>
                <a:sym typeface="+mn-ea"/>
              </a:rPr>
              <a:t>:</a:t>
            </a:r>
            <a:endParaRPr lang="en-US" sz="2000" dirty="0">
              <a:solidFill>
                <a:schemeClr val="tx1"/>
              </a:solidFill>
              <a:latin typeface="SimSun" panose="02010600030101010101" pitchFamily="2" charset="-122"/>
              <a:ea typeface="SimSun" panose="02010600030101010101" pitchFamily="2" charset="-122"/>
              <a:cs typeface="+mn-lt"/>
              <a:sym typeface="+mn-ea"/>
            </a:endParaRPr>
          </a:p>
          <a:p>
            <a:pPr marL="151130" lvl="1" indent="0">
              <a:buNone/>
            </a:pPr>
            <a:r>
              <a:rPr lang="en-US" sz="2000" dirty="0">
                <a:solidFill>
                  <a:schemeClr val="tx1"/>
                </a:solidFill>
                <a:latin typeface="SimSun" panose="02010600030101010101" pitchFamily="2" charset="-122"/>
                <a:ea typeface="SimSun" panose="02010600030101010101" pitchFamily="2" charset="-122"/>
                <a:cs typeface="+mn-lt"/>
                <a:sym typeface="+mn-ea"/>
              </a:rPr>
              <a:t>        Student= </a:t>
            </a:r>
            <a:r>
              <a:rPr lang="en-US" sz="2000">
                <a:solidFill>
                  <a:schemeClr val="tx1"/>
                </a:solidFill>
                <a:latin typeface="SimSun" panose="02010600030101010101" pitchFamily="2" charset="-122"/>
                <a:ea typeface="SimSun" panose="02010600030101010101" pitchFamily="2" charset="-122"/>
                <a:cs typeface="+mn-lt"/>
                <a:sym typeface="+mn-ea"/>
              </a:rPr>
              <a:t>Student_</a:t>
            </a:r>
            <a:r>
              <a:rPr lang="en-US" sz="2000">
                <a:solidFill>
                  <a:schemeClr val="tx1"/>
                </a:solidFill>
                <a:latin typeface="SimSun" panose="02010600030101010101" pitchFamily="2" charset="-122"/>
                <a:ea typeface="SimSun" panose="02010600030101010101" pitchFamily="2" charset="-122"/>
                <a:sym typeface="+mn-ea"/>
              </a:rPr>
              <a:t>Registration</a:t>
            </a:r>
            <a:r>
              <a:rPr lang="en-US" sz="2000" dirty="0">
                <a:solidFill>
                  <a:schemeClr val="tx1"/>
                </a:solidFill>
                <a:latin typeface="SimSun" panose="02010600030101010101" pitchFamily="2" charset="-122"/>
                <a:ea typeface="SimSun" panose="02010600030101010101" pitchFamily="2" charset="-122"/>
                <a:cs typeface="+mn-lt"/>
                <a:sym typeface="+mn-ea"/>
              </a:rPr>
              <a:t>.objects.get(pk=pk)</a:t>
            </a:r>
            <a:endParaRPr lang="en-US" sz="2000" dirty="0">
              <a:solidFill>
                <a:schemeClr val="tx1"/>
              </a:solidFill>
              <a:latin typeface="SimSun" panose="02010600030101010101" pitchFamily="2" charset="-122"/>
              <a:ea typeface="SimSun" panose="02010600030101010101" pitchFamily="2" charset="-122"/>
              <a:cs typeface="+mn-lt"/>
              <a:sym typeface="+mn-ea"/>
            </a:endParaRPr>
          </a:p>
          <a:p>
            <a:pPr marL="151130" lvl="1" indent="0">
              <a:buNone/>
            </a:pPr>
            <a:r>
              <a:rPr lang="en-US" sz="2000" dirty="0">
                <a:solidFill>
                  <a:schemeClr val="tx1"/>
                </a:solidFill>
                <a:latin typeface="SimSun" panose="02010600030101010101" pitchFamily="2" charset="-122"/>
                <a:ea typeface="SimSun" panose="02010600030101010101" pitchFamily="2" charset="-122"/>
                <a:cs typeface="+mn-lt"/>
                <a:sym typeface="+mn-ea"/>
              </a:rPr>
              <a:t>    </a:t>
            </a:r>
            <a:r>
              <a:rPr lang="en-US" sz="2000" b="1" dirty="0">
                <a:solidFill>
                  <a:srgbClr val="00B050"/>
                </a:solidFill>
                <a:latin typeface="SimSun" panose="02010600030101010101" pitchFamily="2" charset="-122"/>
                <a:ea typeface="SimSun" panose="02010600030101010101" pitchFamily="2" charset="-122"/>
                <a:cs typeface="+mn-lt"/>
                <a:sym typeface="+mn-ea"/>
              </a:rPr>
              <a:t>except </a:t>
            </a:r>
            <a:r>
              <a:rPr lang="en-US" sz="2000">
                <a:solidFill>
                  <a:schemeClr val="tx1"/>
                </a:solidFill>
                <a:latin typeface="SimSun" panose="02010600030101010101" pitchFamily="2" charset="-122"/>
                <a:ea typeface="SimSun" panose="02010600030101010101" pitchFamily="2" charset="-122"/>
                <a:cs typeface="+mn-lt"/>
                <a:sym typeface="+mn-ea"/>
              </a:rPr>
              <a:t>Student_</a:t>
            </a:r>
            <a:r>
              <a:rPr lang="en-US" sz="2000">
                <a:solidFill>
                  <a:schemeClr val="tx1"/>
                </a:solidFill>
                <a:latin typeface="SimSun" panose="02010600030101010101" pitchFamily="2" charset="-122"/>
                <a:ea typeface="SimSun" panose="02010600030101010101" pitchFamily="2" charset="-122"/>
                <a:sym typeface="+mn-ea"/>
              </a:rPr>
              <a:t>Registration</a:t>
            </a:r>
            <a:r>
              <a:rPr lang="en-US" sz="2000" dirty="0">
                <a:solidFill>
                  <a:schemeClr val="tx1"/>
                </a:solidFill>
                <a:latin typeface="SimSun" panose="02010600030101010101" pitchFamily="2" charset="-122"/>
                <a:ea typeface="SimSun" panose="02010600030101010101" pitchFamily="2" charset="-122"/>
                <a:cs typeface="+mn-lt"/>
                <a:sym typeface="+mn-ea"/>
              </a:rPr>
              <a:t>.DoesNotExist:</a:t>
            </a:r>
            <a:endParaRPr lang="en-US" sz="2000" dirty="0">
              <a:solidFill>
                <a:schemeClr val="tx1"/>
              </a:solidFill>
              <a:latin typeface="SimSun" panose="02010600030101010101" pitchFamily="2" charset="-122"/>
              <a:ea typeface="SimSun" panose="02010600030101010101" pitchFamily="2" charset="-122"/>
              <a:cs typeface="+mn-lt"/>
              <a:sym typeface="+mn-ea"/>
            </a:endParaRPr>
          </a:p>
          <a:p>
            <a:pPr marL="151130" lvl="1" indent="0">
              <a:buNone/>
            </a:pPr>
            <a:r>
              <a:rPr lang="en-US" sz="2000" dirty="0">
                <a:solidFill>
                  <a:schemeClr val="tx1"/>
                </a:solidFill>
                <a:latin typeface="SimSun" panose="02010600030101010101" pitchFamily="2" charset="-122"/>
                <a:ea typeface="SimSun" panose="02010600030101010101" pitchFamily="2" charset="-122"/>
                <a:cs typeface="+mn-lt"/>
                <a:sym typeface="+mn-ea"/>
              </a:rPr>
              <a:t>        </a:t>
            </a:r>
            <a:r>
              <a:rPr lang="en-US" sz="2000" b="1" dirty="0">
                <a:solidFill>
                  <a:srgbClr val="00B050"/>
                </a:solidFill>
                <a:latin typeface="SimSun" panose="02010600030101010101" pitchFamily="2" charset="-122"/>
                <a:ea typeface="SimSun" panose="02010600030101010101" pitchFamily="2" charset="-122"/>
                <a:cs typeface="+mn-lt"/>
                <a:sym typeface="+mn-ea"/>
              </a:rPr>
              <a:t>return </a:t>
            </a:r>
            <a:r>
              <a:rPr lang="en-US" sz="2000" dirty="0">
                <a:solidFill>
                  <a:schemeClr val="tx1"/>
                </a:solidFill>
                <a:latin typeface="SimSun" panose="02010600030101010101" pitchFamily="2" charset="-122"/>
                <a:ea typeface="SimSun" panose="02010600030101010101" pitchFamily="2" charset="-122"/>
                <a:cs typeface="+mn-lt"/>
                <a:sym typeface="+mn-ea"/>
              </a:rPr>
              <a:t>HttpResponse(status=404)</a:t>
            </a:r>
            <a:endParaRPr lang="en-US" sz="2000" dirty="0">
              <a:solidFill>
                <a:schemeClr val="tx1"/>
              </a:solidFill>
              <a:latin typeface="SimSun" panose="02010600030101010101" pitchFamily="2" charset="-122"/>
              <a:ea typeface="SimSun" panose="02010600030101010101" pitchFamily="2" charset="-122"/>
              <a:cs typeface="+mn-lt"/>
              <a:sym typeface="+mn-ea"/>
            </a:endParaRPr>
          </a:p>
          <a:p>
            <a:pPr marL="151130" lvl="1" indent="0">
              <a:buNone/>
            </a:pPr>
            <a:endParaRPr lang="en-US" sz="2000" dirty="0">
              <a:solidFill>
                <a:schemeClr val="tx1"/>
              </a:solidFill>
              <a:latin typeface="SimSun" panose="02010600030101010101" pitchFamily="2" charset="-122"/>
              <a:ea typeface="SimSun" panose="02010600030101010101" pitchFamily="2" charset="-122"/>
              <a:cs typeface="+mn-lt"/>
              <a:sym typeface="+mn-ea"/>
            </a:endParaRPr>
          </a:p>
          <a:p>
            <a:pPr marL="151130" lvl="1" indent="0">
              <a:buNone/>
            </a:pPr>
            <a:r>
              <a:rPr lang="en-US" sz="2000" b="1" dirty="0">
                <a:solidFill>
                  <a:srgbClr val="0070C0"/>
                </a:solidFill>
                <a:latin typeface="SimSun" panose="02010600030101010101" pitchFamily="2" charset="-122"/>
                <a:ea typeface="SimSun" panose="02010600030101010101" pitchFamily="2" charset="-122"/>
                <a:cs typeface="+mn-lt"/>
                <a:sym typeface="+mn-ea"/>
              </a:rPr>
              <a:t> # StudentDetail_by_ID</a:t>
            </a:r>
            <a:endParaRPr lang="en-US" sz="2000" b="1" dirty="0">
              <a:solidFill>
                <a:srgbClr val="0070C0"/>
              </a:solidFill>
              <a:latin typeface="SimSun" panose="02010600030101010101" pitchFamily="2" charset="-122"/>
              <a:ea typeface="SimSun" panose="02010600030101010101" pitchFamily="2" charset="-122"/>
              <a:cs typeface="+mn-lt"/>
              <a:sym typeface="+mn-ea"/>
            </a:endParaRPr>
          </a:p>
          <a:p>
            <a:pPr marL="151130" lvl="1" indent="0">
              <a:buNone/>
            </a:pPr>
            <a:r>
              <a:rPr lang="en-US" sz="2000" dirty="0">
                <a:solidFill>
                  <a:schemeClr val="tx1"/>
                </a:solidFill>
                <a:latin typeface="SimSun" panose="02010600030101010101" pitchFamily="2" charset="-122"/>
                <a:ea typeface="SimSun" panose="02010600030101010101" pitchFamily="2" charset="-122"/>
                <a:cs typeface="+mn-lt"/>
                <a:sym typeface="+mn-ea"/>
              </a:rPr>
              <a:t>    </a:t>
            </a:r>
            <a:r>
              <a:rPr lang="en-US" sz="2000" b="1" dirty="0">
                <a:solidFill>
                  <a:srgbClr val="00B050"/>
                </a:solidFill>
                <a:latin typeface="SimSun" panose="02010600030101010101" pitchFamily="2" charset="-122"/>
                <a:ea typeface="SimSun" panose="02010600030101010101" pitchFamily="2" charset="-122"/>
                <a:cs typeface="+mn-lt"/>
                <a:sym typeface="+mn-ea"/>
              </a:rPr>
              <a:t>if</a:t>
            </a:r>
            <a:r>
              <a:rPr lang="en-US" sz="2000" dirty="0">
                <a:solidFill>
                  <a:schemeClr val="tx1"/>
                </a:solidFill>
                <a:latin typeface="SimSun" panose="02010600030101010101" pitchFamily="2" charset="-122"/>
                <a:ea typeface="SimSun" panose="02010600030101010101" pitchFamily="2" charset="-122"/>
                <a:cs typeface="+mn-lt"/>
                <a:sym typeface="+mn-ea"/>
              </a:rPr>
              <a:t> request.method == </a:t>
            </a:r>
            <a:r>
              <a:rPr lang="en-US" sz="2000" dirty="0">
                <a:solidFill>
                  <a:srgbClr val="FF0000"/>
                </a:solidFill>
                <a:latin typeface="SimSun" panose="02010600030101010101" pitchFamily="2" charset="-122"/>
                <a:ea typeface="SimSun" panose="02010600030101010101" pitchFamily="2" charset="-122"/>
                <a:cs typeface="+mn-lt"/>
                <a:sym typeface="+mn-ea"/>
              </a:rPr>
              <a:t>'GET'</a:t>
            </a:r>
            <a:r>
              <a:rPr lang="en-US" sz="2000" dirty="0">
                <a:solidFill>
                  <a:schemeClr val="tx1"/>
                </a:solidFill>
                <a:latin typeface="SimSun" panose="02010600030101010101" pitchFamily="2" charset="-122"/>
                <a:ea typeface="SimSun" panose="02010600030101010101" pitchFamily="2" charset="-122"/>
                <a:cs typeface="+mn-lt"/>
                <a:sym typeface="+mn-ea"/>
              </a:rPr>
              <a:t>:</a:t>
            </a:r>
            <a:endParaRPr lang="en-US" sz="2000" dirty="0">
              <a:solidFill>
                <a:schemeClr val="tx1"/>
              </a:solidFill>
              <a:latin typeface="SimSun" panose="02010600030101010101" pitchFamily="2" charset="-122"/>
              <a:ea typeface="SimSun" panose="02010600030101010101" pitchFamily="2" charset="-122"/>
              <a:cs typeface="+mn-lt"/>
              <a:sym typeface="+mn-ea"/>
            </a:endParaRPr>
          </a:p>
          <a:p>
            <a:pPr marL="151130" lvl="1" indent="0">
              <a:buNone/>
            </a:pPr>
            <a:r>
              <a:rPr lang="en-US" sz="2000" dirty="0">
                <a:solidFill>
                  <a:schemeClr val="tx1"/>
                </a:solidFill>
                <a:latin typeface="SimSun" panose="02010600030101010101" pitchFamily="2" charset="-122"/>
                <a:ea typeface="SimSun" panose="02010600030101010101" pitchFamily="2" charset="-122"/>
                <a:cs typeface="+mn-lt"/>
                <a:sym typeface="+mn-ea"/>
              </a:rPr>
              <a:t>        serializer = </a:t>
            </a:r>
            <a:r>
              <a:rPr lang="en-US" sz="2000">
                <a:solidFill>
                  <a:schemeClr val="tx1"/>
                </a:solidFill>
                <a:latin typeface="SimSun" panose="02010600030101010101" pitchFamily="2" charset="-122"/>
                <a:ea typeface="SimSun" panose="02010600030101010101" pitchFamily="2" charset="-122"/>
                <a:cs typeface="+mn-lt"/>
                <a:sym typeface="+mn-ea"/>
              </a:rPr>
              <a:t>Student</a:t>
            </a:r>
            <a:r>
              <a:rPr lang="en-US" sz="2000">
                <a:solidFill>
                  <a:schemeClr val="tx1"/>
                </a:solidFill>
                <a:latin typeface="SimSun" panose="02010600030101010101" pitchFamily="2" charset="-122"/>
                <a:ea typeface="SimSun" panose="02010600030101010101" pitchFamily="2" charset="-122"/>
                <a:sym typeface="+mn-ea"/>
              </a:rPr>
              <a:t>Registration</a:t>
            </a:r>
            <a:r>
              <a:rPr lang="en-US" sz="2000">
                <a:solidFill>
                  <a:schemeClr val="tx1"/>
                </a:solidFill>
                <a:latin typeface="SimSun" panose="02010600030101010101" pitchFamily="2" charset="-122"/>
                <a:ea typeface="SimSun" panose="02010600030101010101" pitchFamily="2" charset="-122"/>
                <a:cs typeface="+mn-lt"/>
                <a:sym typeface="+mn-ea"/>
              </a:rPr>
              <a:t>Serializer(</a:t>
            </a:r>
            <a:r>
              <a:rPr lang="en-US" sz="2000" dirty="0">
                <a:solidFill>
                  <a:schemeClr val="tx1"/>
                </a:solidFill>
                <a:latin typeface="SimSun" panose="02010600030101010101" pitchFamily="2" charset="-122"/>
                <a:ea typeface="SimSun" panose="02010600030101010101" pitchFamily="2" charset="-122"/>
                <a:cs typeface="+mn-lt"/>
                <a:sym typeface="+mn-ea"/>
              </a:rPr>
              <a:t>Student</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dirty="0">
              <a:solidFill>
                <a:schemeClr val="tx1"/>
              </a:solidFill>
              <a:latin typeface="SimSun" panose="02010600030101010101" pitchFamily="2" charset="-122"/>
              <a:ea typeface="SimSun" panose="02010600030101010101" pitchFamily="2" charset="-122"/>
              <a:cs typeface="+mn-lt"/>
              <a:sym typeface="+mn-ea"/>
            </a:endParaRPr>
          </a:p>
          <a:p>
            <a:pPr marL="151130" lvl="1" indent="0">
              <a:buNone/>
            </a:pPr>
            <a:r>
              <a:rPr lang="en-US" sz="2000" dirty="0">
                <a:solidFill>
                  <a:schemeClr val="tx1"/>
                </a:solidFill>
                <a:latin typeface="SimSun" panose="02010600030101010101" pitchFamily="2" charset="-122"/>
                <a:ea typeface="SimSun" panose="02010600030101010101" pitchFamily="2" charset="-122"/>
                <a:cs typeface="+mn-lt"/>
                <a:sym typeface="+mn-ea"/>
              </a:rPr>
              <a:t>        </a:t>
            </a:r>
            <a:r>
              <a:rPr lang="en-US" sz="2000" b="1" dirty="0">
                <a:solidFill>
                  <a:srgbClr val="00B050"/>
                </a:solidFill>
                <a:latin typeface="SimSun" panose="02010600030101010101" pitchFamily="2" charset="-122"/>
                <a:ea typeface="SimSun" panose="02010600030101010101" pitchFamily="2" charset="-122"/>
                <a:cs typeface="+mn-lt"/>
                <a:sym typeface="+mn-ea"/>
              </a:rPr>
              <a:t>return </a:t>
            </a:r>
            <a:r>
              <a:rPr lang="en-US" sz="2000" dirty="0">
                <a:solidFill>
                  <a:schemeClr val="tx1"/>
                </a:solidFill>
                <a:latin typeface="SimSun" panose="02010600030101010101" pitchFamily="2" charset="-122"/>
                <a:ea typeface="SimSun" panose="02010600030101010101" pitchFamily="2" charset="-122"/>
                <a:cs typeface="+mn-lt"/>
                <a:sym typeface="+mn-ea"/>
              </a:rPr>
              <a:t>Response(serializer.data)</a:t>
            </a:r>
            <a:endParaRPr lang="en-US" sz="2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endParaRPr lang="en-US" sz="2000" dirty="0">
              <a:solidFill>
                <a:schemeClr val="tx1"/>
              </a:solidFill>
              <a:latin typeface="SimSun" panose="02010600030101010101" pitchFamily="2" charset="-122"/>
              <a:ea typeface="SimSun" panose="02010600030101010101" pitchFamily="2" charset="-122"/>
              <a:cs typeface="+mn-lt"/>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lang="en-US"/>
            </a:br>
            <a:endParaRPr lang="en-US"/>
          </a:p>
        </p:txBody>
      </p:sp>
      <p:sp>
        <p:nvSpPr>
          <p:cNvPr id="5" name="Text Placeholder 4"/>
          <p:cNvSpPr>
            <a:spLocks noGrp="1"/>
          </p:cNvSpPr>
          <p:nvPr>
            <p:ph type="body" sz="quarter" idx="14"/>
          </p:nvPr>
        </p:nvSpPr>
        <p:spPr>
          <a:xfrm>
            <a:off x="938530" y="1604010"/>
            <a:ext cx="11029315" cy="4948555"/>
          </a:xfrm>
        </p:spPr>
        <p:txBody>
          <a:bodyPr>
            <a:noAutofit/>
          </a:bodyPr>
          <a:p>
            <a:pPr marL="151130" lvl="1" indent="0">
              <a:buNone/>
            </a:pPr>
            <a:r>
              <a:rPr lang="en-US" sz="2000" dirty="0">
                <a:solidFill>
                  <a:srgbClr val="0070C0"/>
                </a:solidFill>
                <a:ea typeface="+mn-lt"/>
                <a:cs typeface="+mn-lt"/>
                <a:sym typeface="+mn-ea"/>
              </a:rPr>
              <a:t> </a:t>
            </a:r>
            <a:r>
              <a:rPr lang="en-US" sz="2000" dirty="0">
                <a:solidFill>
                  <a:srgbClr val="0070C0"/>
                </a:solidFill>
                <a:latin typeface="SimSun" panose="02010600030101010101" pitchFamily="2" charset="-122"/>
                <a:ea typeface="SimSun" panose="02010600030101010101" pitchFamily="2" charset="-122"/>
                <a:cs typeface="+mn-lt"/>
                <a:sym typeface="+mn-ea"/>
              </a:rPr>
              <a:t># </a:t>
            </a:r>
            <a:r>
              <a:rPr lang="en-US" sz="2000" b="1" dirty="0">
                <a:solidFill>
                  <a:srgbClr val="0070C0"/>
                </a:solidFill>
                <a:latin typeface="SimSun" panose="02010600030101010101" pitchFamily="2" charset="-122"/>
                <a:ea typeface="SimSun" panose="02010600030101010101" pitchFamily="2" charset="-122"/>
                <a:cs typeface="+mn-lt"/>
                <a:sym typeface="+mn-ea"/>
              </a:rPr>
              <a:t>Delete_Student_by_ID</a:t>
            </a:r>
            <a:endParaRPr lang="en-US" sz="2000" b="1" dirty="0">
              <a:solidFill>
                <a:srgbClr val="0070C0"/>
              </a:solidFill>
              <a:ea typeface="+mn-lt"/>
              <a:cs typeface="+mn-lt"/>
              <a:sym typeface="+mn-ea"/>
            </a:endParaRPr>
          </a:p>
          <a:p>
            <a:pPr marL="151130" lvl="1" indent="0">
              <a:buNone/>
            </a:pPr>
            <a:r>
              <a:rPr lang="en-US" sz="2000" dirty="0">
                <a:solidFill>
                  <a:schemeClr val="tx1"/>
                </a:solidFill>
                <a:ea typeface="+mn-lt"/>
                <a:cs typeface="+mn-lt"/>
                <a:sym typeface="+mn-ea"/>
              </a:rPr>
              <a:t>    </a:t>
            </a:r>
            <a:r>
              <a:rPr lang="en-US" sz="2000" b="1" dirty="0">
                <a:solidFill>
                  <a:srgbClr val="00B050"/>
                </a:solidFill>
                <a:latin typeface="SimSun" panose="02010600030101010101" pitchFamily="2" charset="-122"/>
                <a:ea typeface="SimSun" panose="02010600030101010101" pitchFamily="2" charset="-122"/>
                <a:cs typeface="simsun)" charset="0"/>
                <a:sym typeface="+mn-ea"/>
              </a:rPr>
              <a:t>elif </a:t>
            </a:r>
            <a:r>
              <a:rPr lang="en-US" sz="2000" dirty="0">
                <a:solidFill>
                  <a:schemeClr val="tx1"/>
                </a:solidFill>
                <a:latin typeface="SimSun" panose="02010600030101010101" pitchFamily="2" charset="-122"/>
                <a:ea typeface="SimSun" panose="02010600030101010101" pitchFamily="2" charset="-122"/>
                <a:cs typeface="simsun)" charset="0"/>
                <a:sym typeface="+mn-ea"/>
              </a:rPr>
              <a:t>request.method == </a:t>
            </a:r>
            <a:r>
              <a:rPr lang="en-US" sz="2000" dirty="0">
                <a:solidFill>
                  <a:srgbClr val="FF0000"/>
                </a:solidFill>
                <a:latin typeface="SimSun" panose="02010600030101010101" pitchFamily="2" charset="-122"/>
                <a:ea typeface="SimSun" panose="02010600030101010101" pitchFamily="2" charset="-122"/>
                <a:cs typeface="simsun)" charset="0"/>
                <a:sym typeface="+mn-ea"/>
              </a:rPr>
              <a:t>'DELETE'</a:t>
            </a:r>
            <a:r>
              <a:rPr lang="en-US" sz="2000" dirty="0">
                <a:solidFill>
                  <a:schemeClr val="tx1"/>
                </a:solidFill>
                <a:latin typeface="SimSun" panose="02010600030101010101" pitchFamily="2" charset="-122"/>
                <a:ea typeface="SimSun" panose="02010600030101010101" pitchFamily="2" charset="-122"/>
                <a:cs typeface="simsun)" charset="0"/>
                <a:sym typeface="+mn-ea"/>
              </a:rPr>
              <a:t>:</a:t>
            </a:r>
            <a:endParaRPr lang="en-US" sz="2000" dirty="0">
              <a:solidFill>
                <a:schemeClr val="tx1"/>
              </a:solidFill>
              <a:latin typeface="SimSun" panose="02010600030101010101" pitchFamily="2" charset="-122"/>
              <a:ea typeface="SimSun" panose="02010600030101010101" pitchFamily="2" charset="-122"/>
              <a:cs typeface="simsun)" charset="0"/>
              <a:sym typeface="+mn-ea"/>
            </a:endParaRPr>
          </a:p>
          <a:p>
            <a:pPr marL="151130" lvl="1" indent="0">
              <a:buNone/>
            </a:pPr>
            <a:r>
              <a:rPr lang="en-US" sz="2000" dirty="0">
                <a:solidFill>
                  <a:schemeClr val="tx1"/>
                </a:solidFill>
                <a:latin typeface="SimSun" panose="02010600030101010101" pitchFamily="2" charset="-122"/>
                <a:ea typeface="SimSun" panose="02010600030101010101" pitchFamily="2" charset="-122"/>
                <a:cs typeface="simsun)" charset="0"/>
                <a:sym typeface="+mn-ea"/>
              </a:rPr>
              <a:t>        Student.delete()</a:t>
            </a:r>
            <a:endParaRPr lang="en-US" sz="2000" dirty="0">
              <a:solidFill>
                <a:schemeClr val="tx1"/>
              </a:solidFill>
              <a:latin typeface="SimSun" panose="02010600030101010101" pitchFamily="2" charset="-122"/>
              <a:ea typeface="SimSun" panose="02010600030101010101" pitchFamily="2" charset="-122"/>
              <a:cs typeface="simsun)" charset="0"/>
              <a:sym typeface="+mn-ea"/>
            </a:endParaRPr>
          </a:p>
          <a:p>
            <a:pPr marL="151130" lvl="1" indent="0">
              <a:buNone/>
            </a:pPr>
            <a:r>
              <a:rPr lang="en-US" sz="2000" dirty="0">
                <a:solidFill>
                  <a:schemeClr val="tx1"/>
                </a:solidFill>
                <a:latin typeface="SimSun" panose="02010600030101010101" pitchFamily="2" charset="-122"/>
                <a:ea typeface="SimSun" panose="02010600030101010101" pitchFamily="2" charset="-122"/>
                <a:cs typeface="simsun)" charset="0"/>
                <a:sym typeface="+mn-ea"/>
              </a:rPr>
              <a:t>        </a:t>
            </a:r>
            <a:r>
              <a:rPr lang="en-US" sz="2000" b="1" dirty="0">
                <a:solidFill>
                  <a:srgbClr val="00B050"/>
                </a:solidFill>
                <a:latin typeface="SimSun" panose="02010600030101010101" pitchFamily="2" charset="-122"/>
                <a:ea typeface="SimSun" panose="02010600030101010101" pitchFamily="2" charset="-122"/>
                <a:cs typeface="simsun)" charset="0"/>
                <a:sym typeface="+mn-ea"/>
              </a:rPr>
              <a:t>return </a:t>
            </a:r>
            <a:r>
              <a:rPr lang="en-US" sz="2000" dirty="0">
                <a:solidFill>
                  <a:schemeClr val="tx1"/>
                </a:solidFill>
                <a:latin typeface="SimSun" panose="02010600030101010101" pitchFamily="2" charset="-122"/>
                <a:ea typeface="SimSun" panose="02010600030101010101" pitchFamily="2" charset="-122"/>
                <a:cs typeface="simsun)" charset="0"/>
                <a:sym typeface="+mn-ea"/>
              </a:rPr>
              <a:t>Response(status=status.HTTP_204_NO_CONTENT) </a:t>
            </a:r>
            <a:endParaRPr lang="en-US" sz="2000" dirty="0">
              <a:solidFill>
                <a:schemeClr val="tx1"/>
              </a:solidFill>
              <a:latin typeface="SimSun" panose="02010600030101010101" pitchFamily="2" charset="-122"/>
              <a:ea typeface="SimSun" panose="02010600030101010101" pitchFamily="2" charset="-122"/>
              <a:cs typeface="simsun)" charset="0"/>
              <a:sym typeface="+mn-ea"/>
            </a:endParaRPr>
          </a:p>
          <a:p>
            <a:pPr marL="151130" lvl="1" indent="0">
              <a:buNone/>
            </a:pPr>
            <a:endParaRPr lang="en-US" sz="2000" dirty="0">
              <a:solidFill>
                <a:schemeClr val="tx1"/>
              </a:solidFill>
              <a:latin typeface="SimSun" panose="02010600030101010101" pitchFamily="2" charset="-122"/>
              <a:ea typeface="SimSun" panose="02010600030101010101" pitchFamily="2" charset="-122"/>
              <a:cs typeface="simsun)" charset="0"/>
              <a:sym typeface="+mn-ea"/>
            </a:endParaRPr>
          </a:p>
          <a:p>
            <a:pPr marL="0" lvl="1" indent="0">
              <a:buNone/>
            </a:pPr>
            <a:r>
              <a:rPr lang="en-US" sz="2000" dirty="0">
                <a:solidFill>
                  <a:schemeClr val="tx1"/>
                </a:solidFill>
                <a:latin typeface="SimSun" panose="02010600030101010101" pitchFamily="2" charset="-122"/>
                <a:ea typeface="SimSun" panose="02010600030101010101" pitchFamily="2" charset="-122"/>
                <a:cs typeface="simsun)" charset="0"/>
                <a:sym typeface="+mn-ea"/>
              </a:rPr>
              <a:t>   </a:t>
            </a:r>
            <a:r>
              <a:rPr lang="en-US" sz="2000" dirty="0">
                <a:solidFill>
                  <a:srgbClr val="0070C0"/>
                </a:solidFill>
                <a:latin typeface="SimSun" panose="02010600030101010101" pitchFamily="2" charset="-122"/>
                <a:ea typeface="SimSun" panose="02010600030101010101" pitchFamily="2" charset="-122"/>
                <a:cs typeface="simsun)" charset="0"/>
                <a:sym typeface="+mn-ea"/>
              </a:rPr>
              <a:t># </a:t>
            </a:r>
            <a:r>
              <a:rPr lang="en-US" sz="2000" b="1" dirty="0">
                <a:solidFill>
                  <a:srgbClr val="0070C0"/>
                </a:solidFill>
                <a:latin typeface="SimSun" panose="02010600030101010101" pitchFamily="2" charset="-122"/>
                <a:ea typeface="SimSun" panose="02010600030101010101" pitchFamily="2" charset="-122"/>
                <a:cs typeface="simsun)" charset="0"/>
                <a:sym typeface="+mn-ea"/>
              </a:rPr>
              <a:t>Update_Student_by_ID</a:t>
            </a:r>
            <a:endParaRPr lang="en-US" sz="2000" dirty="0">
              <a:solidFill>
                <a:schemeClr val="tx1"/>
              </a:solidFill>
              <a:latin typeface="SimSun" panose="02010600030101010101" pitchFamily="2" charset="-122"/>
              <a:ea typeface="SimSun" panose="02010600030101010101" pitchFamily="2" charset="-122"/>
              <a:cs typeface="simsun)" charset="0"/>
              <a:sym typeface="+mn-ea"/>
            </a:endParaRPr>
          </a:p>
          <a:p>
            <a:pPr marL="0" lvl="1" indent="0">
              <a:buNone/>
            </a:pPr>
            <a:r>
              <a:rPr lang="en-US" sz="2000" dirty="0">
                <a:solidFill>
                  <a:schemeClr val="tx1"/>
                </a:solidFill>
                <a:latin typeface="SimSun" panose="02010600030101010101" pitchFamily="2" charset="-122"/>
                <a:ea typeface="SimSun" panose="02010600030101010101" pitchFamily="2" charset="-122"/>
                <a:cs typeface="simsun)" charset="0"/>
                <a:sym typeface="+mn-ea"/>
              </a:rPr>
              <a:t>       </a:t>
            </a:r>
            <a:r>
              <a:rPr lang="en-US" sz="2000" b="1" dirty="0">
                <a:solidFill>
                  <a:srgbClr val="00B050"/>
                </a:solidFill>
                <a:latin typeface="SimSun" panose="02010600030101010101" pitchFamily="2" charset="-122"/>
                <a:ea typeface="SimSun" panose="02010600030101010101" pitchFamily="2" charset="-122"/>
                <a:cs typeface="simsun)" charset="0"/>
                <a:sym typeface="+mn-ea"/>
              </a:rPr>
              <a:t>elif </a:t>
            </a:r>
            <a:r>
              <a:rPr lang="en-US" sz="2000" dirty="0">
                <a:solidFill>
                  <a:schemeClr val="tx1"/>
                </a:solidFill>
                <a:latin typeface="SimSun" panose="02010600030101010101" pitchFamily="2" charset="-122"/>
                <a:ea typeface="SimSun" panose="02010600030101010101" pitchFamily="2" charset="-122"/>
                <a:cs typeface="simsun)" charset="0"/>
                <a:sym typeface="+mn-ea"/>
              </a:rPr>
              <a:t>request.method == </a:t>
            </a:r>
            <a:r>
              <a:rPr lang="en-US" sz="2000" dirty="0">
                <a:solidFill>
                  <a:srgbClr val="FF0000"/>
                </a:solidFill>
                <a:latin typeface="SimSun" panose="02010600030101010101" pitchFamily="2" charset="-122"/>
                <a:ea typeface="SimSun" panose="02010600030101010101" pitchFamily="2" charset="-122"/>
                <a:cs typeface="simsun)" charset="0"/>
                <a:sym typeface="+mn-ea"/>
              </a:rPr>
              <a:t>‘PUT’</a:t>
            </a:r>
            <a:r>
              <a:rPr lang="en-US" sz="2000" dirty="0">
                <a:solidFill>
                  <a:schemeClr val="tx1"/>
                </a:solidFill>
                <a:latin typeface="SimSun" panose="02010600030101010101" pitchFamily="2" charset="-122"/>
                <a:ea typeface="SimSun" panose="02010600030101010101" pitchFamily="2" charset="-122"/>
                <a:cs typeface="simsun)" charset="0"/>
                <a:sym typeface="+mn-ea"/>
              </a:rPr>
              <a:t>:</a:t>
            </a:r>
            <a:endParaRPr lang="en-US" sz="2000" dirty="0">
              <a:solidFill>
                <a:schemeClr val="tx1"/>
              </a:solidFill>
              <a:latin typeface="SimSun" panose="02010600030101010101" pitchFamily="2" charset="-122"/>
              <a:ea typeface="SimSun" panose="02010600030101010101" pitchFamily="2" charset="-122"/>
              <a:cs typeface="simsun)" charset="0"/>
              <a:sym typeface="+mn-ea"/>
            </a:endParaRPr>
          </a:p>
          <a:p>
            <a:pPr marL="0" lvl="1" indent="0">
              <a:buNone/>
            </a:pPr>
            <a:r>
              <a:rPr lang="en-US" sz="2000" dirty="0">
                <a:solidFill>
                  <a:schemeClr val="tx1"/>
                </a:solidFill>
                <a:latin typeface="SimSun" panose="02010600030101010101" pitchFamily="2" charset="-122"/>
                <a:ea typeface="SimSun" panose="02010600030101010101" pitchFamily="2" charset="-122"/>
                <a:cs typeface="simsun)" charset="0"/>
                <a:sym typeface="+mn-ea"/>
              </a:rPr>
              <a:t>	    serializer = </a:t>
            </a:r>
            <a:r>
              <a:rPr lang="en-US" sz="2000">
                <a:solidFill>
                  <a:schemeClr val="tx1"/>
                </a:solidFill>
                <a:latin typeface="SimSun" panose="02010600030101010101" pitchFamily="2" charset="-122"/>
                <a:ea typeface="SimSun" panose="02010600030101010101" pitchFamily="2" charset="-122"/>
                <a:cs typeface="simsun)" charset="0"/>
                <a:sym typeface="+mn-ea"/>
              </a:rPr>
              <a:t>Student</a:t>
            </a:r>
            <a:r>
              <a:rPr lang="en-US" sz="2000">
                <a:solidFill>
                  <a:schemeClr val="tx1"/>
                </a:solidFill>
                <a:latin typeface="SimSun" panose="02010600030101010101" pitchFamily="2" charset="-122"/>
                <a:ea typeface="SimSun" panose="02010600030101010101" pitchFamily="2" charset="-122"/>
                <a:cs typeface="simsun)" charset="0"/>
                <a:sym typeface="+mn-ea"/>
              </a:rPr>
              <a:t>RegistrationSerializer(</a:t>
            </a:r>
            <a:r>
              <a:rPr lang="en-US" sz="2000" dirty="0">
                <a:solidFill>
                  <a:schemeClr val="tx1"/>
                </a:solidFill>
                <a:latin typeface="SimSun" panose="02010600030101010101" pitchFamily="2" charset="-122"/>
                <a:ea typeface="SimSun" panose="02010600030101010101" pitchFamily="2" charset="-122"/>
                <a:cs typeface="simsun)" charset="0"/>
                <a:sym typeface="+mn-ea"/>
              </a:rPr>
              <a:t>Student,reuest.data</a:t>
            </a:r>
            <a:r>
              <a:rPr lang="en-US" sz="2000">
                <a:solidFill>
                  <a:schemeClr val="tx1"/>
                </a:solidFill>
                <a:latin typeface="SimSun" panose="02010600030101010101" pitchFamily="2" charset="-122"/>
                <a:ea typeface="SimSun" panose="02010600030101010101" pitchFamily="2" charset="-122"/>
                <a:cs typeface="simsun)" charset="0"/>
                <a:sym typeface="+mn-ea"/>
              </a:rPr>
              <a:t>)</a:t>
            </a:r>
            <a:endParaRPr lang="en-US" sz="2000">
              <a:solidFill>
                <a:schemeClr val="tx1"/>
              </a:solidFill>
              <a:latin typeface="SimSun" panose="02010600030101010101" pitchFamily="2" charset="-122"/>
              <a:ea typeface="SimSun" panose="02010600030101010101" pitchFamily="2" charset="-122"/>
              <a:cs typeface="simsun)" charset="0"/>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simsun)" charset="0"/>
                <a:sym typeface="+mn-ea"/>
              </a:rPr>
              <a:t>	      </a:t>
            </a:r>
            <a:r>
              <a:rPr lang="en-US" sz="2000" b="1">
                <a:solidFill>
                  <a:srgbClr val="00B050"/>
                </a:solidFill>
                <a:latin typeface="SimSun" panose="02010600030101010101" pitchFamily="2" charset="-122"/>
                <a:ea typeface="SimSun" panose="02010600030101010101" pitchFamily="2" charset="-122"/>
                <a:cs typeface="simsun)" charset="0"/>
                <a:sym typeface="+mn-ea"/>
              </a:rPr>
              <a:t>if </a:t>
            </a:r>
            <a:r>
              <a:rPr lang="en-US" sz="2000">
                <a:solidFill>
                  <a:schemeClr val="tx1"/>
                </a:solidFill>
                <a:latin typeface="SimSun" panose="02010600030101010101" pitchFamily="2" charset="-122"/>
                <a:ea typeface="SimSun" panose="02010600030101010101" pitchFamily="2" charset="-122"/>
                <a:cs typeface="simsun)" charset="0"/>
                <a:sym typeface="+mn-ea"/>
              </a:rPr>
              <a:t>serializer.is_valid():</a:t>
            </a:r>
            <a:endParaRPr lang="en-US" sz="2000">
              <a:solidFill>
                <a:schemeClr val="tx1"/>
              </a:solidFill>
              <a:latin typeface="SimSun" panose="02010600030101010101" pitchFamily="2" charset="-122"/>
              <a:ea typeface="SimSun" panose="02010600030101010101" pitchFamily="2" charset="-122"/>
              <a:cs typeface="simsun)" charset="0"/>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simsun)" charset="0"/>
                <a:sym typeface="+mn-ea"/>
              </a:rPr>
              <a:t>              serializer.save()</a:t>
            </a:r>
            <a:endParaRPr lang="en-US" sz="2000">
              <a:solidFill>
                <a:schemeClr val="tx1"/>
              </a:solidFill>
              <a:latin typeface="SimSun" panose="02010600030101010101" pitchFamily="2" charset="-122"/>
              <a:ea typeface="SimSun" panose="02010600030101010101" pitchFamily="2" charset="-122"/>
              <a:cs typeface="simsun)" charset="0"/>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simsun)" charset="0"/>
                <a:sym typeface="+mn-ea"/>
              </a:rPr>
              <a:t>              </a:t>
            </a:r>
            <a:r>
              <a:rPr lang="en-US" sz="2000" b="1">
                <a:solidFill>
                  <a:srgbClr val="00B050"/>
                </a:solidFill>
                <a:latin typeface="SimSun" panose="02010600030101010101" pitchFamily="2" charset="-122"/>
                <a:ea typeface="SimSun" panose="02010600030101010101" pitchFamily="2" charset="-122"/>
                <a:cs typeface="simsun)" charset="0"/>
                <a:sym typeface="+mn-ea"/>
              </a:rPr>
              <a:t>return </a:t>
            </a:r>
            <a:r>
              <a:rPr lang="en-US" sz="2000">
                <a:solidFill>
                  <a:schemeClr val="tx1"/>
                </a:solidFill>
                <a:latin typeface="SimSun" panose="02010600030101010101" pitchFamily="2" charset="-122"/>
                <a:ea typeface="SimSun" panose="02010600030101010101" pitchFamily="2" charset="-122"/>
                <a:cs typeface="simsun)" charset="0"/>
                <a:sym typeface="+mn-ea"/>
              </a:rPr>
              <a:t>Response(serializer.data, status=status.HTTP_201_CREATED)</a:t>
            </a:r>
            <a:endParaRPr lang="en-US" sz="2000">
              <a:solidFill>
                <a:schemeClr val="tx1"/>
              </a:solidFill>
              <a:latin typeface="SimSun" panose="02010600030101010101" pitchFamily="2" charset="-122"/>
              <a:ea typeface="SimSun" panose="02010600030101010101" pitchFamily="2" charset="-122"/>
              <a:cs typeface="simsun)" charset="0"/>
              <a:sym typeface="+mn-ea"/>
            </a:endParaRPr>
          </a:p>
          <a:p>
            <a:pPr marL="0" indent="0">
              <a:buNone/>
            </a:pPr>
            <a:endParaRPr lang="en-US" sz="2000">
              <a:solidFill>
                <a:schemeClr val="tx1"/>
              </a:solidFill>
              <a:latin typeface="SimSun" panose="02010600030101010101" pitchFamily="2" charset="-122"/>
              <a:ea typeface="SimSun" panose="02010600030101010101" pitchFamily="2" charset="-122"/>
              <a:cs typeface="simsun)" charset="0"/>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simsun)" charset="0"/>
                <a:sym typeface="+mn-ea"/>
              </a:rPr>
              <a:t>        	 </a:t>
            </a:r>
            <a:r>
              <a:rPr lang="en-US" sz="2000" b="1">
                <a:solidFill>
                  <a:srgbClr val="00B050"/>
                </a:solidFill>
                <a:latin typeface="SimSun" panose="02010600030101010101" pitchFamily="2" charset="-122"/>
                <a:ea typeface="SimSun" panose="02010600030101010101" pitchFamily="2" charset="-122"/>
                <a:cs typeface="simsun)" charset="0"/>
                <a:sym typeface="+mn-ea"/>
              </a:rPr>
              <a:t>return </a:t>
            </a:r>
            <a:r>
              <a:rPr lang="en-US" sz="2000">
                <a:solidFill>
                  <a:schemeClr val="tx1"/>
                </a:solidFill>
                <a:latin typeface="SimSun" panose="02010600030101010101" pitchFamily="2" charset="-122"/>
                <a:ea typeface="SimSun" panose="02010600030101010101" pitchFamily="2" charset="-122"/>
                <a:cs typeface="simsun)" charset="0"/>
                <a:sym typeface="+mn-ea"/>
              </a:rPr>
              <a:t>Response(serializer.errors, status=status.HTTP_400_BAD_REQUEST)</a:t>
            </a:r>
            <a:endParaRPr lang="en-US" sz="2000">
              <a:solidFill>
                <a:schemeClr val="tx1"/>
              </a:solidFill>
              <a:latin typeface="SimSun" panose="02010600030101010101" pitchFamily="2" charset="-122"/>
              <a:ea typeface="SimSun" panose="02010600030101010101" pitchFamily="2" charset="-122"/>
              <a:cs typeface="simsun)" charset="0"/>
              <a:sym typeface="+mn-ea"/>
            </a:endParaRPr>
          </a:p>
          <a:p>
            <a:pPr marL="0" lvl="1" indent="0">
              <a:buNone/>
            </a:pPr>
            <a:endParaRPr lang="en-US" sz="2000" dirty="0">
              <a:solidFill>
                <a:schemeClr val="tx1"/>
              </a:solidFill>
              <a:latin typeface="SimSun" panose="02010600030101010101" pitchFamily="2" charset="-122"/>
              <a:ea typeface="SimSun" panose="02010600030101010101" pitchFamily="2" charset="-122"/>
              <a:cs typeface="simsun)"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ea typeface="+mn-lt"/>
                <a:cs typeface="+mn-lt"/>
                <a:sym typeface="+mn-ea"/>
              </a:rPr>
              <a:t>End points</a:t>
            </a:r>
            <a:br>
              <a:rPr lang="en-US" b="1" dirty="0">
                <a:ea typeface="+mn-lt"/>
                <a:cs typeface="+mn-lt"/>
              </a:rPr>
            </a:br>
            <a:endParaRPr lang="en-US"/>
          </a:p>
        </p:txBody>
      </p:sp>
      <p:sp>
        <p:nvSpPr>
          <p:cNvPr id="5" name="Text Placeholder 4"/>
          <p:cNvSpPr>
            <a:spLocks noGrp="1"/>
          </p:cNvSpPr>
          <p:nvPr>
            <p:ph type="body" sz="quarter" idx="14"/>
          </p:nvPr>
        </p:nvSpPr>
        <p:spPr/>
        <p:txBody>
          <a:bodyPr>
            <a:normAutofit/>
          </a:bodyPr>
          <a:p>
            <a:r>
              <a:rPr lang="en-US" sz="2000">
                <a:solidFill>
                  <a:schemeClr val="tx1"/>
                </a:solidFill>
              </a:rPr>
              <a:t>We create all endpoint inside new file of </a:t>
            </a:r>
            <a:r>
              <a:rPr lang="en-US" sz="2000">
                <a:solidFill>
                  <a:schemeClr val="tx1"/>
                </a:solidFill>
                <a:sym typeface="+mn-ea"/>
              </a:rPr>
              <a:t>Registration</a:t>
            </a:r>
            <a:r>
              <a:rPr lang="en-US" sz="2000">
                <a:solidFill>
                  <a:schemeClr val="tx1"/>
                </a:solidFill>
                <a:ea typeface="+mn-lt"/>
                <a:cs typeface="+mn-lt"/>
                <a:sym typeface="+mn-ea"/>
              </a:rPr>
              <a:t>/</a:t>
            </a:r>
            <a:r>
              <a:rPr lang="en-US" sz="2000">
                <a:solidFill>
                  <a:schemeClr val="tx1"/>
                </a:solidFill>
              </a:rPr>
              <a:t>urls.py </a:t>
            </a:r>
            <a:endParaRPr lang="en-US" sz="2000">
              <a:solidFill>
                <a:schemeClr val="tx1"/>
              </a:solidFill>
            </a:endParaRPr>
          </a:p>
          <a:p>
            <a:pPr marL="0" indent="0">
              <a:buNone/>
            </a:pPr>
            <a:endParaRPr lang="en-US" sz="2000">
              <a:solidFill>
                <a:schemeClr val="tx1"/>
              </a:solidFill>
            </a:endParaRPr>
          </a:p>
          <a:p>
            <a:pPr marL="0" indent="0">
              <a:buNone/>
            </a:pPr>
            <a:r>
              <a:rPr lang="en-US" sz="2000">
                <a:solidFill>
                  <a:srgbClr val="0070C0"/>
                </a:solidFill>
                <a:latin typeface="SimSun" panose="02010600030101010101" pitchFamily="2" charset="-122"/>
                <a:ea typeface="SimSun" panose="02010600030101010101" pitchFamily="2" charset="-122"/>
              </a:rPr>
              <a:t>#</a:t>
            </a:r>
            <a:r>
              <a:rPr lang="en-US" sz="2000">
                <a:solidFill>
                  <a:srgbClr val="0070C0"/>
                </a:solidFill>
                <a:latin typeface="SimSun" panose="02010600030101010101" pitchFamily="2" charset="-122"/>
                <a:ea typeface="SimSun" panose="02010600030101010101" pitchFamily="2" charset="-122"/>
                <a:sym typeface="+mn-ea"/>
              </a:rPr>
              <a:t>Registration</a:t>
            </a:r>
            <a:r>
              <a:rPr lang="en-US" sz="2000">
                <a:solidFill>
                  <a:srgbClr val="0070C0"/>
                </a:solidFill>
                <a:latin typeface="SimSun" panose="02010600030101010101" pitchFamily="2" charset="-122"/>
                <a:ea typeface="SimSun" panose="02010600030101010101" pitchFamily="2" charset="-122"/>
                <a:cs typeface="+mn-lt"/>
                <a:sym typeface="+mn-ea"/>
              </a:rPr>
              <a:t>/</a:t>
            </a:r>
            <a:r>
              <a:rPr lang="en-US" sz="2000">
                <a:solidFill>
                  <a:srgbClr val="0070C0"/>
                </a:solidFill>
                <a:latin typeface="SimSun" panose="02010600030101010101" pitchFamily="2" charset="-122"/>
                <a:ea typeface="SimSun" panose="02010600030101010101" pitchFamily="2" charset="-122"/>
                <a:sym typeface="+mn-ea"/>
              </a:rPr>
              <a:t>urls.py </a:t>
            </a:r>
            <a:endParaRPr lang="en-US" sz="2000">
              <a:solidFill>
                <a:srgbClr val="0070C0"/>
              </a:solidFill>
              <a:latin typeface="SimSun" panose="02010600030101010101" pitchFamily="2" charset="-122"/>
              <a:ea typeface="SimSun" panose="02010600030101010101" pitchFamily="2" charset="-122"/>
              <a:sym typeface="+mn-ea"/>
            </a:endParaRPr>
          </a:p>
          <a:p>
            <a:pPr marL="0" indent="0">
              <a:buNone/>
            </a:pP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b="1">
                <a:solidFill>
                  <a:srgbClr val="00B050"/>
                </a:solidFill>
                <a:latin typeface="SimSun" panose="02010600030101010101" pitchFamily="2" charset="-122"/>
                <a:ea typeface="SimSun" panose="02010600030101010101" pitchFamily="2" charset="-122"/>
              </a:rPr>
              <a:t>from </a:t>
            </a:r>
            <a:r>
              <a:rPr lang="en-US" sz="2000" b="1">
                <a:solidFill>
                  <a:srgbClr val="0070C0"/>
                </a:solidFill>
                <a:latin typeface="SimSun" panose="02010600030101010101" pitchFamily="2" charset="-122"/>
                <a:ea typeface="SimSun" panose="02010600030101010101" pitchFamily="2" charset="-122"/>
              </a:rPr>
              <a:t>django.conf.urls</a:t>
            </a:r>
            <a:r>
              <a:rPr lang="en-US" sz="2000">
                <a:solidFill>
                  <a:schemeClr val="tx1"/>
                </a:solidFill>
                <a:latin typeface="SimSun" panose="02010600030101010101" pitchFamily="2" charset="-122"/>
                <a:ea typeface="SimSun" panose="02010600030101010101" pitchFamily="2" charset="-122"/>
              </a:rPr>
              <a:t> </a:t>
            </a:r>
            <a:r>
              <a:rPr lang="en-US" sz="2000" b="1">
                <a:solidFill>
                  <a:srgbClr val="00B050"/>
                </a:solidFill>
                <a:latin typeface="SimSun" panose="02010600030101010101" pitchFamily="2" charset="-122"/>
                <a:ea typeface="SimSun" panose="02010600030101010101" pitchFamily="2" charset="-122"/>
              </a:rPr>
              <a:t>import </a:t>
            </a:r>
            <a:r>
              <a:rPr lang="en-US" sz="2000">
                <a:solidFill>
                  <a:schemeClr val="tx1"/>
                </a:solidFill>
                <a:latin typeface="SimSun" panose="02010600030101010101" pitchFamily="2" charset="-122"/>
                <a:ea typeface="SimSun" panose="02010600030101010101" pitchFamily="2" charset="-122"/>
              </a:rPr>
              <a:t>patterns, url</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b="1">
                <a:solidFill>
                  <a:srgbClr val="00B050"/>
                </a:solidFill>
                <a:latin typeface="SimSun" panose="02010600030101010101" pitchFamily="2" charset="-122"/>
                <a:ea typeface="SimSun" panose="02010600030101010101" pitchFamily="2" charset="-122"/>
              </a:rPr>
              <a:t>from </a:t>
            </a:r>
            <a:r>
              <a:rPr lang="en-US" sz="2000">
                <a:solidFill>
                  <a:srgbClr val="0070C0"/>
                </a:solidFill>
                <a:latin typeface="SimSun" panose="02010600030101010101" pitchFamily="2" charset="-122"/>
                <a:ea typeface="SimSun" panose="02010600030101010101" pitchFamily="2" charset="-122"/>
              </a:rPr>
              <a:t>.views</a:t>
            </a:r>
            <a:r>
              <a:rPr lang="en-US" sz="2000">
                <a:solidFill>
                  <a:schemeClr val="tx1"/>
                </a:solidFill>
                <a:latin typeface="SimSun" panose="02010600030101010101" pitchFamily="2" charset="-122"/>
                <a:ea typeface="SimSun" panose="02010600030101010101" pitchFamily="2" charset="-122"/>
              </a:rPr>
              <a:t> </a:t>
            </a:r>
            <a:r>
              <a:rPr lang="en-US" sz="2000" b="1">
                <a:solidFill>
                  <a:srgbClr val="00B050"/>
                </a:solidFill>
                <a:latin typeface="SimSun" panose="02010600030101010101" pitchFamily="2" charset="-122"/>
                <a:ea typeface="SimSun" panose="02010600030101010101" pitchFamily="2" charset="-122"/>
              </a:rPr>
              <a:t>import </a:t>
            </a:r>
            <a:r>
              <a:rPr lang="en-US" sz="2000">
                <a:solidFill>
                  <a:schemeClr val="tx1"/>
                </a:solidFill>
                <a:latin typeface="SimSun" panose="02010600030101010101" pitchFamily="2" charset="-122"/>
                <a:ea typeface="SimSun" panose="02010600030101010101" pitchFamily="2" charset="-122"/>
                <a:cs typeface="+mn-lt"/>
                <a:sym typeface="+mn-ea"/>
              </a:rPr>
              <a:t>view_all_student, add_new_student, </a:t>
            </a:r>
            <a:r>
              <a:rPr lang="en-US" sz="2000" dirty="0">
                <a:solidFill>
                  <a:schemeClr val="tx1"/>
                </a:solidFill>
                <a:latin typeface="SimSun" panose="02010600030101010101" pitchFamily="2" charset="-122"/>
                <a:ea typeface="SimSun" panose="02010600030101010101" pitchFamily="2" charset="-122"/>
                <a:cs typeface="+mn-lt"/>
                <a:sym typeface="+mn-ea"/>
              </a:rPr>
              <a:t>StudentDetail</a:t>
            </a:r>
            <a:endParaRPr lang="en-US" sz="2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urlpatterns = [   </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path(</a:t>
            </a:r>
            <a:r>
              <a:rPr lang="en-US" sz="2000">
                <a:solidFill>
                  <a:srgbClr val="FF0000"/>
                </a:solidFill>
                <a:latin typeface="SimSun" panose="02010600030101010101" pitchFamily="2" charset="-122"/>
                <a:ea typeface="SimSun" panose="02010600030101010101" pitchFamily="2" charset="-122"/>
              </a:rPr>
              <a:t>‘alltudent/'</a:t>
            </a:r>
            <a:r>
              <a:rPr lang="en-US" sz="2000">
                <a:solidFill>
                  <a:schemeClr val="tx1"/>
                </a:solidFill>
                <a:latin typeface="SimSun" panose="02010600030101010101" pitchFamily="2" charset="-122"/>
                <a:ea typeface="SimSun" panose="02010600030101010101" pitchFamily="2" charset="-122"/>
              </a:rPr>
              <a:t>, </a:t>
            </a:r>
            <a:r>
              <a:rPr lang="en-US" sz="2000">
                <a:solidFill>
                  <a:schemeClr val="tx1"/>
                </a:solidFill>
                <a:latin typeface="SimSun" panose="02010600030101010101" pitchFamily="2" charset="-122"/>
                <a:ea typeface="SimSun" panose="02010600030101010101" pitchFamily="2" charset="-122"/>
                <a:cs typeface="+mn-lt"/>
                <a:sym typeface="+mn-ea"/>
              </a:rPr>
              <a:t>view_all_student </a:t>
            </a: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sym typeface="+mn-ea"/>
              </a:rPr>
              <a:t>    path(</a:t>
            </a:r>
            <a:r>
              <a:rPr lang="en-US" sz="2000">
                <a:solidFill>
                  <a:srgbClr val="FF0000"/>
                </a:solidFill>
                <a:latin typeface="SimSun" panose="02010600030101010101" pitchFamily="2" charset="-122"/>
                <a:ea typeface="SimSun" panose="02010600030101010101" pitchFamily="2" charset="-122"/>
                <a:sym typeface="+mn-ea"/>
              </a:rPr>
              <a:t>‘addStudent/'</a:t>
            </a:r>
            <a:r>
              <a:rPr lang="en-US" sz="2000">
                <a:solidFill>
                  <a:schemeClr val="tx1"/>
                </a:solidFill>
                <a:latin typeface="SimSun" panose="02010600030101010101" pitchFamily="2" charset="-122"/>
                <a:ea typeface="SimSun" panose="02010600030101010101" pitchFamily="2" charset="-122"/>
                <a:sym typeface="+mn-ea"/>
              </a:rPr>
              <a:t>, </a:t>
            </a:r>
            <a:r>
              <a:rPr lang="en-US" sz="2000">
                <a:solidFill>
                  <a:schemeClr val="tx1"/>
                </a:solidFill>
                <a:latin typeface="SimSun" panose="02010600030101010101" pitchFamily="2" charset="-122"/>
                <a:ea typeface="SimSun" panose="02010600030101010101" pitchFamily="2" charset="-122"/>
                <a:cs typeface="+mn-lt"/>
                <a:sym typeface="+mn-ea"/>
              </a:rPr>
              <a:t>add_new_student </a:t>
            </a:r>
            <a:r>
              <a:rPr lang="en-US" sz="2000">
                <a:solidFill>
                  <a:schemeClr val="tx1"/>
                </a:solidFill>
                <a:latin typeface="SimSun" panose="02010600030101010101" pitchFamily="2" charset="-122"/>
                <a:ea typeface="SimSun" panose="02010600030101010101" pitchFamily="2" charset="-122"/>
                <a:sym typeface="+mn-ea"/>
              </a:rPr>
              <a: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sym typeface="+mn-ea"/>
              </a:rPr>
              <a:t>    path(‘</a:t>
            </a:r>
            <a:r>
              <a:rPr lang="en-US" sz="2000">
                <a:solidFill>
                  <a:srgbClr val="FF0000"/>
                </a:solidFill>
                <a:latin typeface="SimSun" panose="02010600030101010101" pitchFamily="2" charset="-122"/>
                <a:ea typeface="SimSun" panose="02010600030101010101" pitchFamily="2" charset="-122"/>
                <a:sym typeface="+mn-ea"/>
              </a:rPr>
              <a:t>studentDetail/&lt;int:pk&gt;/'</a:t>
            </a:r>
            <a:r>
              <a:rPr lang="en-US" sz="2000">
                <a:solidFill>
                  <a:schemeClr val="tx1"/>
                </a:solidFill>
                <a:latin typeface="SimSun" panose="02010600030101010101" pitchFamily="2" charset="-122"/>
                <a:ea typeface="SimSun" panose="02010600030101010101" pitchFamily="2" charset="-122"/>
                <a:sym typeface="+mn-ea"/>
              </a:rPr>
              <a:t>, </a:t>
            </a:r>
            <a:r>
              <a:rPr lang="en-US" sz="2000" dirty="0">
                <a:solidFill>
                  <a:schemeClr val="tx1"/>
                </a:solidFill>
                <a:latin typeface="SimSun" panose="02010600030101010101" pitchFamily="2" charset="-122"/>
                <a:ea typeface="SimSun" panose="02010600030101010101" pitchFamily="2" charset="-122"/>
                <a:cs typeface="+mn-lt"/>
                <a:sym typeface="+mn-ea"/>
              </a:rPr>
              <a:t>StudentDetail </a:t>
            </a:r>
            <a:r>
              <a:rPr lang="en-US" sz="2000">
                <a:solidFill>
                  <a:schemeClr val="tx1"/>
                </a:solidFill>
                <a:latin typeface="SimSun" panose="02010600030101010101" pitchFamily="2" charset="-122"/>
                <a:ea typeface="SimSun" panose="02010600030101010101" pitchFamily="2" charset="-122"/>
                <a:sym typeface="+mn-ea"/>
              </a:rPr>
              <a: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4"/>
          </p:nvPr>
        </p:nvSpPr>
        <p:spPr>
          <a:xfrm>
            <a:off x="1156970" y="1604010"/>
            <a:ext cx="10494010" cy="4705350"/>
          </a:xfrm>
        </p:spPr>
        <p:txBody>
          <a:bodyPr/>
          <a:p>
            <a:pPr marL="0" indent="0">
              <a:buNone/>
            </a:pPr>
            <a:r>
              <a:rPr lang="en-US">
                <a:solidFill>
                  <a:schemeClr val="tx1"/>
                </a:solidFill>
              </a:rPr>
              <a:t> </a:t>
            </a:r>
            <a:endParaRPr lang="en-US">
              <a:solidFill>
                <a:schemeClr val="tx1"/>
              </a:solidFill>
            </a:endParaRPr>
          </a:p>
          <a:p>
            <a:pPr marL="0" indent="0">
              <a:buNone/>
            </a:pPr>
            <a:endParaRPr lang="en-US">
              <a:solidFill>
                <a:schemeClr val="tx1"/>
              </a:solidFill>
            </a:endParaRPr>
          </a:p>
          <a:p>
            <a:pPr marL="0" indent="0">
              <a:buNone/>
            </a:pPr>
            <a:endParaRPr lang="en-US">
              <a:solidFill>
                <a:schemeClr val="tx1"/>
              </a:solidFill>
            </a:endParaRPr>
          </a:p>
          <a:p>
            <a:pPr marL="0" indent="0" algn="ctr">
              <a:buNone/>
            </a:pPr>
            <a:r>
              <a:rPr sz="3600" b="1">
                <a:solidFill>
                  <a:schemeClr val="tx1"/>
                </a:solidFill>
                <a:latin typeface="SimSun" panose="02010600030101010101" pitchFamily="2" charset="-122"/>
                <a:ea typeface="SimSun" panose="02010600030101010101" pitchFamily="2" charset="-122"/>
                <a:cs typeface="sinsum" charset="0"/>
                <a:sym typeface="+mn-ea"/>
              </a:rPr>
              <a:t>Congratulations!</a:t>
            </a:r>
            <a:r>
              <a:rPr>
                <a:solidFill>
                  <a:schemeClr val="tx1"/>
                </a:solidFill>
                <a:latin typeface="SimSun" panose="02010600030101010101" pitchFamily="2" charset="-122"/>
                <a:ea typeface="SimSun" panose="02010600030101010101" pitchFamily="2" charset="-122"/>
                <a:cs typeface="sinsum" charset="0"/>
                <a:sym typeface="+mn-ea"/>
              </a:rPr>
              <a:t> </a:t>
            </a:r>
            <a:endParaRPr>
              <a:solidFill>
                <a:schemeClr val="tx1"/>
              </a:solidFill>
              <a:latin typeface="SimSun" panose="02010600030101010101" pitchFamily="2" charset="-122"/>
              <a:ea typeface="SimSun" panose="02010600030101010101" pitchFamily="2" charset="-122"/>
              <a:cs typeface="sinsum" charset="0"/>
              <a:sym typeface="+mn-ea"/>
            </a:endParaRPr>
          </a:p>
          <a:p>
            <a:pPr marL="0" indent="0" algn="ctr">
              <a:buNone/>
            </a:pPr>
            <a:br>
              <a:rPr lang="en-US">
                <a:solidFill>
                  <a:schemeClr val="tx1"/>
                </a:solidFill>
                <a:latin typeface="SimSun" panose="02010600030101010101" pitchFamily="2" charset="-122"/>
                <a:ea typeface="SimSun" panose="02010600030101010101" pitchFamily="2" charset="-122"/>
                <a:cs typeface="sinsum" charset="0"/>
                <a:sym typeface="+mn-ea"/>
              </a:rPr>
            </a:br>
            <a:r>
              <a:rPr lang="en-US">
                <a:solidFill>
                  <a:schemeClr val="tx1"/>
                </a:solidFill>
                <a:latin typeface="SimSun" panose="02010600030101010101" pitchFamily="2" charset="-122"/>
                <a:ea typeface="SimSun" panose="02010600030101010101" pitchFamily="2" charset="-122"/>
              </a:rPr>
              <a:t>We have successfully built our first fully functional CRUD </a:t>
            </a:r>
            <a:endParaRPr lang="en-US">
              <a:solidFill>
                <a:schemeClr val="tx1"/>
              </a:solidFill>
              <a:latin typeface="SimSun" panose="02010600030101010101" pitchFamily="2" charset="-122"/>
              <a:ea typeface="SimSun" panose="02010600030101010101" pitchFamily="2" charset="-122"/>
            </a:endParaRPr>
          </a:p>
          <a:p>
            <a:pPr marL="0" indent="0" algn="ctr">
              <a:buNone/>
            </a:pPr>
            <a:r>
              <a:rPr lang="en-US">
                <a:solidFill>
                  <a:schemeClr val="tx1"/>
                </a:solidFill>
                <a:latin typeface="SimSun" panose="02010600030101010101" pitchFamily="2" charset="-122"/>
                <a:ea typeface="SimSun" panose="02010600030101010101" pitchFamily="2" charset="-122"/>
              </a:rPr>
              <a:t>Django REST API.</a:t>
            </a:r>
            <a:endParaRPr lang="en-US">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082566" y="1481959"/>
            <a:ext cx="10363200" cy="4876799"/>
          </a:xfrm>
        </p:spPr>
        <p:txBody>
          <a:bodyPr lIns="91440" tIns="45720" rIns="91440" bIns="45720" anchor="t">
            <a:normAutofit/>
          </a:bodyPr>
          <a:lstStyle/>
          <a:p>
            <a:r>
              <a:rPr lang="en-US" dirty="0">
                <a:ea typeface="+mn-lt"/>
                <a:cs typeface="+mn-lt"/>
                <a:hlinkClick r:id="rId1"/>
              </a:rPr>
              <a:t>https://realpython.com/django-rest-framework-quick-start/</a:t>
            </a:r>
            <a:endParaRPr lang="en-US" dirty="0">
              <a:ea typeface="+mn-lt"/>
              <a:cs typeface="+mn-lt"/>
              <a:hlinkClick r:id="rId1"/>
            </a:endParaRPr>
          </a:p>
          <a:p>
            <a:r>
              <a:rPr lang="en-US" dirty="0">
                <a:ea typeface="+mn-lt"/>
                <a:cs typeface="+mn-lt"/>
                <a:hlinkClick r:id="rId1"/>
              </a:rPr>
              <a:t>https://blog.logrocket.com/django-rest-framework-create-api/</a:t>
            </a:r>
            <a:endParaRPr lang="en-US" dirty="0">
              <a:ea typeface="+mn-lt"/>
              <a:cs typeface="+mn-lt"/>
              <a:hlinkClick r:id="rId1"/>
            </a:endParaRPr>
          </a:p>
          <a:p>
            <a:endParaRPr lang="en-US" dirty="0">
              <a:ea typeface="+mn-lt"/>
              <a:cs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5656580" y="1986915"/>
            <a:ext cx="5483860" cy="3717925"/>
          </a:xfrm>
        </p:spPr>
        <p:txBody>
          <a:bodyPr lIns="91440" tIns="45720" rIns="91440" bIns="45720" anchor="t">
            <a:normAutofit fontScale="90000"/>
          </a:bodyPr>
          <a:lstStyle/>
          <a:p>
            <a:r>
              <a:rPr lang="en-US" sz="2800" b="1" dirty="0">
                <a:solidFill>
                  <a:schemeClr val="accent2">
                    <a:lumMod val="75000"/>
                  </a:schemeClr>
                </a:solidFill>
                <a:ea typeface="+mn-lt"/>
                <a:cs typeface="+mn-lt"/>
              </a:rPr>
              <a:t>Introduction </a:t>
            </a:r>
            <a:endParaRPr lang="en-US" sz="2800" b="1" dirty="0">
              <a:solidFill>
                <a:schemeClr val="accent2">
                  <a:lumMod val="75000"/>
                </a:schemeClr>
              </a:solidFill>
              <a:ea typeface="+mn-lt"/>
              <a:cs typeface="+mn-lt"/>
            </a:endParaRPr>
          </a:p>
          <a:p>
            <a:r>
              <a:rPr lang="en-US" sz="2800" b="1" dirty="0">
                <a:solidFill>
                  <a:schemeClr val="accent2">
                    <a:lumMod val="75000"/>
                  </a:schemeClr>
                </a:solidFill>
                <a:ea typeface="+mn-lt"/>
                <a:cs typeface="+mn-lt"/>
              </a:rPr>
              <a:t>Setting up Django REST framework</a:t>
            </a:r>
            <a:endParaRPr lang="en-US" sz="2800" b="1" dirty="0">
              <a:solidFill>
                <a:schemeClr val="accent2">
                  <a:lumMod val="75000"/>
                </a:schemeClr>
              </a:solidFill>
              <a:ea typeface="+mn-lt"/>
              <a:cs typeface="+mn-lt"/>
            </a:endParaRPr>
          </a:p>
          <a:p>
            <a:r>
              <a:rPr lang="en-US" sz="2800" b="1" dirty="0">
                <a:solidFill>
                  <a:schemeClr val="accent2">
                    <a:lumMod val="75000"/>
                  </a:schemeClr>
                </a:solidFill>
                <a:ea typeface="+mn-lt"/>
                <a:cs typeface="+mn-lt"/>
              </a:rPr>
              <a:t>Module Serailazetion </a:t>
            </a:r>
            <a:endParaRPr lang="en-US" sz="2800" b="1" dirty="0">
              <a:solidFill>
                <a:schemeClr val="accent2">
                  <a:lumMod val="75000"/>
                </a:schemeClr>
              </a:solidFill>
              <a:ea typeface="+mn-lt"/>
              <a:cs typeface="+mn-lt"/>
            </a:endParaRPr>
          </a:p>
          <a:p>
            <a:r>
              <a:rPr lang="en-US" sz="2800" b="1" dirty="0">
                <a:solidFill>
                  <a:schemeClr val="accent2">
                    <a:lumMod val="75000"/>
                  </a:schemeClr>
                </a:solidFill>
                <a:ea typeface="+mn-lt"/>
                <a:cs typeface="+mn-lt"/>
              </a:rPr>
              <a:t>Creating API views in Django</a:t>
            </a:r>
            <a:endParaRPr lang="en-US" sz="2800" b="1" dirty="0">
              <a:solidFill>
                <a:schemeClr val="accent2">
                  <a:lumMod val="75000"/>
                </a:schemeClr>
              </a:solidFill>
              <a:ea typeface="+mn-lt"/>
              <a:cs typeface="+mn-lt"/>
            </a:endParaRPr>
          </a:p>
          <a:p>
            <a:pPr lvl="1">
              <a:buFont typeface="Wingdings" panose="05000000000000000000" charset="0"/>
              <a:buChar char="ü"/>
            </a:pPr>
            <a:r>
              <a:rPr lang="en-US" sz="2200" b="1" dirty="0">
                <a:solidFill>
                  <a:schemeClr val="accent2">
                    <a:lumMod val="75000"/>
                  </a:schemeClr>
                </a:solidFill>
                <a:ea typeface="+mn-lt"/>
                <a:cs typeface="+mn-lt"/>
              </a:rPr>
              <a:t>GET Method</a:t>
            </a:r>
            <a:endParaRPr lang="en-US" sz="2200" b="1" dirty="0">
              <a:solidFill>
                <a:schemeClr val="accent2">
                  <a:lumMod val="75000"/>
                </a:schemeClr>
              </a:solidFill>
              <a:ea typeface="+mn-lt"/>
              <a:cs typeface="+mn-lt"/>
            </a:endParaRPr>
          </a:p>
          <a:p>
            <a:pPr lvl="1">
              <a:buFont typeface="Wingdings" panose="05000000000000000000" charset="0"/>
              <a:buChar char="ü"/>
            </a:pPr>
            <a:r>
              <a:rPr lang="en-US" sz="2200" b="1" dirty="0">
                <a:solidFill>
                  <a:schemeClr val="accent2">
                    <a:lumMod val="75000"/>
                  </a:schemeClr>
                </a:solidFill>
                <a:ea typeface="+mn-lt"/>
                <a:cs typeface="+mn-lt"/>
              </a:rPr>
              <a:t>POST Method</a:t>
            </a:r>
            <a:endParaRPr lang="en-US" sz="2200" b="1" dirty="0">
              <a:solidFill>
                <a:schemeClr val="accent2">
                  <a:lumMod val="75000"/>
                </a:schemeClr>
              </a:solidFill>
              <a:ea typeface="+mn-lt"/>
              <a:cs typeface="+mn-lt"/>
            </a:endParaRPr>
          </a:p>
          <a:p>
            <a:pPr lvl="1">
              <a:buFont typeface="Wingdings" panose="05000000000000000000" charset="0"/>
              <a:buChar char="ü"/>
            </a:pPr>
            <a:r>
              <a:rPr lang="en-US" sz="2200" b="1" dirty="0">
                <a:solidFill>
                  <a:schemeClr val="accent2">
                    <a:lumMod val="75000"/>
                  </a:schemeClr>
                </a:solidFill>
                <a:ea typeface="+mn-lt"/>
                <a:cs typeface="+mn-lt"/>
              </a:rPr>
              <a:t>PUT Method</a:t>
            </a:r>
            <a:endParaRPr lang="en-US" sz="2200" b="1" dirty="0">
              <a:solidFill>
                <a:schemeClr val="accent2">
                  <a:lumMod val="75000"/>
                </a:schemeClr>
              </a:solidFill>
              <a:ea typeface="+mn-lt"/>
              <a:cs typeface="+mn-lt"/>
            </a:endParaRPr>
          </a:p>
          <a:p>
            <a:pPr lvl="1">
              <a:buFont typeface="Wingdings" panose="05000000000000000000" charset="0"/>
              <a:buChar char="ü"/>
            </a:pPr>
            <a:r>
              <a:rPr lang="en-US" sz="2200" b="1" dirty="0">
                <a:solidFill>
                  <a:schemeClr val="accent2">
                    <a:lumMod val="75000"/>
                  </a:schemeClr>
                </a:solidFill>
                <a:ea typeface="+mn-lt"/>
                <a:cs typeface="+mn-lt"/>
              </a:rPr>
              <a:t>DELETE Method</a:t>
            </a:r>
            <a:endParaRPr lang="en-US" sz="1180" b="1" dirty="0">
              <a:solidFill>
                <a:schemeClr val="accent2">
                  <a:lumMod val="75000"/>
                </a:schemeClr>
              </a:solidFill>
              <a:ea typeface="+mn-lt"/>
              <a:cs typeface="+mn-lt"/>
            </a:endParaRPr>
          </a:p>
          <a:p>
            <a:r>
              <a:rPr lang="en-US" sz="2800" b="1" dirty="0">
                <a:solidFill>
                  <a:schemeClr val="accent2">
                    <a:lumMod val="75000"/>
                  </a:schemeClr>
                </a:solidFill>
                <a:ea typeface="+mn-lt"/>
                <a:cs typeface="+mn-lt"/>
              </a:rPr>
              <a:t>End points</a:t>
            </a:r>
            <a:endParaRPr lang="en-US" sz="2800" b="1" dirty="0">
              <a:solidFill>
                <a:schemeClr val="accent2">
                  <a:lumMod val="75000"/>
                </a:schemeClr>
              </a:solidFill>
              <a:ea typeface="+mn-lt"/>
              <a:cs typeface="+mn-lt"/>
            </a:endParaRPr>
          </a:p>
          <a:p>
            <a:pPr marL="0" indent="0">
              <a:buNone/>
            </a:pPr>
            <a:endParaRPr lang="en-US" sz="2800" b="1" dirty="0">
              <a:cs typeface="Calibri" panose="020F0502020204030204"/>
            </a:endParaRPr>
          </a:p>
          <a:p>
            <a:endParaRPr lang="en-US" sz="2800" b="1" dirty="0">
              <a:cs typeface="Calibri" panose="020F0502020204030204"/>
            </a:endParaRPr>
          </a:p>
          <a:p>
            <a:endParaRPr lang="en-US" sz="2800" dirty="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55" y="628650"/>
            <a:ext cx="8321696" cy="719930"/>
          </a:xfrm>
        </p:spPr>
        <p:txBody>
          <a:bodyPr lIns="91440" tIns="45720" rIns="91440" bIns="45720" anchor="t"/>
          <a:lstStyle/>
          <a:p>
            <a:r>
              <a:rPr lang="en-US" dirty="0"/>
              <a:t>Introduction</a:t>
            </a:r>
            <a:endParaRPr lang="en-US" dirty="0"/>
          </a:p>
        </p:txBody>
      </p:sp>
      <p:sp>
        <p:nvSpPr>
          <p:cNvPr id="3" name="Text Placeholder 2"/>
          <p:cNvSpPr>
            <a:spLocks noGrp="1"/>
          </p:cNvSpPr>
          <p:nvPr>
            <p:ph type="body" sz="quarter" idx="14"/>
          </p:nvPr>
        </p:nvSpPr>
        <p:spPr>
          <a:xfrm>
            <a:off x="1040524" y="1523999"/>
            <a:ext cx="10657490" cy="5023945"/>
          </a:xfrm>
        </p:spPr>
        <p:txBody>
          <a:bodyPr lIns="91440" tIns="45720" rIns="91440" bIns="45720" anchor="t">
            <a:normAutofit lnSpcReduction="10000"/>
          </a:bodyPr>
          <a:lstStyle/>
          <a:p>
            <a:pPr marL="0" indent="0">
              <a:buNone/>
            </a:pPr>
            <a:r>
              <a:rPr lang="en-US" sz="2000">
                <a:solidFill>
                  <a:schemeClr val="tx1"/>
                </a:solidFill>
                <a:ea typeface="+mn-lt"/>
                <a:cs typeface="+mn-lt"/>
                <a:sym typeface="+mn-ea"/>
              </a:rPr>
              <a:t>  </a:t>
            </a:r>
            <a:r>
              <a:rPr b="1">
                <a:solidFill>
                  <a:schemeClr val="tx1"/>
                </a:solidFill>
                <a:ea typeface="+mn-lt"/>
                <a:cs typeface="+mn-lt"/>
                <a:sym typeface="+mn-ea"/>
              </a:rPr>
              <a:t>What is Django Freamwork</a:t>
            </a:r>
            <a:endParaRPr lang="en-US" b="1" dirty="0">
              <a:solidFill>
                <a:schemeClr val="tx1"/>
              </a:solidFill>
            </a:endParaRPr>
          </a:p>
          <a:p>
            <a:endParaRPr lang="en-US" sz="2000" dirty="0">
              <a:solidFill>
                <a:schemeClr val="tx1"/>
              </a:solidFill>
              <a:ea typeface="+mn-lt"/>
              <a:cs typeface="+mn-lt"/>
            </a:endParaRPr>
          </a:p>
          <a:p>
            <a:r>
              <a:rPr lang="en-US" sz="2000" dirty="0">
                <a:solidFill>
                  <a:schemeClr val="tx1"/>
                </a:solidFill>
                <a:ea typeface="+mn-lt"/>
                <a:cs typeface="+mn-lt"/>
              </a:rPr>
              <a:t>Django is a free, open source, Python-based web framework that follows the Model-View-Template (MVT) architectural pattern. It reduces the hassle of web development so that you can focus on writing your app instead of reinventing the wheel.</a:t>
            </a:r>
            <a:endParaRPr lang="en-US" sz="2000" dirty="0">
              <a:solidFill>
                <a:schemeClr val="tx1"/>
              </a:solidFill>
              <a:ea typeface="+mn-lt"/>
              <a:cs typeface="+mn-lt"/>
            </a:endParaRPr>
          </a:p>
          <a:p>
            <a:endParaRPr lang="en-US" sz="2000" dirty="0">
              <a:solidFill>
                <a:schemeClr val="tx1"/>
              </a:solidFill>
              <a:ea typeface="+mn-lt"/>
              <a:cs typeface="+mn-lt"/>
            </a:endParaRPr>
          </a:p>
          <a:p>
            <a:pPr marL="0" indent="0">
              <a:buNone/>
            </a:pPr>
            <a:r>
              <a:rPr lang="en-US" sz="2000" b="1">
                <a:solidFill>
                  <a:schemeClr val="tx1"/>
                </a:solidFill>
                <a:ea typeface="+mn-lt"/>
                <a:cs typeface="+mn-lt"/>
                <a:sym typeface="+mn-ea"/>
              </a:rPr>
              <a:t>  </a:t>
            </a:r>
            <a:r>
              <a:rPr b="1">
                <a:solidFill>
                  <a:schemeClr val="tx1"/>
                </a:solidFill>
                <a:ea typeface="+mn-lt"/>
                <a:cs typeface="+mn-lt"/>
                <a:sym typeface="+mn-ea"/>
              </a:rPr>
              <a:t>What is a REST API?</a:t>
            </a:r>
            <a:endParaRPr b="1">
              <a:solidFill>
                <a:schemeClr val="tx1"/>
              </a:solidFill>
              <a:ea typeface="+mn-lt"/>
              <a:cs typeface="+mn-lt"/>
              <a:sym typeface="+mn-ea"/>
            </a:endParaRPr>
          </a:p>
          <a:p>
            <a:endParaRPr lang="en-US" sz="2000">
              <a:solidFill>
                <a:schemeClr val="tx1"/>
              </a:solidFill>
              <a:ea typeface="+mn-lt"/>
              <a:cs typeface="Calibri" panose="020F0502020204030204"/>
              <a:sym typeface="+mn-ea"/>
            </a:endParaRPr>
          </a:p>
          <a:p>
            <a:r>
              <a:rPr lang="en-US" sz="2000" dirty="0">
                <a:solidFill>
                  <a:schemeClr val="tx1"/>
                </a:solidFill>
                <a:ea typeface="+mn-lt"/>
                <a:cs typeface="+mn-lt"/>
                <a:sym typeface="+mn-ea"/>
              </a:rPr>
              <a:t>A REST API is a popular way for systems to expose useful functions and data. REST, which stands for representational state transfer, can be made up of one or more resources that can be accessed at a given URL and returned in various formats, like JSON, images, HTML, and more.</a:t>
            </a:r>
            <a:endParaRPr lang="en-US" sz="2000" dirty="0">
              <a:solidFill>
                <a:schemeClr val="tx1"/>
              </a:solidFill>
              <a:ea typeface="+mn-lt"/>
              <a:cs typeface="+mn-lt"/>
            </a:endParaRPr>
          </a:p>
          <a:p>
            <a:endParaRPr lang="en-US" sz="2000">
              <a:solidFill>
                <a:schemeClr val="tx1"/>
              </a:solidFill>
              <a:cs typeface="Calibri" panose="020F0502020204030204"/>
              <a:sym typeface="+mn-ea"/>
            </a:endParaRPr>
          </a:p>
          <a:p>
            <a:pPr marL="0" indent="0">
              <a:buNone/>
            </a:pPr>
            <a:r>
              <a:rPr lang="en-US" sz="2000" b="1">
                <a:solidFill>
                  <a:schemeClr val="tx1"/>
                </a:solidFill>
                <a:cs typeface="Calibri" panose="020F0502020204030204"/>
                <a:sym typeface="+mn-ea"/>
              </a:rPr>
              <a:t> </a:t>
            </a:r>
            <a:r>
              <a:rPr lang="en-US" b="1">
                <a:solidFill>
                  <a:schemeClr val="tx1"/>
                </a:solidFill>
                <a:cs typeface="Calibri" panose="020F0502020204030204"/>
                <a:sym typeface="+mn-ea"/>
              </a:rPr>
              <a:t>Why Django REST framework?</a:t>
            </a:r>
            <a:endParaRPr lang="en-US" b="1">
              <a:solidFill>
                <a:schemeClr val="tx1"/>
              </a:solidFill>
              <a:cs typeface="Calibri" panose="020F0502020204030204"/>
              <a:sym typeface="+mn-ea"/>
            </a:endParaRPr>
          </a:p>
          <a:p>
            <a:endParaRPr lang="en-US" sz="2000">
              <a:solidFill>
                <a:schemeClr val="tx1"/>
              </a:solidFill>
              <a:cs typeface="Calibri" panose="020F0502020204030204"/>
              <a:sym typeface="+mn-ea"/>
            </a:endParaRPr>
          </a:p>
          <a:p>
            <a:r>
              <a:rPr lang="en-US" sz="2000" dirty="0">
                <a:solidFill>
                  <a:schemeClr val="tx1"/>
                </a:solidFill>
                <a:ea typeface="+mn-lt"/>
                <a:cs typeface="+mn-lt"/>
                <a:sym typeface="+mn-ea"/>
              </a:rPr>
              <a:t>Django REST framework (DRF) is a powerful and flexible toolkit for building Web APIs. Its main benefit is that it makes serialization much easier.</a:t>
            </a:r>
            <a:endParaRPr lang="en-US" sz="2000" dirty="0">
              <a:solidFill>
                <a:schemeClr val="tx1"/>
              </a:solidFill>
              <a:ea typeface="+mn-lt"/>
              <a:cs typeface="+mn-lt"/>
            </a:endParaRPr>
          </a:p>
          <a:p>
            <a:endParaRPr lang="en-US" sz="2000">
              <a:solidFill>
                <a:schemeClr val="tx1"/>
              </a:solidFill>
              <a:cs typeface="Calibri" panose="020F0502020204030204"/>
            </a:endParaRPr>
          </a:p>
          <a:p>
            <a:endParaRPr lang="en-US" sz="2000" dirty="0">
              <a:solidFill>
                <a:schemeClr val="tx1"/>
              </a:solidFill>
              <a:ea typeface="+mn-lt"/>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140" y="668020"/>
            <a:ext cx="9393555" cy="679450"/>
          </a:xfrm>
        </p:spPr>
        <p:txBody>
          <a:bodyPr lIns="91440" tIns="45720" rIns="91440" bIns="45720" anchor="t"/>
          <a:lstStyle/>
          <a:p>
            <a:r>
              <a:rPr>
                <a:ea typeface="+mn-lt"/>
                <a:cs typeface="+mn-lt"/>
                <a:sym typeface="+mn-ea"/>
              </a:rPr>
              <a:t>Setting up Django REST framework</a:t>
            </a:r>
            <a:endParaRPr lang="en-US">
              <a:cs typeface="Calibri" panose="020F0502020204030204"/>
            </a:endParaRPr>
          </a:p>
        </p:txBody>
      </p:sp>
      <p:sp>
        <p:nvSpPr>
          <p:cNvPr id="3" name="Text Placeholder 2"/>
          <p:cNvSpPr>
            <a:spLocks noGrp="1"/>
          </p:cNvSpPr>
          <p:nvPr>
            <p:ph type="body" sz="quarter" idx="14"/>
          </p:nvPr>
        </p:nvSpPr>
        <p:spPr>
          <a:xfrm>
            <a:off x="1165225" y="1583055"/>
            <a:ext cx="11256645" cy="5199380"/>
          </a:xfrm>
        </p:spPr>
        <p:txBody>
          <a:bodyPr lIns="91440" tIns="45720" rIns="91440" bIns="45720" anchor="t">
            <a:normAutofit fontScale="90000" lnSpcReduction="10000"/>
          </a:bodyPr>
          <a:lstStyle/>
          <a:p>
            <a:pPr marL="0" indent="0">
              <a:buNone/>
            </a:pPr>
            <a:r>
              <a:rPr lang="en-US" sz="2000" b="1">
                <a:solidFill>
                  <a:schemeClr val="tx1"/>
                </a:solidFill>
                <a:ea typeface="+mn-lt"/>
                <a:cs typeface="+mn-lt"/>
              </a:rPr>
              <a:t>	</a:t>
            </a:r>
            <a:r>
              <a:rPr lang="en-US" sz="2200" b="1">
                <a:solidFill>
                  <a:schemeClr val="tx1"/>
                </a:solidFill>
                <a:ea typeface="+mn-lt"/>
                <a:cs typeface="+mn-lt"/>
              </a:rPr>
              <a:t>To setup django rest framework.</a:t>
            </a:r>
            <a:endParaRPr lang="en-US" sz="2200" b="1">
              <a:solidFill>
                <a:schemeClr val="tx1"/>
              </a:solidFill>
              <a:ea typeface="+mn-lt"/>
              <a:cs typeface="+mn-lt"/>
            </a:endParaRPr>
          </a:p>
          <a:p>
            <a:pPr marL="0" indent="0">
              <a:buNone/>
            </a:pPr>
            <a:endParaRPr lang="en-US" sz="2000" b="1">
              <a:solidFill>
                <a:srgbClr val="002060"/>
              </a:solidFill>
              <a:ea typeface="+mn-lt"/>
              <a:cs typeface="+mn-lt"/>
            </a:endParaRPr>
          </a:p>
          <a:p>
            <a:pPr marL="0" indent="0">
              <a:buNone/>
            </a:pPr>
            <a:r>
              <a:rPr lang="en-US" sz="2000">
                <a:solidFill>
                  <a:schemeClr val="tx1"/>
                </a:solidFill>
                <a:ea typeface="+mn-lt"/>
                <a:cs typeface="+mn-lt"/>
                <a:sym typeface="+mn-ea"/>
              </a:rPr>
              <a:t>stepe 1Download and install the most recent Python release. </a:t>
            </a:r>
            <a:endParaRPr lang="en-US" sz="2000">
              <a:solidFill>
                <a:schemeClr val="tx1"/>
              </a:solidFill>
              <a:ea typeface="+mn-lt"/>
              <a:cs typeface="+mn-lt"/>
              <a:sym typeface="+mn-ea"/>
            </a:endParaRPr>
          </a:p>
          <a:p>
            <a:pPr marL="0" indent="0">
              <a:buNone/>
            </a:pPr>
            <a:r>
              <a:rPr lang="en-US" sz="2000">
                <a:solidFill>
                  <a:srgbClr val="002060"/>
                </a:solidFill>
                <a:ea typeface="+mn-lt"/>
                <a:cs typeface="+mn-lt"/>
              </a:rPr>
              <a:t>	use this link https://www.python.org/downloads/</a:t>
            </a:r>
            <a:endParaRPr lang="en-US" sz="2000">
              <a:solidFill>
                <a:srgbClr val="002060"/>
              </a:solidFill>
              <a:ea typeface="+mn-lt"/>
              <a:cs typeface="+mn-lt"/>
            </a:endParaRPr>
          </a:p>
          <a:p>
            <a:pPr marL="0" indent="0">
              <a:buNone/>
            </a:pPr>
            <a:endParaRPr lang="en-US" sz="2000">
              <a:solidFill>
                <a:srgbClr val="002060"/>
              </a:solidFill>
              <a:ea typeface="+mn-lt"/>
              <a:cs typeface="+mn-lt"/>
            </a:endParaRPr>
          </a:p>
          <a:p>
            <a:pPr marL="0" indent="0">
              <a:buNone/>
            </a:pPr>
            <a:r>
              <a:rPr lang="en-US" sz="2000">
                <a:solidFill>
                  <a:schemeClr val="tx1"/>
                </a:solidFill>
                <a:ea typeface="+mn-lt"/>
                <a:cs typeface="+mn-lt"/>
              </a:rPr>
              <a:t>stepe 2. create vertual envaroment, the comand line to create vertualenvaroment.</a:t>
            </a:r>
            <a:endParaRPr lang="en-US" sz="2000">
              <a:solidFill>
                <a:schemeClr val="tx1"/>
              </a:solidFill>
              <a:ea typeface="+mn-lt"/>
              <a:cs typeface="+mn-lt"/>
            </a:endParaRPr>
          </a:p>
          <a:p>
            <a:pPr marL="0" indent="0">
              <a:buFont typeface="+mj-lt"/>
              <a:buNone/>
            </a:pPr>
            <a:r>
              <a:rPr lang="en-US" sz="2000">
                <a:solidFill>
                  <a:srgbClr val="002060"/>
                </a:solidFill>
                <a:ea typeface="+mn-lt"/>
                <a:cs typeface="+mn-lt"/>
              </a:rPr>
              <a:t> 	</a:t>
            </a:r>
            <a:r>
              <a:rPr lang="en-US" sz="2000">
                <a:solidFill>
                  <a:srgbClr val="002060"/>
                </a:solidFill>
                <a:latin typeface="SimSun" panose="02010600030101010101" pitchFamily="2" charset="-122"/>
                <a:ea typeface="SimSun" panose="02010600030101010101" pitchFamily="2" charset="-122"/>
                <a:cs typeface="+mn-lt"/>
              </a:rPr>
              <a:t>&gt;&gt;&gt; python -m venv django_env</a:t>
            </a:r>
            <a:endParaRPr lang="en-US" sz="2000">
              <a:solidFill>
                <a:srgbClr val="002060"/>
              </a:solidFill>
              <a:latin typeface="SimSun" panose="02010600030101010101" pitchFamily="2" charset="-122"/>
              <a:ea typeface="SimSun" panose="02010600030101010101" pitchFamily="2" charset="-122"/>
              <a:cs typeface="+mn-lt"/>
            </a:endParaRPr>
          </a:p>
          <a:p>
            <a:pPr marL="0" indent="0">
              <a:buFont typeface="+mj-lt"/>
              <a:buNone/>
            </a:pPr>
            <a:r>
              <a:rPr lang="en-US" sz="2000">
                <a:solidFill>
                  <a:srgbClr val="002060"/>
                </a:solidFill>
                <a:latin typeface="SimSun" panose="02010600030101010101" pitchFamily="2" charset="-122"/>
                <a:ea typeface="SimSun" panose="02010600030101010101" pitchFamily="2" charset="-122"/>
                <a:cs typeface="+mn-lt"/>
              </a:rPr>
              <a:t> </a:t>
            </a:r>
            <a:endParaRPr lang="en-US" sz="2000">
              <a:solidFill>
                <a:srgbClr val="002060"/>
              </a:solidFill>
              <a:latin typeface="SimSun" panose="02010600030101010101" pitchFamily="2" charset="-122"/>
              <a:ea typeface="SimSun" panose="02010600030101010101" pitchFamily="2" charset="-122"/>
              <a:cs typeface="+mn-lt"/>
            </a:endParaRPr>
          </a:p>
          <a:p>
            <a:pPr marL="0" indent="0">
              <a:buFont typeface="+mj-lt"/>
              <a:buNone/>
            </a:pPr>
            <a:r>
              <a:rPr lang="en-US" sz="2000">
                <a:solidFill>
                  <a:schemeClr val="tx1"/>
                </a:solidFill>
                <a:ea typeface="+mn-lt"/>
                <a:cs typeface="+mn-lt"/>
              </a:rPr>
              <a:t>stepe 3. activate the vertual envaroment .</a:t>
            </a:r>
            <a:endParaRPr lang="en-US" sz="2000">
              <a:solidFill>
                <a:schemeClr val="tx1"/>
              </a:solidFill>
              <a:ea typeface="+mn-lt"/>
              <a:cs typeface="+mn-lt"/>
            </a:endParaRPr>
          </a:p>
          <a:p>
            <a:pPr marL="0" indent="0">
              <a:buFont typeface="+mj-lt"/>
              <a:buNone/>
            </a:pPr>
            <a:r>
              <a:rPr lang="en-US" sz="2000">
                <a:solidFill>
                  <a:srgbClr val="002060"/>
                </a:solidFill>
                <a:ea typeface="+mn-lt"/>
                <a:cs typeface="+mn-lt"/>
              </a:rPr>
              <a:t>              ./django_env/bin/activate</a:t>
            </a:r>
            <a:endParaRPr lang="en-US" sz="2000">
              <a:solidFill>
                <a:srgbClr val="002060"/>
              </a:solidFill>
              <a:ea typeface="+mn-lt"/>
              <a:cs typeface="+mn-lt"/>
            </a:endParaRPr>
          </a:p>
          <a:p>
            <a:pPr marL="0" indent="0">
              <a:buFont typeface="+mj-lt"/>
              <a:buNone/>
            </a:pPr>
            <a:endParaRPr lang="en-US" sz="2000">
              <a:solidFill>
                <a:srgbClr val="002060"/>
              </a:solidFill>
              <a:ea typeface="+mn-lt"/>
              <a:cs typeface="+mn-lt"/>
            </a:endParaRPr>
          </a:p>
          <a:p>
            <a:pPr marL="0" indent="0">
              <a:buFont typeface="+mj-lt"/>
              <a:buNone/>
            </a:pPr>
            <a:r>
              <a:rPr lang="en-US" sz="2000">
                <a:solidFill>
                  <a:schemeClr val="tx1"/>
                </a:solidFill>
                <a:ea typeface="+mn-lt"/>
                <a:cs typeface="+mn-lt"/>
              </a:rPr>
              <a:t>setpe 4.now we can  install Django and Django REST framework in vertual envaroment.</a:t>
            </a:r>
            <a:endParaRPr lang="en-US" sz="2000">
              <a:solidFill>
                <a:srgbClr val="002060"/>
              </a:solidFill>
              <a:ea typeface="+mn-lt"/>
              <a:cs typeface="+mn-lt"/>
            </a:endParaRPr>
          </a:p>
          <a:p>
            <a:pPr marL="0" indent="0">
              <a:buFont typeface="+mj-lt"/>
              <a:buNone/>
            </a:pPr>
            <a:r>
              <a:rPr lang="en-US" sz="2000">
                <a:solidFill>
                  <a:srgbClr val="002060"/>
                </a:solidFill>
                <a:ea typeface="+mn-lt"/>
                <a:cs typeface="+mn-lt"/>
              </a:rPr>
              <a:t>	</a:t>
            </a:r>
            <a:r>
              <a:rPr lang="en-US" sz="2000">
                <a:solidFill>
                  <a:srgbClr val="002060"/>
                </a:solidFill>
                <a:latin typeface="SimSun" panose="02010600030101010101" pitchFamily="2" charset="-122"/>
                <a:ea typeface="SimSun" panose="02010600030101010101" pitchFamily="2" charset="-122"/>
                <a:cs typeface="+mn-lt"/>
              </a:rPr>
              <a:t>&gt;&gt;&gt; pip install django</a:t>
            </a:r>
            <a:endParaRPr lang="en-US" sz="2000">
              <a:solidFill>
                <a:srgbClr val="002060"/>
              </a:solidFill>
              <a:latin typeface="SimSun" panose="02010600030101010101" pitchFamily="2" charset="-122"/>
              <a:ea typeface="SimSun" panose="02010600030101010101" pitchFamily="2" charset="-122"/>
              <a:cs typeface="+mn-lt"/>
            </a:endParaRPr>
          </a:p>
          <a:p>
            <a:pPr marL="0" indent="0">
              <a:buFont typeface="+mj-lt"/>
              <a:buNone/>
            </a:pPr>
            <a:r>
              <a:rPr lang="en-US" sz="2000">
                <a:solidFill>
                  <a:srgbClr val="002060"/>
                </a:solidFill>
                <a:latin typeface="SimSun" panose="02010600030101010101" pitchFamily="2" charset="-122"/>
                <a:ea typeface="SimSun" panose="02010600030101010101" pitchFamily="2" charset="-122"/>
                <a:cs typeface="+mn-lt"/>
              </a:rPr>
              <a:t>	&gt;&gt;&gt; pip install django_rest_framework</a:t>
            </a:r>
            <a:endParaRPr lang="en-US" sz="2000">
              <a:solidFill>
                <a:srgbClr val="002060"/>
              </a:solidFill>
              <a:ea typeface="+mn-lt"/>
              <a:cs typeface="+mn-lt"/>
            </a:endParaRPr>
          </a:p>
          <a:p>
            <a:pPr marL="0" indent="0">
              <a:buFont typeface="+mj-lt"/>
              <a:buNone/>
            </a:pPr>
            <a:endParaRPr lang="en-US" sz="2000">
              <a:solidFill>
                <a:srgbClr val="002060"/>
              </a:solidFill>
              <a:ea typeface="+mn-lt"/>
              <a:cs typeface="+mn-lt"/>
            </a:endParaRPr>
          </a:p>
          <a:p>
            <a:pPr marL="0" indent="0">
              <a:buFont typeface="+mj-lt"/>
              <a:buNone/>
            </a:pPr>
            <a:r>
              <a:rPr lang="en-US" sz="2000">
                <a:solidFill>
                  <a:schemeClr val="tx1"/>
                </a:solidFill>
                <a:ea typeface="+mn-lt"/>
                <a:cs typeface="+mn-lt"/>
              </a:rPr>
              <a:t>setpe 5.Create a Django project called SMS with the following command:</a:t>
            </a:r>
            <a:endParaRPr lang="en-US" sz="2000">
              <a:solidFill>
                <a:schemeClr val="tx1"/>
              </a:solidFill>
              <a:ea typeface="+mn-lt"/>
              <a:cs typeface="+mn-lt"/>
            </a:endParaRPr>
          </a:p>
          <a:p>
            <a:pPr marL="0" indent="0">
              <a:buFont typeface="+mj-lt"/>
              <a:buNone/>
            </a:pPr>
            <a:r>
              <a:rPr lang="en-US" sz="2000">
                <a:solidFill>
                  <a:srgbClr val="002060"/>
                </a:solidFill>
                <a:ea typeface="+mn-lt"/>
                <a:cs typeface="+mn-lt"/>
              </a:rPr>
              <a:t>      	</a:t>
            </a:r>
            <a:r>
              <a:rPr lang="en-US" sz="2000">
                <a:solidFill>
                  <a:srgbClr val="002060"/>
                </a:solidFill>
                <a:latin typeface="SimSun" panose="02010600030101010101" pitchFamily="2" charset="-122"/>
                <a:ea typeface="SimSun" panose="02010600030101010101" pitchFamily="2" charset="-122"/>
                <a:cs typeface="+mn-lt"/>
              </a:rPr>
              <a:t>&gt;&gt;&gt; django-admin startproject SMS</a:t>
            </a:r>
            <a:endParaRPr lang="en-US" sz="2000">
              <a:solidFill>
                <a:srgbClr val="002060"/>
              </a:solidFill>
              <a:latin typeface="SimSun" panose="02010600030101010101" pitchFamily="2" charset="-122"/>
              <a:ea typeface="SimSun" panose="02010600030101010101" pitchFamily="2" charset="-122"/>
              <a:cs typeface="+mn-lt"/>
            </a:endParaRPr>
          </a:p>
          <a:p>
            <a:pPr marL="0" indent="0">
              <a:buFont typeface="+mj-lt"/>
              <a:buNone/>
            </a:pPr>
            <a:endParaRPr lang="en-US" sz="2000">
              <a:solidFill>
                <a:srgbClr val="002060"/>
              </a:solidFill>
              <a:ea typeface="+mn-lt"/>
              <a:cs typeface="+mn-lt"/>
            </a:endParaRPr>
          </a:p>
          <a:p>
            <a:pPr marL="0" indent="0">
              <a:buFont typeface="+mj-lt"/>
              <a:buNone/>
            </a:pPr>
            <a:r>
              <a:rPr lang="en-US" sz="2000">
                <a:solidFill>
                  <a:schemeClr val="tx1"/>
                </a:solidFill>
                <a:ea typeface="+mn-lt"/>
                <a:cs typeface="+mn-lt"/>
              </a:rPr>
              <a:t>setep 6.Then, cd into the new SMS folder and create a new app for your API:</a:t>
            </a:r>
            <a:endParaRPr lang="en-US" sz="2000">
              <a:solidFill>
                <a:schemeClr val="tx1"/>
              </a:solidFill>
              <a:ea typeface="+mn-lt"/>
              <a:cs typeface="+mn-lt"/>
            </a:endParaRPr>
          </a:p>
          <a:p>
            <a:pPr marL="0" indent="0">
              <a:buFont typeface="+mj-lt"/>
              <a:buNone/>
            </a:pPr>
            <a:r>
              <a:rPr lang="en-US" sz="2000">
                <a:solidFill>
                  <a:srgbClr val="002060"/>
                </a:solidFill>
                <a:ea typeface="+mn-lt"/>
                <a:cs typeface="+mn-lt"/>
              </a:rPr>
              <a:t>	</a:t>
            </a:r>
            <a:r>
              <a:rPr lang="en-US" sz="2000">
                <a:solidFill>
                  <a:srgbClr val="002060"/>
                </a:solidFill>
                <a:latin typeface="SimSun" panose="02010600030101010101" pitchFamily="2" charset="-122"/>
                <a:ea typeface="SimSun" panose="02010600030101010101" pitchFamily="2" charset="-122"/>
                <a:cs typeface="+mn-lt"/>
              </a:rPr>
              <a:t>&gt;&gt;&gt; django-admin startapp </a:t>
            </a:r>
            <a:r>
              <a:rPr lang="en-US" sz="2000">
                <a:latin typeface="SimSun" panose="02010600030101010101" pitchFamily="2" charset="-122"/>
                <a:ea typeface="SimSun" panose="02010600030101010101" pitchFamily="2" charset="-122"/>
                <a:sym typeface="+mn-ea"/>
              </a:rPr>
              <a:t>Registration</a:t>
            </a:r>
            <a:endParaRPr lang="en-US" sz="2000">
              <a:solidFill>
                <a:srgbClr val="002060"/>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055" y="614045"/>
            <a:ext cx="9393555" cy="633730"/>
          </a:xfrm>
        </p:spPr>
        <p:txBody>
          <a:bodyPr lIns="91440" tIns="45720" rIns="91440" bIns="45720" anchor="t"/>
          <a:lstStyle/>
          <a:p>
            <a:r>
              <a:rPr lang="en-US">
                <a:cs typeface="Calibri" panose="020F0502020204030204"/>
              </a:rPr>
              <a:t>Cont.'s </a:t>
            </a:r>
            <a:endParaRPr lang="en-US"/>
          </a:p>
        </p:txBody>
      </p:sp>
      <p:sp>
        <p:nvSpPr>
          <p:cNvPr id="6" name="Text Placeholder 5"/>
          <p:cNvSpPr>
            <a:spLocks noGrp="1"/>
          </p:cNvSpPr>
          <p:nvPr>
            <p:ph type="body" sz="quarter" idx="14"/>
          </p:nvPr>
        </p:nvSpPr>
        <p:spPr>
          <a:xfrm>
            <a:off x="925830" y="989965"/>
            <a:ext cx="11256645" cy="5746115"/>
          </a:xfrm>
        </p:spPr>
        <p:txBody>
          <a:bodyPr lIns="91440" tIns="45720" rIns="91440" bIns="45720" anchor="t">
            <a:normAutofit lnSpcReduction="10000"/>
          </a:bodyPr>
          <a:p>
            <a:pPr marL="0" indent="0">
              <a:buNone/>
            </a:pPr>
            <a:endParaRPr lang="en-US">
              <a:solidFill>
                <a:schemeClr val="tx1"/>
              </a:solidFill>
              <a:ea typeface="+mn-lt"/>
              <a:cs typeface="+mn-lt"/>
            </a:endParaRPr>
          </a:p>
          <a:p>
            <a:pPr marL="0" indent="0">
              <a:buNone/>
            </a:pPr>
            <a:endParaRPr lang="en-US">
              <a:solidFill>
                <a:schemeClr val="tx1"/>
              </a:solidFill>
              <a:ea typeface="+mn-lt"/>
              <a:cs typeface="+mn-lt"/>
            </a:endParaRPr>
          </a:p>
          <a:p>
            <a:pPr marL="0" indent="0">
              <a:buNone/>
            </a:pPr>
            <a:endParaRPr lang="en-US">
              <a:solidFill>
                <a:schemeClr val="tx1"/>
              </a:solidFill>
              <a:ea typeface="+mn-lt"/>
              <a:cs typeface="+mn-lt"/>
            </a:endParaRPr>
          </a:p>
          <a:p>
            <a:pPr marL="0" indent="0">
              <a:buNone/>
            </a:pPr>
            <a:r>
              <a:rPr lang="en-US">
                <a:solidFill>
                  <a:schemeClr val="tx1"/>
                </a:solidFill>
                <a:ea typeface="+mn-lt"/>
                <a:cs typeface="+mn-lt"/>
              </a:rPr>
              <a:t>     </a:t>
            </a:r>
            <a:endParaRPr lang="en-US">
              <a:solidFill>
                <a:schemeClr val="tx1"/>
              </a:solidFill>
              <a:ea typeface="+mn-lt"/>
              <a:cs typeface="+mn-lt"/>
            </a:endParaRPr>
          </a:p>
          <a:p>
            <a:pPr marL="0" indent="0">
              <a:buNone/>
            </a:pPr>
            <a:endParaRPr lang="en-US">
              <a:solidFill>
                <a:schemeClr val="tx1"/>
              </a:solidFill>
              <a:ea typeface="+mn-lt"/>
              <a:cs typeface="+mn-lt"/>
            </a:endParaRPr>
          </a:p>
          <a:p>
            <a:pPr marL="0" indent="0">
              <a:buNone/>
            </a:pPr>
            <a:endParaRPr lang="en-US">
              <a:solidFill>
                <a:schemeClr val="tx1"/>
              </a:solidFill>
              <a:ea typeface="+mn-lt"/>
              <a:cs typeface="+mn-lt"/>
            </a:endParaRPr>
          </a:p>
          <a:p>
            <a:pPr marL="0" indent="0">
              <a:buNone/>
            </a:pPr>
            <a:endParaRPr lang="en-US">
              <a:solidFill>
                <a:schemeClr val="tx1"/>
              </a:solidFill>
              <a:ea typeface="+mn-lt"/>
              <a:cs typeface="+mn-lt"/>
            </a:endParaRPr>
          </a:p>
          <a:p>
            <a:pPr marL="0" indent="0">
              <a:buNone/>
            </a:pPr>
            <a:r>
              <a:rPr lang="en-US">
                <a:solidFill>
                  <a:schemeClr val="tx1"/>
                </a:solidFill>
                <a:ea typeface="+mn-lt"/>
                <a:cs typeface="+mn-lt"/>
              </a:rPr>
              <a:t>   </a:t>
            </a:r>
            <a:r>
              <a:rPr lang="en-US" b="1">
                <a:solidFill>
                  <a:schemeClr val="tx1"/>
                </a:solidFill>
                <a:ea typeface="+mn-lt"/>
                <a:cs typeface="+mn-lt"/>
              </a:rPr>
              <a:t> File Stracture.</a:t>
            </a:r>
            <a:endParaRPr lang="en-US" b="1">
              <a:solidFill>
                <a:schemeClr val="tx1"/>
              </a:solidFill>
              <a:ea typeface="+mn-lt"/>
              <a:cs typeface="+mn-lt"/>
            </a:endParaRPr>
          </a:p>
        </p:txBody>
      </p:sp>
      <p:cxnSp>
        <p:nvCxnSpPr>
          <p:cNvPr id="3" name="Straight Connector 2"/>
          <p:cNvCxnSpPr/>
          <p:nvPr/>
        </p:nvCxnSpPr>
        <p:spPr>
          <a:xfrm>
            <a:off x="4224655" y="1182370"/>
            <a:ext cx="60960" cy="531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4251960" y="1447165"/>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5680710" y="1669415"/>
            <a:ext cx="10795" cy="16637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s 7"/>
          <p:cNvSpPr/>
          <p:nvPr/>
        </p:nvSpPr>
        <p:spPr>
          <a:xfrm>
            <a:off x="4914265" y="1250950"/>
            <a:ext cx="1571625" cy="4273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Registration</a:t>
            </a:r>
            <a:endParaRPr lang="en-US"/>
          </a:p>
        </p:txBody>
      </p:sp>
      <p:sp>
        <p:nvSpPr>
          <p:cNvPr id="9" name="Rectangles 8"/>
          <p:cNvSpPr/>
          <p:nvPr/>
        </p:nvSpPr>
        <p:spPr>
          <a:xfrm>
            <a:off x="4908550" y="3609975"/>
            <a:ext cx="1571625" cy="4273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SMS</a:t>
            </a:r>
            <a:endParaRPr lang="en-US"/>
          </a:p>
        </p:txBody>
      </p:sp>
      <p:cxnSp>
        <p:nvCxnSpPr>
          <p:cNvPr id="10" name="Straight Arrow Connector 9"/>
          <p:cNvCxnSpPr/>
          <p:nvPr/>
        </p:nvCxnSpPr>
        <p:spPr>
          <a:xfrm>
            <a:off x="4246245" y="3806190"/>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681980" y="1936115"/>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664200" y="2207895"/>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70550" y="2443480"/>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99760" y="2703195"/>
            <a:ext cx="658495"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671185" y="2999105"/>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665470" y="3295015"/>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76265" y="4319270"/>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70550" y="4554855"/>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64835" y="4826635"/>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671185" y="5098415"/>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677535" y="5334000"/>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70550" y="4013200"/>
            <a:ext cx="26670" cy="131826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6242050" y="1717040"/>
            <a:ext cx="991235" cy="368300"/>
          </a:xfrm>
          <a:prstGeom prst="rect">
            <a:avLst/>
          </a:prstGeom>
          <a:noFill/>
        </p:spPr>
        <p:txBody>
          <a:bodyPr wrap="none" rtlCol="0">
            <a:spAutoFit/>
          </a:bodyPr>
          <a:p>
            <a:pPr algn="l"/>
            <a:r>
              <a:rPr lang="en-US">
                <a:sym typeface="+mn-ea"/>
              </a:rPr>
              <a:t> __init__</a:t>
            </a:r>
            <a:endParaRPr lang="en-US">
              <a:sym typeface="+mn-ea"/>
            </a:endParaRPr>
          </a:p>
        </p:txBody>
      </p:sp>
      <p:sp>
        <p:nvSpPr>
          <p:cNvPr id="32" name="Text Box 31"/>
          <p:cNvSpPr txBox="1"/>
          <p:nvPr/>
        </p:nvSpPr>
        <p:spPr>
          <a:xfrm>
            <a:off x="6248400" y="2025015"/>
            <a:ext cx="819150" cy="368300"/>
          </a:xfrm>
          <a:prstGeom prst="rect">
            <a:avLst/>
          </a:prstGeom>
          <a:noFill/>
        </p:spPr>
        <p:txBody>
          <a:bodyPr wrap="none" rtlCol="0">
            <a:spAutoFit/>
          </a:bodyPr>
          <a:p>
            <a:pPr algn="l"/>
            <a:r>
              <a:rPr lang="en-US">
                <a:sym typeface="+mn-ea"/>
              </a:rPr>
              <a:t> admin</a:t>
            </a:r>
            <a:endParaRPr lang="en-US">
              <a:sym typeface="+mn-ea"/>
            </a:endParaRPr>
          </a:p>
        </p:txBody>
      </p:sp>
      <p:sp>
        <p:nvSpPr>
          <p:cNvPr id="33" name="Text Box 32"/>
          <p:cNvSpPr txBox="1"/>
          <p:nvPr/>
        </p:nvSpPr>
        <p:spPr>
          <a:xfrm>
            <a:off x="6218555" y="2256155"/>
            <a:ext cx="671830" cy="368300"/>
          </a:xfrm>
          <a:prstGeom prst="rect">
            <a:avLst/>
          </a:prstGeom>
          <a:noFill/>
        </p:spPr>
        <p:txBody>
          <a:bodyPr wrap="none" rtlCol="0">
            <a:spAutoFit/>
          </a:bodyPr>
          <a:p>
            <a:pPr algn="l"/>
            <a:r>
              <a:rPr lang="en-US">
                <a:sym typeface="+mn-ea"/>
              </a:rPr>
              <a:t> apps</a:t>
            </a:r>
            <a:endParaRPr lang="en-US">
              <a:sym typeface="+mn-ea"/>
            </a:endParaRPr>
          </a:p>
        </p:txBody>
      </p:sp>
      <p:sp>
        <p:nvSpPr>
          <p:cNvPr id="34" name="Text Box 33"/>
          <p:cNvSpPr txBox="1"/>
          <p:nvPr/>
        </p:nvSpPr>
        <p:spPr>
          <a:xfrm>
            <a:off x="6176010" y="2498090"/>
            <a:ext cx="913765" cy="368300"/>
          </a:xfrm>
          <a:prstGeom prst="rect">
            <a:avLst/>
          </a:prstGeom>
          <a:noFill/>
        </p:spPr>
        <p:txBody>
          <a:bodyPr wrap="none" rtlCol="0">
            <a:spAutoFit/>
          </a:bodyPr>
          <a:p>
            <a:pPr algn="l"/>
            <a:r>
              <a:rPr lang="en-US">
                <a:sym typeface="+mn-ea"/>
              </a:rPr>
              <a:t> models</a:t>
            </a:r>
            <a:endParaRPr lang="en-US">
              <a:sym typeface="+mn-ea"/>
            </a:endParaRPr>
          </a:p>
        </p:txBody>
      </p:sp>
      <p:sp>
        <p:nvSpPr>
          <p:cNvPr id="35" name="Text Box 34"/>
          <p:cNvSpPr txBox="1"/>
          <p:nvPr/>
        </p:nvSpPr>
        <p:spPr>
          <a:xfrm>
            <a:off x="6219190" y="2780030"/>
            <a:ext cx="675005" cy="368300"/>
          </a:xfrm>
          <a:prstGeom prst="rect">
            <a:avLst/>
          </a:prstGeom>
          <a:noFill/>
        </p:spPr>
        <p:txBody>
          <a:bodyPr wrap="none" rtlCol="0">
            <a:spAutoFit/>
          </a:bodyPr>
          <a:p>
            <a:pPr algn="l"/>
            <a:r>
              <a:rPr lang="en-US">
                <a:sym typeface="+mn-ea"/>
              </a:rPr>
              <a:t> tests</a:t>
            </a:r>
            <a:endParaRPr lang="en-US">
              <a:sym typeface="+mn-ea"/>
            </a:endParaRPr>
          </a:p>
        </p:txBody>
      </p:sp>
      <p:sp>
        <p:nvSpPr>
          <p:cNvPr id="36" name="Text Box 35"/>
          <p:cNvSpPr txBox="1"/>
          <p:nvPr/>
        </p:nvSpPr>
        <p:spPr>
          <a:xfrm>
            <a:off x="6189345" y="3100070"/>
            <a:ext cx="753110" cy="368300"/>
          </a:xfrm>
          <a:prstGeom prst="rect">
            <a:avLst/>
          </a:prstGeom>
          <a:noFill/>
        </p:spPr>
        <p:txBody>
          <a:bodyPr wrap="none" rtlCol="0">
            <a:spAutoFit/>
          </a:bodyPr>
          <a:p>
            <a:pPr algn="l"/>
            <a:r>
              <a:rPr lang="en-US">
                <a:sym typeface="+mn-ea"/>
              </a:rPr>
              <a:t> views</a:t>
            </a:r>
            <a:endParaRPr lang="en-US">
              <a:sym typeface="+mn-ea"/>
            </a:endParaRPr>
          </a:p>
        </p:txBody>
      </p:sp>
      <p:sp>
        <p:nvSpPr>
          <p:cNvPr id="37" name="Text Box 36"/>
          <p:cNvSpPr txBox="1"/>
          <p:nvPr/>
        </p:nvSpPr>
        <p:spPr>
          <a:xfrm>
            <a:off x="6362065" y="4053205"/>
            <a:ext cx="939800" cy="368300"/>
          </a:xfrm>
          <a:prstGeom prst="rect">
            <a:avLst/>
          </a:prstGeom>
          <a:noFill/>
        </p:spPr>
        <p:txBody>
          <a:bodyPr wrap="none" rtlCol="0">
            <a:spAutoFit/>
          </a:bodyPr>
          <a:p>
            <a:pPr algn="l"/>
            <a:r>
              <a:rPr lang="en-US"/>
              <a:t>__init__</a:t>
            </a:r>
            <a:endParaRPr lang="en-US"/>
          </a:p>
        </p:txBody>
      </p:sp>
      <p:sp>
        <p:nvSpPr>
          <p:cNvPr id="38" name="Text Box 37"/>
          <p:cNvSpPr txBox="1"/>
          <p:nvPr/>
        </p:nvSpPr>
        <p:spPr>
          <a:xfrm>
            <a:off x="6314440" y="4367530"/>
            <a:ext cx="541655" cy="368300"/>
          </a:xfrm>
          <a:prstGeom prst="rect">
            <a:avLst/>
          </a:prstGeom>
          <a:noFill/>
        </p:spPr>
        <p:txBody>
          <a:bodyPr wrap="none" rtlCol="0">
            <a:spAutoFit/>
          </a:bodyPr>
          <a:p>
            <a:pPr algn="l"/>
            <a:r>
              <a:rPr lang="en-US"/>
              <a:t>asgi</a:t>
            </a:r>
            <a:endParaRPr lang="en-US"/>
          </a:p>
        </p:txBody>
      </p:sp>
      <p:sp>
        <p:nvSpPr>
          <p:cNvPr id="39" name="Text Box 38"/>
          <p:cNvSpPr txBox="1"/>
          <p:nvPr/>
        </p:nvSpPr>
        <p:spPr>
          <a:xfrm>
            <a:off x="6302375" y="4624705"/>
            <a:ext cx="904240" cy="368300"/>
          </a:xfrm>
          <a:prstGeom prst="rect">
            <a:avLst/>
          </a:prstGeom>
          <a:noFill/>
        </p:spPr>
        <p:txBody>
          <a:bodyPr wrap="none" rtlCol="0">
            <a:spAutoFit/>
          </a:bodyPr>
          <a:p>
            <a:pPr algn="l"/>
            <a:r>
              <a:rPr lang="en-US"/>
              <a:t>settings</a:t>
            </a:r>
            <a:endParaRPr lang="en-US"/>
          </a:p>
        </p:txBody>
      </p:sp>
      <p:sp>
        <p:nvSpPr>
          <p:cNvPr id="40" name="Text Box 39"/>
          <p:cNvSpPr txBox="1"/>
          <p:nvPr/>
        </p:nvSpPr>
        <p:spPr>
          <a:xfrm>
            <a:off x="6339205" y="4880610"/>
            <a:ext cx="525145" cy="368300"/>
          </a:xfrm>
          <a:prstGeom prst="rect">
            <a:avLst/>
          </a:prstGeom>
          <a:noFill/>
        </p:spPr>
        <p:txBody>
          <a:bodyPr wrap="none" rtlCol="0">
            <a:spAutoFit/>
          </a:bodyPr>
          <a:p>
            <a:pPr algn="l"/>
            <a:r>
              <a:rPr lang="en-US"/>
              <a:t>urls</a:t>
            </a:r>
            <a:endParaRPr lang="en-US"/>
          </a:p>
        </p:txBody>
      </p:sp>
      <p:sp>
        <p:nvSpPr>
          <p:cNvPr id="41" name="Text Box 40"/>
          <p:cNvSpPr txBox="1"/>
          <p:nvPr/>
        </p:nvSpPr>
        <p:spPr>
          <a:xfrm>
            <a:off x="6303645" y="5112385"/>
            <a:ext cx="593090" cy="368300"/>
          </a:xfrm>
          <a:prstGeom prst="rect">
            <a:avLst/>
          </a:prstGeom>
          <a:noFill/>
        </p:spPr>
        <p:txBody>
          <a:bodyPr wrap="none" rtlCol="0">
            <a:spAutoFit/>
          </a:bodyPr>
          <a:p>
            <a:pPr algn="l"/>
            <a:r>
              <a:rPr lang="en-US"/>
              <a:t>wsgi</a:t>
            </a:r>
            <a:endParaRPr lang="en-US"/>
          </a:p>
        </p:txBody>
      </p:sp>
      <p:cxnSp>
        <p:nvCxnSpPr>
          <p:cNvPr id="42" name="Straight Arrow Connector 41"/>
          <p:cNvCxnSpPr/>
          <p:nvPr/>
        </p:nvCxnSpPr>
        <p:spPr>
          <a:xfrm flipV="1">
            <a:off x="4261485" y="5674360"/>
            <a:ext cx="511175"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255770" y="6102985"/>
            <a:ext cx="511175"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 Box 43"/>
          <p:cNvSpPr txBox="1"/>
          <p:nvPr/>
        </p:nvSpPr>
        <p:spPr>
          <a:xfrm>
            <a:off x="4713605" y="5457190"/>
            <a:ext cx="1099185" cy="368300"/>
          </a:xfrm>
          <a:prstGeom prst="rect">
            <a:avLst/>
          </a:prstGeom>
          <a:noFill/>
        </p:spPr>
        <p:txBody>
          <a:bodyPr wrap="none" rtlCol="0">
            <a:spAutoFit/>
          </a:bodyPr>
          <a:p>
            <a:pPr algn="l"/>
            <a:r>
              <a:rPr lang="en-US"/>
              <a:t>db.sqlite3</a:t>
            </a:r>
            <a:endParaRPr lang="en-US"/>
          </a:p>
        </p:txBody>
      </p:sp>
      <p:sp>
        <p:nvSpPr>
          <p:cNvPr id="45" name="Text Box 44"/>
          <p:cNvSpPr txBox="1"/>
          <p:nvPr/>
        </p:nvSpPr>
        <p:spPr>
          <a:xfrm>
            <a:off x="4688205" y="5883275"/>
            <a:ext cx="923290" cy="368300"/>
          </a:xfrm>
          <a:prstGeom prst="rect">
            <a:avLst/>
          </a:prstGeom>
          <a:noFill/>
        </p:spPr>
        <p:txBody>
          <a:bodyPr wrap="none" rtlCol="0">
            <a:spAutoFit/>
          </a:bodyPr>
          <a:p>
            <a:pPr algn="l"/>
            <a:r>
              <a:rPr lang="en-US"/>
              <a:t>manage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cs typeface="Calibri" panose="020F0502020204030204"/>
                <a:sym typeface="+mn-ea"/>
              </a:rPr>
              <a:t>Cont.'s </a:t>
            </a:r>
            <a:endParaRPr lang="en-US"/>
          </a:p>
        </p:txBody>
      </p:sp>
      <p:sp>
        <p:nvSpPr>
          <p:cNvPr id="3" name="Text Placeholder 2"/>
          <p:cNvSpPr>
            <a:spLocks noGrp="1"/>
          </p:cNvSpPr>
          <p:nvPr>
            <p:ph type="body" sz="quarter" idx="14"/>
          </p:nvPr>
        </p:nvSpPr>
        <p:spPr>
          <a:xfrm>
            <a:off x="1156921" y="1611600"/>
            <a:ext cx="10626331" cy="4705350"/>
          </a:xfrm>
        </p:spPr>
        <p:txBody>
          <a:bodyPr lIns="91440" tIns="45720" rIns="91440" bIns="45720" anchor="t">
            <a:normAutofit/>
          </a:bodyPr>
          <a:lstStyle/>
          <a:p>
            <a:r>
              <a:rPr lang="en-US" sz="2000">
                <a:solidFill>
                  <a:schemeClr val="tx1"/>
                </a:solidFill>
                <a:ea typeface="+mn-lt"/>
                <a:cs typeface="+mn-lt"/>
              </a:rPr>
              <a:t>Next, add rest_framework and </a:t>
            </a:r>
            <a:r>
              <a:rPr lang="en-US" sz="2000">
                <a:solidFill>
                  <a:schemeClr val="tx1"/>
                </a:solidFill>
                <a:sym typeface="+mn-ea"/>
              </a:rPr>
              <a:t>Registration app </a:t>
            </a:r>
            <a:r>
              <a:rPr lang="en-US" sz="2000">
                <a:solidFill>
                  <a:schemeClr val="tx1"/>
                </a:solidFill>
                <a:ea typeface="+mn-lt"/>
                <a:cs typeface="+mn-lt"/>
              </a:rPr>
              <a:t>to the INSTALLED_APPS inside the SMS/settings.py file:</a:t>
            </a:r>
            <a:endParaRPr lang="en-US" sz="2000">
              <a:solidFill>
                <a:schemeClr val="tx1"/>
              </a:solidFill>
              <a:ea typeface="+mn-lt"/>
              <a:cs typeface="+mn-lt"/>
            </a:endParaRPr>
          </a:p>
          <a:p>
            <a:pPr marL="0" indent="0">
              <a:buNone/>
            </a:pPr>
            <a:endParaRPr lang="en-US" sz="2000">
              <a:solidFill>
                <a:schemeClr val="tx1"/>
              </a:solidFill>
              <a:ea typeface="+mn-lt"/>
              <a:cs typeface="+mn-lt"/>
            </a:endParaRPr>
          </a:p>
          <a:p>
            <a:pPr marL="0" indent="0">
              <a:buNone/>
            </a:pPr>
            <a:r>
              <a:rPr lang="en-US" sz="2000">
                <a:solidFill>
                  <a:srgbClr val="0070C0"/>
                </a:solidFill>
                <a:latin typeface="SimSun" panose="02010600030101010101" pitchFamily="2" charset="-122"/>
                <a:ea typeface="SimSun" panose="02010600030101010101" pitchFamily="2" charset="-122"/>
                <a:cs typeface="+mn-lt"/>
              </a:rPr>
              <a:t># settings.py</a:t>
            </a:r>
            <a:endParaRPr lang="en-US" sz="2000">
              <a:solidFill>
                <a:srgbClr val="0070C0"/>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INSTALLED_APPS = [</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a:t>
            </a:r>
            <a:r>
              <a:rPr lang="en-US" sz="2000">
                <a:solidFill>
                  <a:srgbClr val="FF0000"/>
                </a:solidFill>
                <a:latin typeface="SimSun" panose="02010600030101010101" pitchFamily="2" charset="-122"/>
                <a:ea typeface="SimSun" panose="02010600030101010101" pitchFamily="2" charset="-122"/>
                <a:cs typeface="+mn-lt"/>
              </a:rPr>
              <a:t> 'django.contrib.admin',</a:t>
            </a:r>
            <a:endParaRPr lang="en-US" sz="2000">
              <a:solidFill>
                <a:srgbClr val="FF0000"/>
              </a:solidFill>
              <a:latin typeface="SimSun" panose="02010600030101010101" pitchFamily="2" charset="-122"/>
              <a:ea typeface="SimSun" panose="02010600030101010101" pitchFamily="2" charset="-122"/>
              <a:cs typeface="+mn-lt"/>
            </a:endParaRPr>
          </a:p>
          <a:p>
            <a:pPr marL="0" indent="0">
              <a:buNone/>
            </a:pPr>
            <a:r>
              <a:rPr lang="en-US" sz="2000">
                <a:solidFill>
                  <a:srgbClr val="FF0000"/>
                </a:solidFill>
                <a:latin typeface="SimSun" panose="02010600030101010101" pitchFamily="2" charset="-122"/>
                <a:ea typeface="SimSun" panose="02010600030101010101" pitchFamily="2" charset="-122"/>
                <a:cs typeface="+mn-lt"/>
              </a:rPr>
              <a:t>    'django.contrib.auth',</a:t>
            </a:r>
            <a:endParaRPr lang="en-US" sz="2000">
              <a:solidFill>
                <a:srgbClr val="FF0000"/>
              </a:solidFill>
              <a:latin typeface="SimSun" panose="02010600030101010101" pitchFamily="2" charset="-122"/>
              <a:ea typeface="SimSun" panose="02010600030101010101" pitchFamily="2" charset="-122"/>
              <a:cs typeface="+mn-lt"/>
            </a:endParaRPr>
          </a:p>
          <a:p>
            <a:pPr marL="0" indent="0">
              <a:buNone/>
            </a:pPr>
            <a:r>
              <a:rPr lang="en-US" sz="2000">
                <a:solidFill>
                  <a:srgbClr val="FF0000"/>
                </a:solidFill>
                <a:latin typeface="SimSun" panose="02010600030101010101" pitchFamily="2" charset="-122"/>
                <a:ea typeface="SimSun" panose="02010600030101010101" pitchFamily="2" charset="-122"/>
                <a:cs typeface="+mn-lt"/>
              </a:rPr>
              <a:t>    'django.contrib.contenttypes',</a:t>
            </a:r>
            <a:endParaRPr lang="en-US" sz="2000">
              <a:solidFill>
                <a:srgbClr val="FF0000"/>
              </a:solidFill>
              <a:latin typeface="SimSun" panose="02010600030101010101" pitchFamily="2" charset="-122"/>
              <a:ea typeface="SimSun" panose="02010600030101010101" pitchFamily="2" charset="-122"/>
              <a:cs typeface="+mn-lt"/>
            </a:endParaRPr>
          </a:p>
          <a:p>
            <a:pPr marL="0" indent="0">
              <a:buNone/>
            </a:pPr>
            <a:r>
              <a:rPr lang="en-US" sz="2000">
                <a:solidFill>
                  <a:srgbClr val="FF0000"/>
                </a:solidFill>
                <a:latin typeface="SimSun" panose="02010600030101010101" pitchFamily="2" charset="-122"/>
                <a:ea typeface="SimSun" panose="02010600030101010101" pitchFamily="2" charset="-122"/>
                <a:cs typeface="+mn-lt"/>
              </a:rPr>
              <a:t>    'django.contrib.sessions',</a:t>
            </a:r>
            <a:endParaRPr lang="en-US" sz="2000">
              <a:solidFill>
                <a:srgbClr val="FF0000"/>
              </a:solidFill>
              <a:latin typeface="SimSun" panose="02010600030101010101" pitchFamily="2" charset="-122"/>
              <a:ea typeface="SimSun" panose="02010600030101010101" pitchFamily="2" charset="-122"/>
              <a:cs typeface="+mn-lt"/>
            </a:endParaRPr>
          </a:p>
          <a:p>
            <a:pPr marL="0" indent="0">
              <a:buNone/>
            </a:pPr>
            <a:r>
              <a:rPr lang="en-US" sz="2000">
                <a:solidFill>
                  <a:srgbClr val="FF0000"/>
                </a:solidFill>
                <a:latin typeface="SimSun" panose="02010600030101010101" pitchFamily="2" charset="-122"/>
                <a:ea typeface="SimSun" panose="02010600030101010101" pitchFamily="2" charset="-122"/>
                <a:cs typeface="+mn-lt"/>
              </a:rPr>
              <a:t>    'django.contrib.messages',</a:t>
            </a:r>
            <a:endParaRPr lang="en-US" sz="2000">
              <a:solidFill>
                <a:srgbClr val="FF0000"/>
              </a:solidFill>
              <a:latin typeface="SimSun" panose="02010600030101010101" pitchFamily="2" charset="-122"/>
              <a:ea typeface="SimSun" panose="02010600030101010101" pitchFamily="2" charset="-122"/>
              <a:cs typeface="+mn-lt"/>
            </a:endParaRPr>
          </a:p>
          <a:p>
            <a:pPr marL="0" indent="0">
              <a:buNone/>
            </a:pPr>
            <a:r>
              <a:rPr lang="en-US" sz="2000">
                <a:solidFill>
                  <a:srgbClr val="FF0000"/>
                </a:solidFill>
                <a:latin typeface="SimSun" panose="02010600030101010101" pitchFamily="2" charset="-122"/>
                <a:ea typeface="SimSun" panose="02010600030101010101" pitchFamily="2" charset="-122"/>
                <a:cs typeface="+mn-lt"/>
              </a:rPr>
              <a:t>    'django.contrib.staticfiles',</a:t>
            </a:r>
            <a:endParaRPr lang="en-US" sz="2000">
              <a:solidFill>
                <a:srgbClr val="FF0000"/>
              </a:solidFill>
              <a:latin typeface="SimSun" panose="02010600030101010101" pitchFamily="2" charset="-122"/>
              <a:ea typeface="SimSun" panose="02010600030101010101" pitchFamily="2" charset="-122"/>
              <a:cs typeface="+mn-lt"/>
            </a:endParaRPr>
          </a:p>
          <a:p>
            <a:pPr marL="0" indent="0">
              <a:buNone/>
            </a:pPr>
            <a:r>
              <a:rPr lang="en-US" sz="2000">
                <a:solidFill>
                  <a:srgbClr val="FF0000"/>
                </a:solidFill>
                <a:latin typeface="SimSun" panose="02010600030101010101" pitchFamily="2" charset="-122"/>
                <a:ea typeface="SimSun" panose="02010600030101010101" pitchFamily="2" charset="-122"/>
                <a:cs typeface="+mn-lt"/>
              </a:rPr>
              <a:t>    'rest_framework',</a:t>
            </a:r>
            <a:endParaRPr lang="en-US" sz="2000">
              <a:solidFill>
                <a:srgbClr val="FF0000"/>
              </a:solidFill>
              <a:latin typeface="SimSun" panose="02010600030101010101" pitchFamily="2" charset="-122"/>
              <a:ea typeface="SimSun" panose="02010600030101010101" pitchFamily="2" charset="-122"/>
              <a:cs typeface="+mn-lt"/>
            </a:endParaRPr>
          </a:p>
          <a:p>
            <a:pPr marL="0" indent="0">
              <a:buNone/>
            </a:pPr>
            <a:r>
              <a:rPr lang="en-US" sz="2000">
                <a:solidFill>
                  <a:srgbClr val="FF0000"/>
                </a:solidFill>
                <a:latin typeface="SimSun" panose="02010600030101010101" pitchFamily="2" charset="-122"/>
                <a:ea typeface="SimSun" panose="02010600030101010101" pitchFamily="2" charset="-122"/>
                <a:cs typeface="+mn-lt"/>
              </a:rPr>
              <a:t>    '</a:t>
            </a:r>
            <a:r>
              <a:rPr lang="en-US" sz="2000">
                <a:solidFill>
                  <a:srgbClr val="FF0000"/>
                </a:solidFill>
                <a:latin typeface="SimSun" panose="02010600030101010101" pitchFamily="2" charset="-122"/>
                <a:ea typeface="SimSun" panose="02010600030101010101" pitchFamily="2" charset="-122"/>
                <a:sym typeface="+mn-ea"/>
              </a:rPr>
              <a:t>Registration </a:t>
            </a:r>
            <a:r>
              <a:rPr lang="en-US" sz="2000">
                <a:solidFill>
                  <a:srgbClr val="FF0000"/>
                </a:solidFill>
                <a:latin typeface="SimSun" panose="02010600030101010101" pitchFamily="2" charset="-122"/>
                <a:ea typeface="SimSun" panose="02010600030101010101" pitchFamily="2" charset="-122"/>
                <a:cs typeface="+mn-lt"/>
              </a:rPr>
              <a:t>'</a:t>
            </a:r>
            <a:endParaRPr lang="en-US" sz="2000">
              <a:solidFill>
                <a:srgbClr val="FF0000"/>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a:t>
            </a:r>
            <a:endParaRPr lang="en-US" sz="2000">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32" y="586087"/>
            <a:ext cx="9393848" cy="712765"/>
          </a:xfrm>
        </p:spPr>
        <p:txBody>
          <a:bodyPr lIns="91440" tIns="45720" rIns="91440" bIns="45720" anchor="t"/>
          <a:lstStyle/>
          <a:p>
            <a:r>
              <a:rPr>
                <a:cs typeface="Calibri" panose="020F0502020204030204"/>
                <a:sym typeface="+mn-ea"/>
              </a:rPr>
              <a:t>Cont.'s </a:t>
            </a:r>
            <a:endParaRPr lang="en-US">
              <a:cs typeface="Calibri" panose="020F0502020204030204"/>
            </a:endParaRPr>
          </a:p>
        </p:txBody>
      </p:sp>
      <p:sp>
        <p:nvSpPr>
          <p:cNvPr id="3" name="Text Placeholder 2"/>
          <p:cNvSpPr>
            <a:spLocks noGrp="1"/>
          </p:cNvSpPr>
          <p:nvPr>
            <p:ph type="body" sz="quarter" idx="14"/>
          </p:nvPr>
        </p:nvSpPr>
        <p:spPr>
          <a:xfrm>
            <a:off x="958215" y="1451610"/>
            <a:ext cx="10275570" cy="5253990"/>
          </a:xfrm>
        </p:spPr>
        <p:txBody>
          <a:bodyPr lIns="91440" tIns="45720" rIns="91440" bIns="45720" anchor="t">
            <a:normAutofit/>
          </a:bodyPr>
          <a:lstStyle/>
          <a:p>
            <a:r>
              <a:rPr lang="en-US" sz="2000">
                <a:solidFill>
                  <a:schemeClr val="tx1"/>
                </a:solidFill>
                <a:ea typeface="+mn-lt"/>
                <a:cs typeface="+mn-lt"/>
                <a:sym typeface="+mn-ea"/>
              </a:rPr>
              <a:t>Add new files</a:t>
            </a:r>
            <a:r>
              <a:rPr lang="en-US" sz="2000">
                <a:solidFill>
                  <a:schemeClr val="tx1"/>
                </a:solidFill>
                <a:ea typeface="+mn-lt"/>
                <a:cs typeface="+mn-lt"/>
              </a:rPr>
              <a:t>a </a:t>
            </a:r>
            <a:r>
              <a:rPr lang="en-US" sz="2000" b="1">
                <a:solidFill>
                  <a:schemeClr val="tx1"/>
                </a:solidFill>
                <a:ea typeface="+mn-lt"/>
                <a:cs typeface="+mn-lt"/>
              </a:rPr>
              <a:t>serializers.py</a:t>
            </a:r>
            <a:r>
              <a:rPr lang="en-US" sz="2000">
                <a:solidFill>
                  <a:schemeClr val="tx1"/>
                </a:solidFill>
                <a:ea typeface="+mn-lt"/>
                <a:cs typeface="+mn-lt"/>
              </a:rPr>
              <a:t> and </a:t>
            </a:r>
            <a:r>
              <a:rPr lang="en-US" sz="2000" b="1">
                <a:solidFill>
                  <a:schemeClr val="tx1"/>
                </a:solidFill>
                <a:ea typeface="+mn-lt"/>
                <a:cs typeface="+mn-lt"/>
              </a:rPr>
              <a:t>urls.py</a:t>
            </a:r>
            <a:r>
              <a:rPr lang="en-US" sz="2000">
                <a:solidFill>
                  <a:schemeClr val="tx1"/>
                </a:solidFill>
                <a:ea typeface="+mn-lt"/>
                <a:cs typeface="+mn-lt"/>
              </a:rPr>
              <a:t> file in </a:t>
            </a:r>
            <a:r>
              <a:rPr lang="en-US" sz="2000">
                <a:solidFill>
                  <a:schemeClr val="tx1"/>
                </a:solidFill>
                <a:sym typeface="+mn-ea"/>
              </a:rPr>
              <a:t>Registration app.</a:t>
            </a:r>
            <a:r>
              <a:rPr lang="en-US" sz="2000">
                <a:solidFill>
                  <a:schemeClr val="tx1"/>
                </a:solidFill>
                <a:ea typeface="+mn-lt"/>
                <a:cs typeface="+mn-lt"/>
              </a:rPr>
              <a:t> </a:t>
            </a:r>
            <a:endParaRPr lang="en-US" sz="2000">
              <a:solidFill>
                <a:schemeClr val="tx1"/>
              </a:solidFill>
              <a:ea typeface="+mn-lt"/>
              <a:cs typeface="+mn-lt"/>
            </a:endParaRPr>
          </a:p>
          <a:p>
            <a:pPr marL="0" indent="0">
              <a:buNone/>
            </a:pPr>
            <a:endParaRPr lang="en-US" sz="2000">
              <a:solidFill>
                <a:schemeClr val="tx1"/>
              </a:solidFill>
              <a:ea typeface="+mn-lt"/>
              <a:cs typeface="+mn-lt"/>
            </a:endParaRPr>
          </a:p>
          <a:p>
            <a:pPr>
              <a:buFont typeface="Wingdings" panose="05000000000000000000" charset="0"/>
              <a:buChar char="ü"/>
            </a:pPr>
            <a:r>
              <a:rPr lang="en-US" sz="2000" b="1">
                <a:solidFill>
                  <a:schemeClr val="tx1"/>
                </a:solidFill>
                <a:ea typeface="+mn-lt"/>
                <a:cs typeface="+mn-lt"/>
                <a:sym typeface="+mn-ea"/>
              </a:rPr>
              <a:t>serializers.py :-</a:t>
            </a:r>
            <a:r>
              <a:rPr lang="en-US" sz="2000">
                <a:solidFill>
                  <a:schemeClr val="tx1"/>
                </a:solidFill>
                <a:ea typeface="+mn-lt"/>
                <a:cs typeface="+mn-lt"/>
                <a:sym typeface="+mn-ea"/>
              </a:rPr>
              <a:t> for Convert Python data to JSON data.</a:t>
            </a:r>
            <a:endParaRPr lang="en-US" sz="2000">
              <a:solidFill>
                <a:schemeClr val="tx1"/>
              </a:solidFill>
              <a:ea typeface="+mn-lt"/>
              <a:cs typeface="+mn-lt"/>
              <a:sym typeface="+mn-ea"/>
            </a:endParaRPr>
          </a:p>
          <a:p>
            <a:pPr>
              <a:buFont typeface="Wingdings" panose="05000000000000000000" charset="0"/>
              <a:buChar char="ü"/>
            </a:pPr>
            <a:r>
              <a:rPr lang="en-US" sz="2000" b="1">
                <a:solidFill>
                  <a:schemeClr val="tx1"/>
                </a:solidFill>
                <a:ea typeface="+mn-lt"/>
                <a:cs typeface="+mn-lt"/>
                <a:sym typeface="+mn-ea"/>
              </a:rPr>
              <a:t>urls.py :- </a:t>
            </a:r>
            <a:r>
              <a:rPr lang="en-US" sz="2000">
                <a:solidFill>
                  <a:schemeClr val="tx1"/>
                </a:solidFill>
                <a:ea typeface="+mn-lt"/>
                <a:cs typeface="+mn-lt"/>
                <a:sym typeface="+mn-ea"/>
              </a:rPr>
              <a:t> for write all endpoint.</a:t>
            </a:r>
            <a:endParaRPr lang="en-US" sz="2000">
              <a:solidFill>
                <a:schemeClr val="tx1"/>
              </a:solidFill>
              <a:ea typeface="+mn-lt"/>
              <a:cs typeface="+mn-lt"/>
              <a:sym typeface="+mn-ea"/>
            </a:endParaRPr>
          </a:p>
          <a:p>
            <a:pPr>
              <a:buFont typeface="Wingdings" panose="05000000000000000000" charset="0"/>
              <a:buChar char="ü"/>
            </a:pPr>
            <a:endParaRPr lang="en-US" sz="2000">
              <a:solidFill>
                <a:schemeClr val="tx1"/>
              </a:solidFill>
              <a:ea typeface="+mn-lt"/>
              <a:cs typeface="+mn-lt"/>
            </a:endParaRPr>
          </a:p>
          <a:p>
            <a:pPr marL="0" indent="0">
              <a:buFont typeface="Wingdings" panose="05000000000000000000" charset="0"/>
              <a:buNone/>
            </a:pPr>
            <a:r>
              <a:rPr lang="en-US" sz="2000">
                <a:solidFill>
                  <a:schemeClr val="tx1"/>
                </a:solidFill>
                <a:ea typeface="+mn-lt"/>
                <a:cs typeface="+mn-lt"/>
              </a:rPr>
              <a:t>The </a:t>
            </a:r>
            <a:r>
              <a:rPr lang="en-US" sz="2000" b="1">
                <a:solidFill>
                  <a:schemeClr val="tx1"/>
                </a:solidFill>
                <a:ea typeface="+mn-lt"/>
                <a:cs typeface="+mn-lt"/>
              </a:rPr>
              <a:t>File stracture</a:t>
            </a:r>
            <a:r>
              <a:rPr lang="en-US" sz="2000">
                <a:solidFill>
                  <a:schemeClr val="tx1"/>
                </a:solidFill>
                <a:ea typeface="+mn-lt"/>
                <a:cs typeface="+mn-lt"/>
              </a:rPr>
              <a:t> in </a:t>
            </a:r>
            <a:r>
              <a:rPr lang="en-US" sz="2000">
                <a:solidFill>
                  <a:schemeClr val="tx1"/>
                </a:solidFill>
                <a:sym typeface="+mn-ea"/>
              </a:rPr>
              <a:t>Registration </a:t>
            </a:r>
            <a:r>
              <a:rPr lang="en-US" sz="2000">
                <a:solidFill>
                  <a:schemeClr val="tx1"/>
                </a:solidFill>
                <a:ea typeface="+mn-lt"/>
                <a:cs typeface="+mn-lt"/>
              </a:rPr>
              <a:t>app  now.</a:t>
            </a:r>
            <a:endParaRPr lang="en-US" sz="2000">
              <a:solidFill>
                <a:schemeClr val="tx1"/>
              </a:solidFill>
              <a:ea typeface="+mn-lt"/>
              <a:cs typeface="+mn-lt"/>
            </a:endParaRPr>
          </a:p>
        </p:txBody>
      </p:sp>
      <p:cxnSp>
        <p:nvCxnSpPr>
          <p:cNvPr id="7" name="Straight Connector 6"/>
          <p:cNvCxnSpPr/>
          <p:nvPr/>
        </p:nvCxnSpPr>
        <p:spPr>
          <a:xfrm>
            <a:off x="5498465" y="4046220"/>
            <a:ext cx="635" cy="229616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s 7"/>
          <p:cNvSpPr/>
          <p:nvPr/>
        </p:nvSpPr>
        <p:spPr>
          <a:xfrm>
            <a:off x="4721225" y="3627755"/>
            <a:ext cx="1571625" cy="4273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Registration</a:t>
            </a:r>
            <a:endParaRPr lang="en-US"/>
          </a:p>
        </p:txBody>
      </p:sp>
      <p:cxnSp>
        <p:nvCxnSpPr>
          <p:cNvPr id="11" name="Straight Arrow Connector 10"/>
          <p:cNvCxnSpPr/>
          <p:nvPr/>
        </p:nvCxnSpPr>
        <p:spPr>
          <a:xfrm>
            <a:off x="5488940" y="4312920"/>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71160" y="4584700"/>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77510" y="4820285"/>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506720" y="5080000"/>
            <a:ext cx="658495"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78145" y="5375910"/>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72430" y="5671820"/>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 Box 31"/>
          <p:cNvSpPr txBox="1"/>
          <p:nvPr/>
        </p:nvSpPr>
        <p:spPr>
          <a:xfrm>
            <a:off x="6055360" y="4401820"/>
            <a:ext cx="819150" cy="368300"/>
          </a:xfrm>
          <a:prstGeom prst="rect">
            <a:avLst/>
          </a:prstGeom>
          <a:noFill/>
        </p:spPr>
        <p:txBody>
          <a:bodyPr wrap="none" rtlCol="0">
            <a:spAutoFit/>
          </a:bodyPr>
          <a:p>
            <a:pPr algn="l"/>
            <a:r>
              <a:rPr lang="en-US">
                <a:sym typeface="+mn-ea"/>
              </a:rPr>
              <a:t> admin</a:t>
            </a:r>
            <a:endParaRPr lang="en-US">
              <a:sym typeface="+mn-ea"/>
            </a:endParaRPr>
          </a:p>
        </p:txBody>
      </p:sp>
      <p:sp>
        <p:nvSpPr>
          <p:cNvPr id="33" name="Text Box 32"/>
          <p:cNvSpPr txBox="1"/>
          <p:nvPr/>
        </p:nvSpPr>
        <p:spPr>
          <a:xfrm>
            <a:off x="6025515" y="4632960"/>
            <a:ext cx="671830" cy="368300"/>
          </a:xfrm>
          <a:prstGeom prst="rect">
            <a:avLst/>
          </a:prstGeom>
          <a:noFill/>
        </p:spPr>
        <p:txBody>
          <a:bodyPr wrap="none" rtlCol="0">
            <a:spAutoFit/>
          </a:bodyPr>
          <a:p>
            <a:pPr algn="l"/>
            <a:r>
              <a:rPr lang="en-US">
                <a:sym typeface="+mn-ea"/>
              </a:rPr>
              <a:t> apps</a:t>
            </a:r>
            <a:endParaRPr lang="en-US">
              <a:sym typeface="+mn-ea"/>
            </a:endParaRPr>
          </a:p>
        </p:txBody>
      </p:sp>
      <p:sp>
        <p:nvSpPr>
          <p:cNvPr id="34" name="Text Box 33"/>
          <p:cNvSpPr txBox="1"/>
          <p:nvPr/>
        </p:nvSpPr>
        <p:spPr>
          <a:xfrm>
            <a:off x="5982970" y="4874895"/>
            <a:ext cx="913765" cy="368300"/>
          </a:xfrm>
          <a:prstGeom prst="rect">
            <a:avLst/>
          </a:prstGeom>
          <a:noFill/>
        </p:spPr>
        <p:txBody>
          <a:bodyPr wrap="none" rtlCol="0">
            <a:spAutoFit/>
          </a:bodyPr>
          <a:p>
            <a:pPr algn="l"/>
            <a:r>
              <a:rPr lang="en-US">
                <a:sym typeface="+mn-ea"/>
              </a:rPr>
              <a:t> models</a:t>
            </a:r>
            <a:endParaRPr lang="en-US">
              <a:sym typeface="+mn-ea"/>
            </a:endParaRPr>
          </a:p>
        </p:txBody>
      </p:sp>
      <p:sp>
        <p:nvSpPr>
          <p:cNvPr id="35" name="Text Box 34"/>
          <p:cNvSpPr txBox="1"/>
          <p:nvPr/>
        </p:nvSpPr>
        <p:spPr>
          <a:xfrm>
            <a:off x="6026150" y="5156835"/>
            <a:ext cx="675005" cy="368300"/>
          </a:xfrm>
          <a:prstGeom prst="rect">
            <a:avLst/>
          </a:prstGeom>
          <a:noFill/>
        </p:spPr>
        <p:txBody>
          <a:bodyPr wrap="none" rtlCol="0">
            <a:spAutoFit/>
          </a:bodyPr>
          <a:p>
            <a:pPr algn="l"/>
            <a:r>
              <a:rPr lang="en-US">
                <a:sym typeface="+mn-ea"/>
              </a:rPr>
              <a:t> tests</a:t>
            </a:r>
            <a:endParaRPr lang="en-US">
              <a:sym typeface="+mn-ea"/>
            </a:endParaRPr>
          </a:p>
        </p:txBody>
      </p:sp>
      <p:sp>
        <p:nvSpPr>
          <p:cNvPr id="36" name="Text Box 35"/>
          <p:cNvSpPr txBox="1"/>
          <p:nvPr/>
        </p:nvSpPr>
        <p:spPr>
          <a:xfrm>
            <a:off x="5996305" y="5476875"/>
            <a:ext cx="753110" cy="368300"/>
          </a:xfrm>
          <a:prstGeom prst="rect">
            <a:avLst/>
          </a:prstGeom>
          <a:noFill/>
        </p:spPr>
        <p:txBody>
          <a:bodyPr wrap="none" rtlCol="0">
            <a:spAutoFit/>
          </a:bodyPr>
          <a:p>
            <a:pPr algn="l"/>
            <a:r>
              <a:rPr lang="en-US">
                <a:sym typeface="+mn-ea"/>
              </a:rPr>
              <a:t> views</a:t>
            </a:r>
            <a:endParaRPr lang="en-US">
              <a:sym typeface="+mn-ea"/>
            </a:endParaRPr>
          </a:p>
        </p:txBody>
      </p:sp>
      <p:sp>
        <p:nvSpPr>
          <p:cNvPr id="6" name="Text Box 5"/>
          <p:cNvSpPr txBox="1"/>
          <p:nvPr/>
        </p:nvSpPr>
        <p:spPr>
          <a:xfrm>
            <a:off x="6024245" y="4117340"/>
            <a:ext cx="1102995" cy="368300"/>
          </a:xfrm>
          <a:prstGeom prst="rect">
            <a:avLst/>
          </a:prstGeom>
          <a:noFill/>
        </p:spPr>
        <p:txBody>
          <a:bodyPr wrap="square" rtlCol="0">
            <a:spAutoFit/>
          </a:bodyPr>
          <a:p>
            <a:pPr algn="l"/>
            <a:r>
              <a:rPr lang="en-US">
                <a:sym typeface="+mn-ea"/>
              </a:rPr>
              <a:t> __init__</a:t>
            </a:r>
            <a:endParaRPr lang="en-US"/>
          </a:p>
        </p:txBody>
      </p:sp>
      <p:cxnSp>
        <p:nvCxnSpPr>
          <p:cNvPr id="10" name="Straight Arrow Connector 9"/>
          <p:cNvCxnSpPr/>
          <p:nvPr/>
        </p:nvCxnSpPr>
        <p:spPr>
          <a:xfrm>
            <a:off x="5484495" y="5997575"/>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78780" y="6329680"/>
            <a:ext cx="66230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6032500" y="5802630"/>
            <a:ext cx="1148080" cy="368300"/>
          </a:xfrm>
          <a:prstGeom prst="rect">
            <a:avLst/>
          </a:prstGeom>
          <a:noFill/>
        </p:spPr>
        <p:txBody>
          <a:bodyPr wrap="none" rtlCol="0">
            <a:spAutoFit/>
          </a:bodyPr>
          <a:p>
            <a:pPr algn="l"/>
            <a:r>
              <a:rPr lang="en-US">
                <a:sym typeface="+mn-ea"/>
              </a:rPr>
              <a:t> </a:t>
            </a:r>
            <a:r>
              <a:rPr lang="en-US">
                <a:solidFill>
                  <a:schemeClr val="tx1"/>
                </a:solidFill>
                <a:ea typeface="+mn-lt"/>
                <a:cs typeface="+mn-lt"/>
                <a:sym typeface="+mn-ea"/>
              </a:rPr>
              <a:t>serializers</a:t>
            </a:r>
            <a:endParaRPr lang="en-US">
              <a:solidFill>
                <a:schemeClr val="tx1"/>
              </a:solidFill>
              <a:ea typeface="+mn-lt"/>
              <a:cs typeface="+mn-lt"/>
              <a:sym typeface="+mn-ea"/>
            </a:endParaRPr>
          </a:p>
        </p:txBody>
      </p:sp>
      <p:sp>
        <p:nvSpPr>
          <p:cNvPr id="19" name="Text Box 18"/>
          <p:cNvSpPr txBox="1"/>
          <p:nvPr/>
        </p:nvSpPr>
        <p:spPr>
          <a:xfrm>
            <a:off x="6111240" y="6122670"/>
            <a:ext cx="576580" cy="368300"/>
          </a:xfrm>
          <a:prstGeom prst="rect">
            <a:avLst/>
          </a:prstGeom>
          <a:noFill/>
        </p:spPr>
        <p:txBody>
          <a:bodyPr wrap="none" rtlCol="0">
            <a:spAutoFit/>
          </a:bodyPr>
          <a:p>
            <a:pPr algn="l"/>
            <a:r>
              <a:rPr lang="en-US">
                <a:sym typeface="+mn-ea"/>
              </a:rPr>
              <a:t> </a:t>
            </a:r>
            <a:r>
              <a:rPr lang="en-US">
                <a:solidFill>
                  <a:schemeClr val="tx1"/>
                </a:solidFill>
                <a:ea typeface="+mn-lt"/>
                <a:cs typeface="+mn-lt"/>
                <a:sym typeface="+mn-ea"/>
              </a:rPr>
              <a:t>urls</a:t>
            </a:r>
            <a:endParaRPr lang="en-US">
              <a:solidFill>
                <a:schemeClr val="tx1"/>
              </a:solidFill>
              <a:ea typeface="+mn-lt"/>
              <a:cs typeface="+mn-lt"/>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970" y="654685"/>
            <a:ext cx="9393555" cy="676910"/>
          </a:xfrm>
        </p:spPr>
        <p:txBody>
          <a:bodyPr lIns="91440" tIns="45720" rIns="91440" bIns="45720" anchor="t"/>
          <a:lstStyle/>
          <a:p>
            <a:r>
              <a:rPr>
                <a:cs typeface="Calibri" panose="020F0502020204030204"/>
                <a:sym typeface="+mn-ea"/>
              </a:rPr>
              <a:t>Cont.'s </a:t>
            </a:r>
            <a:endParaRPr lang="en-US">
              <a:cs typeface="Calibri" panose="020F0502020204030204"/>
            </a:endParaRPr>
          </a:p>
        </p:txBody>
      </p:sp>
      <p:sp>
        <p:nvSpPr>
          <p:cNvPr id="3" name="Text Placeholder 2"/>
          <p:cNvSpPr>
            <a:spLocks noGrp="1"/>
          </p:cNvSpPr>
          <p:nvPr>
            <p:ph type="body" sz="quarter" idx="14"/>
          </p:nvPr>
        </p:nvSpPr>
        <p:spPr>
          <a:xfrm>
            <a:off x="866140" y="1527810"/>
            <a:ext cx="10699750" cy="4781550"/>
          </a:xfrm>
        </p:spPr>
        <p:txBody>
          <a:bodyPr lIns="91440" tIns="45720" rIns="91440" bIns="45720" anchor="t">
            <a:normAutofit/>
          </a:bodyPr>
          <a:lstStyle/>
          <a:p>
            <a:r>
              <a:rPr lang="en-US" sz="2000" dirty="0">
                <a:solidFill>
                  <a:schemeClr val="tx1"/>
                </a:solidFill>
                <a:ea typeface="+mn-lt"/>
                <a:cs typeface="+mn-lt"/>
              </a:rPr>
              <a:t>Include </a:t>
            </a:r>
            <a:r>
              <a:rPr lang="en-US" sz="2000">
                <a:solidFill>
                  <a:schemeClr val="tx1"/>
                </a:solidFill>
                <a:sym typeface="+mn-ea"/>
              </a:rPr>
              <a:t>Registration.urls </a:t>
            </a:r>
            <a:r>
              <a:rPr lang="en-US" sz="2000" dirty="0">
                <a:solidFill>
                  <a:schemeClr val="tx1"/>
                </a:solidFill>
                <a:ea typeface="+mn-lt"/>
                <a:cs typeface="+mn-lt"/>
              </a:rPr>
              <a:t> into main urls.py file </a:t>
            </a:r>
            <a:r>
              <a:rPr lang="en-US" sz="2000" dirty="0">
                <a:solidFill>
                  <a:schemeClr val="tx1"/>
                </a:solidFill>
                <a:ea typeface="+mn-lt"/>
                <a:cs typeface="+mn-lt"/>
                <a:sym typeface="+mn-ea"/>
              </a:rPr>
              <a:t> as shown below</a:t>
            </a:r>
            <a:r>
              <a:rPr lang="en-US" sz="2000" dirty="0">
                <a:solidFill>
                  <a:schemeClr val="tx1"/>
                </a:solidFill>
                <a:ea typeface="+mn-lt"/>
                <a:cs typeface="+mn-lt"/>
              </a:rPr>
              <a:t>:</a:t>
            </a:r>
            <a:endParaRPr lang="en-US" sz="2000" dirty="0">
              <a:solidFill>
                <a:schemeClr val="tx1"/>
              </a:solidFill>
              <a:ea typeface="+mn-lt"/>
              <a:cs typeface="+mn-lt"/>
            </a:endParaRPr>
          </a:p>
          <a:p>
            <a:endParaRPr lang="en-US" sz="2000" dirty="0">
              <a:solidFill>
                <a:schemeClr val="tx1"/>
              </a:solidFill>
              <a:ea typeface="+mn-lt"/>
              <a:cs typeface="+mn-lt"/>
            </a:endParaRPr>
          </a:p>
          <a:p>
            <a:pPr marL="0" indent="0">
              <a:buNone/>
            </a:pPr>
            <a:r>
              <a:rPr lang="en-US" sz="2000" dirty="0">
                <a:solidFill>
                  <a:srgbClr val="0070C0"/>
                </a:solidFill>
                <a:latin typeface="SimSun" panose="02010600030101010101" pitchFamily="2" charset="-122"/>
                <a:ea typeface="SimSun" panose="02010600030101010101" pitchFamily="2" charset="-122"/>
                <a:cs typeface="+mn-lt"/>
              </a:rPr>
              <a:t># SMS/urls.py : Main urls.py</a:t>
            </a:r>
            <a:endParaRPr lang="en-US" sz="2000" dirty="0">
              <a:solidFill>
                <a:srgbClr val="0070C0"/>
              </a:solidFill>
              <a:latin typeface="SimSun" panose="02010600030101010101" pitchFamily="2" charset="-122"/>
              <a:ea typeface="SimSun" panose="02010600030101010101" pitchFamily="2" charset="-122"/>
              <a:cs typeface="+mn-lt"/>
            </a:endParaRPr>
          </a:p>
          <a:p>
            <a:pPr marL="0" indent="0">
              <a:buNone/>
            </a:pPr>
            <a:endParaRPr lang="en-US" sz="2000" dirty="0">
              <a:solidFill>
                <a:schemeClr val="tx1"/>
              </a:solidFill>
              <a:latin typeface="SimSun" panose="02010600030101010101" pitchFamily="2" charset="-122"/>
              <a:ea typeface="SimSun" panose="02010600030101010101" pitchFamily="2" charset="-122"/>
              <a:cs typeface="+mn-lt"/>
            </a:endParaRPr>
          </a:p>
          <a:p>
            <a:pPr marL="0" indent="0">
              <a:buNone/>
            </a:pPr>
            <a:r>
              <a:rPr lang="en-US" sz="2000" b="1" dirty="0">
                <a:solidFill>
                  <a:srgbClr val="00B050"/>
                </a:solidFill>
                <a:latin typeface="SimSun" panose="02010600030101010101" pitchFamily="2" charset="-122"/>
                <a:ea typeface="SimSun" panose="02010600030101010101" pitchFamily="2" charset="-122"/>
                <a:cs typeface="+mn-lt"/>
              </a:rPr>
              <a:t>from </a:t>
            </a:r>
            <a:r>
              <a:rPr lang="en-US" sz="2000" b="1" dirty="0">
                <a:solidFill>
                  <a:srgbClr val="0070C0"/>
                </a:solidFill>
                <a:latin typeface="SimSun" panose="02010600030101010101" pitchFamily="2" charset="-122"/>
                <a:ea typeface="SimSun" panose="02010600030101010101" pitchFamily="2" charset="-122"/>
                <a:cs typeface="+mn-lt"/>
              </a:rPr>
              <a:t>django.contrib</a:t>
            </a:r>
            <a:r>
              <a:rPr lang="en-US" sz="2000" dirty="0">
                <a:solidFill>
                  <a:schemeClr val="tx1"/>
                </a:solidFill>
                <a:latin typeface="SimSun" panose="02010600030101010101" pitchFamily="2" charset="-122"/>
                <a:ea typeface="SimSun" panose="02010600030101010101" pitchFamily="2" charset="-122"/>
                <a:cs typeface="+mn-lt"/>
              </a:rPr>
              <a:t> </a:t>
            </a:r>
            <a:r>
              <a:rPr lang="en-US" sz="2000" b="1" dirty="0">
                <a:solidFill>
                  <a:srgbClr val="00B050"/>
                </a:solidFill>
                <a:latin typeface="SimSun" panose="02010600030101010101" pitchFamily="2" charset="-122"/>
                <a:ea typeface="SimSun" panose="02010600030101010101" pitchFamily="2" charset="-122"/>
                <a:cs typeface="+mn-lt"/>
              </a:rPr>
              <a:t>import </a:t>
            </a:r>
            <a:r>
              <a:rPr lang="en-US" sz="2000" dirty="0">
                <a:solidFill>
                  <a:schemeClr val="tx1"/>
                </a:solidFill>
                <a:latin typeface="SimSun" panose="02010600030101010101" pitchFamily="2" charset="-122"/>
                <a:ea typeface="SimSun" panose="02010600030101010101" pitchFamily="2" charset="-122"/>
                <a:cs typeface="+mn-lt"/>
              </a:rPr>
              <a:t>admin</a:t>
            </a:r>
            <a:endParaRPr lang="en-US" sz="2000" dirty="0">
              <a:solidFill>
                <a:schemeClr val="tx1"/>
              </a:solidFill>
              <a:latin typeface="SimSun" panose="02010600030101010101" pitchFamily="2" charset="-122"/>
              <a:ea typeface="SimSun" panose="02010600030101010101" pitchFamily="2" charset="-122"/>
              <a:cs typeface="+mn-lt"/>
            </a:endParaRPr>
          </a:p>
          <a:p>
            <a:pPr marL="0" indent="0">
              <a:buNone/>
            </a:pPr>
            <a:r>
              <a:rPr lang="en-US" sz="2000" b="1" dirty="0">
                <a:solidFill>
                  <a:srgbClr val="00B050"/>
                </a:solidFill>
                <a:latin typeface="SimSun" panose="02010600030101010101" pitchFamily="2" charset="-122"/>
                <a:ea typeface="SimSun" panose="02010600030101010101" pitchFamily="2" charset="-122"/>
                <a:cs typeface="+mn-lt"/>
              </a:rPr>
              <a:t>from </a:t>
            </a:r>
            <a:r>
              <a:rPr lang="en-US" sz="2000" dirty="0">
                <a:solidFill>
                  <a:srgbClr val="0070C0"/>
                </a:solidFill>
                <a:latin typeface="SimSun" panose="02010600030101010101" pitchFamily="2" charset="-122"/>
                <a:ea typeface="SimSun" panose="02010600030101010101" pitchFamily="2" charset="-122"/>
                <a:cs typeface="+mn-lt"/>
              </a:rPr>
              <a:t>django.urls</a:t>
            </a:r>
            <a:r>
              <a:rPr lang="en-US" sz="2000" dirty="0">
                <a:solidFill>
                  <a:schemeClr val="tx1"/>
                </a:solidFill>
                <a:latin typeface="SimSun" panose="02010600030101010101" pitchFamily="2" charset="-122"/>
                <a:ea typeface="SimSun" panose="02010600030101010101" pitchFamily="2" charset="-122"/>
                <a:cs typeface="+mn-lt"/>
              </a:rPr>
              <a:t> </a:t>
            </a:r>
            <a:r>
              <a:rPr lang="en-US" sz="2000" b="1" dirty="0">
                <a:solidFill>
                  <a:srgbClr val="00B050"/>
                </a:solidFill>
                <a:latin typeface="SimSun" panose="02010600030101010101" pitchFamily="2" charset="-122"/>
                <a:ea typeface="SimSun" panose="02010600030101010101" pitchFamily="2" charset="-122"/>
                <a:cs typeface="+mn-lt"/>
              </a:rPr>
              <a:t>import </a:t>
            </a:r>
            <a:r>
              <a:rPr lang="en-US" sz="2000" dirty="0">
                <a:solidFill>
                  <a:schemeClr val="tx1"/>
                </a:solidFill>
                <a:latin typeface="SimSun" panose="02010600030101010101" pitchFamily="2" charset="-122"/>
                <a:ea typeface="SimSun" panose="02010600030101010101" pitchFamily="2" charset="-122"/>
                <a:cs typeface="+mn-lt"/>
              </a:rPr>
              <a:t>path, include</a:t>
            </a:r>
            <a:endParaRPr lang="en-US" sz="2000" dirty="0">
              <a:solidFill>
                <a:schemeClr val="tx1"/>
              </a:solidFill>
              <a:latin typeface="SimSun" panose="02010600030101010101" pitchFamily="2" charset="-122"/>
              <a:ea typeface="SimSun" panose="02010600030101010101" pitchFamily="2" charset="-122"/>
              <a:cs typeface="+mn-lt"/>
            </a:endParaRPr>
          </a:p>
          <a:p>
            <a:pPr marL="0" indent="0">
              <a:buNone/>
            </a:pPr>
            <a:endParaRPr lang="en-US" sz="2000" dirty="0">
              <a:solidFill>
                <a:schemeClr val="tx1"/>
              </a:solidFill>
              <a:latin typeface="SimSun" panose="02010600030101010101" pitchFamily="2" charset="-122"/>
              <a:ea typeface="SimSun" panose="02010600030101010101" pitchFamily="2" charset="-122"/>
              <a:cs typeface="+mn-lt"/>
            </a:endParaRPr>
          </a:p>
          <a:p>
            <a:pPr marL="0" indent="0">
              <a:buNone/>
            </a:pPr>
            <a:r>
              <a:rPr lang="en-US" sz="2000" dirty="0">
                <a:solidFill>
                  <a:schemeClr val="tx1"/>
                </a:solidFill>
                <a:latin typeface="SimSun" panose="02010600030101010101" pitchFamily="2" charset="-122"/>
                <a:ea typeface="SimSun" panose="02010600030101010101" pitchFamily="2" charset="-122"/>
                <a:cs typeface="+mn-lt"/>
              </a:rPr>
              <a:t>urlpatterns = [</a:t>
            </a:r>
            <a:endParaRPr lang="en-US" sz="2000" dirty="0">
              <a:solidFill>
                <a:schemeClr val="tx1"/>
              </a:solidFill>
              <a:latin typeface="SimSun" panose="02010600030101010101" pitchFamily="2" charset="-122"/>
              <a:ea typeface="SimSun" panose="02010600030101010101" pitchFamily="2" charset="-122"/>
              <a:cs typeface="+mn-lt"/>
            </a:endParaRPr>
          </a:p>
          <a:p>
            <a:pPr marL="0" indent="0">
              <a:buNone/>
            </a:pPr>
            <a:r>
              <a:rPr lang="en-US" sz="2000" dirty="0">
                <a:solidFill>
                  <a:schemeClr val="tx1"/>
                </a:solidFill>
                <a:latin typeface="SimSun" panose="02010600030101010101" pitchFamily="2" charset="-122"/>
                <a:ea typeface="SimSun" panose="02010600030101010101" pitchFamily="2" charset="-122"/>
                <a:cs typeface="+mn-lt"/>
              </a:rPr>
              <a:t>    path(</a:t>
            </a:r>
            <a:r>
              <a:rPr lang="en-US" sz="2000" dirty="0">
                <a:solidFill>
                  <a:srgbClr val="FF0000"/>
                </a:solidFill>
                <a:latin typeface="SimSun" panose="02010600030101010101" pitchFamily="2" charset="-122"/>
                <a:ea typeface="SimSun" panose="02010600030101010101" pitchFamily="2" charset="-122"/>
                <a:cs typeface="+mn-lt"/>
              </a:rPr>
              <a:t>'admin/'</a:t>
            </a:r>
            <a:r>
              <a:rPr lang="en-US" sz="2000" dirty="0">
                <a:solidFill>
                  <a:schemeClr val="tx1"/>
                </a:solidFill>
                <a:latin typeface="SimSun" panose="02010600030101010101" pitchFamily="2" charset="-122"/>
                <a:ea typeface="SimSun" panose="02010600030101010101" pitchFamily="2" charset="-122"/>
                <a:cs typeface="+mn-lt"/>
              </a:rPr>
              <a:t>, admin.site.urls),</a:t>
            </a:r>
            <a:endParaRPr lang="en-US" sz="2000" dirty="0">
              <a:solidFill>
                <a:schemeClr val="tx1"/>
              </a:solidFill>
              <a:latin typeface="SimSun" panose="02010600030101010101" pitchFamily="2" charset="-122"/>
              <a:ea typeface="SimSun" panose="02010600030101010101" pitchFamily="2" charset="-122"/>
              <a:cs typeface="+mn-lt"/>
            </a:endParaRPr>
          </a:p>
          <a:p>
            <a:pPr marL="0" indent="0">
              <a:buNone/>
            </a:pPr>
            <a:r>
              <a:rPr lang="en-US" sz="2000" dirty="0">
                <a:solidFill>
                  <a:schemeClr val="tx1"/>
                </a:solidFill>
                <a:latin typeface="SimSun" panose="02010600030101010101" pitchFamily="2" charset="-122"/>
                <a:ea typeface="SimSun" panose="02010600030101010101" pitchFamily="2" charset="-122"/>
                <a:cs typeface="+mn-lt"/>
              </a:rPr>
              <a:t>    path(</a:t>
            </a:r>
            <a:r>
              <a:rPr lang="en-US" sz="2000" dirty="0">
                <a:solidFill>
                  <a:srgbClr val="FF0000"/>
                </a:solidFill>
                <a:latin typeface="SimSun" panose="02010600030101010101" pitchFamily="2" charset="-122"/>
                <a:ea typeface="SimSun" panose="02010600030101010101" pitchFamily="2" charset="-122"/>
                <a:cs typeface="+mn-lt"/>
              </a:rPr>
              <a:t>'/</a:t>
            </a:r>
            <a:r>
              <a:rPr lang="en-US" sz="2000" dirty="0">
                <a:solidFill>
                  <a:srgbClr val="FF0000"/>
                </a:solidFill>
                <a:latin typeface="SimSun" panose="02010600030101010101" pitchFamily="2" charset="-122"/>
                <a:ea typeface="SimSun" panose="02010600030101010101" pitchFamily="2" charset="-122"/>
                <a:cs typeface="+mn-lt"/>
                <a:sym typeface="+mn-ea"/>
              </a:rPr>
              <a:t>'</a:t>
            </a:r>
            <a:r>
              <a:rPr lang="en-US" sz="2000" dirty="0">
                <a:solidFill>
                  <a:schemeClr val="tx1"/>
                </a:solidFill>
                <a:latin typeface="SimSun" panose="02010600030101010101" pitchFamily="2" charset="-122"/>
                <a:ea typeface="SimSun" panose="02010600030101010101" pitchFamily="2" charset="-122"/>
                <a:cs typeface="+mn-lt"/>
              </a:rPr>
              <a:t>, include(</a:t>
            </a:r>
            <a:r>
              <a:rPr lang="en-US" sz="2000">
                <a:solidFill>
                  <a:schemeClr val="tx1"/>
                </a:solidFill>
                <a:latin typeface="SimSun" panose="02010600030101010101" pitchFamily="2" charset="-122"/>
                <a:ea typeface="SimSun" panose="02010600030101010101" pitchFamily="2" charset="-122"/>
                <a:sym typeface="+mn-ea"/>
              </a:rPr>
              <a:t>Registration.urls</a:t>
            </a:r>
            <a:r>
              <a:rPr lang="en-US" sz="2000" dirty="0">
                <a:solidFill>
                  <a:schemeClr val="tx1"/>
                </a:solidFill>
                <a:latin typeface="SimSun" panose="02010600030101010101" pitchFamily="2" charset="-122"/>
                <a:ea typeface="SimSun" panose="02010600030101010101" pitchFamily="2" charset="-122"/>
                <a:cs typeface="+mn-lt"/>
              </a:rPr>
              <a:t>)),</a:t>
            </a:r>
            <a:endParaRPr lang="en-US" sz="2000" dirty="0">
              <a:solidFill>
                <a:schemeClr val="tx1"/>
              </a:solidFill>
              <a:latin typeface="SimSun" panose="02010600030101010101" pitchFamily="2" charset="-122"/>
              <a:ea typeface="SimSun" panose="02010600030101010101" pitchFamily="2" charset="-122"/>
              <a:cs typeface="+mn-lt"/>
            </a:endParaRPr>
          </a:p>
          <a:p>
            <a:pPr marL="0" indent="0">
              <a:buNone/>
            </a:pPr>
            <a:r>
              <a:rPr lang="en-US" sz="2000" dirty="0">
                <a:solidFill>
                  <a:schemeClr val="tx1"/>
                </a:solidFill>
                <a:latin typeface="SimSun" panose="02010600030101010101" pitchFamily="2" charset="-122"/>
                <a:ea typeface="SimSun" panose="02010600030101010101" pitchFamily="2" charset="-122"/>
                <a:cs typeface="+mn-lt"/>
              </a:rPr>
              <a:t>]</a:t>
            </a:r>
            <a:endParaRPr lang="en-US" sz="2000" dirty="0">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878" y="652014"/>
            <a:ext cx="9393848" cy="712765"/>
          </a:xfrm>
        </p:spPr>
        <p:txBody>
          <a:bodyPr lIns="91440" tIns="45720" rIns="91440" bIns="45720" anchor="t"/>
          <a:lstStyle/>
          <a:p>
            <a:r>
              <a:rPr>
                <a:ea typeface="+mn-lt"/>
                <a:cs typeface="+mn-lt"/>
                <a:sym typeface="+mn-ea"/>
              </a:rPr>
              <a:t>Module Serailazetion</a:t>
            </a:r>
            <a:endParaRPr lang="en-US">
              <a:cs typeface="Calibri" panose="020F0502020204030204"/>
            </a:endParaRPr>
          </a:p>
        </p:txBody>
      </p:sp>
      <p:sp>
        <p:nvSpPr>
          <p:cNvPr id="3" name="Text Placeholder 2"/>
          <p:cNvSpPr>
            <a:spLocks noGrp="1"/>
          </p:cNvSpPr>
          <p:nvPr>
            <p:ph type="body" sz="quarter" idx="14"/>
          </p:nvPr>
        </p:nvSpPr>
        <p:spPr>
          <a:xfrm>
            <a:off x="958215" y="1572895"/>
            <a:ext cx="10275570" cy="5182870"/>
          </a:xfrm>
        </p:spPr>
        <p:txBody>
          <a:bodyPr lIns="91440" tIns="45720" rIns="91440" bIns="45720" anchor="t">
            <a:normAutofit lnSpcReduction="10000"/>
          </a:bodyPr>
          <a:lstStyle/>
          <a:p>
            <a:pPr marL="0" indent="0">
              <a:buNone/>
            </a:pPr>
            <a:r>
              <a:rPr lang="en-US" sz="2000">
                <a:solidFill>
                  <a:schemeClr val="tx1"/>
                </a:solidFill>
                <a:ea typeface="+mn-lt"/>
                <a:cs typeface="+mn-lt"/>
              </a:rPr>
              <a:t>befor </a:t>
            </a:r>
            <a:r>
              <a:rPr sz="2000">
                <a:solidFill>
                  <a:schemeClr val="tx1"/>
                </a:solidFill>
                <a:ea typeface="+mn-lt"/>
                <a:cs typeface="+mn-lt"/>
                <a:sym typeface="+mn-ea"/>
              </a:rPr>
              <a:t>Module Serailazetion</a:t>
            </a:r>
            <a:r>
              <a:rPr lang="en-US" sz="2000">
                <a:solidFill>
                  <a:schemeClr val="tx1"/>
                </a:solidFill>
                <a:ea typeface="+mn-lt"/>
                <a:cs typeface="+mn-lt"/>
                <a:sym typeface="+mn-ea"/>
              </a:rPr>
              <a:t>, </a:t>
            </a:r>
            <a:r>
              <a:rPr lang="en-US" sz="2000">
                <a:solidFill>
                  <a:schemeClr val="tx1"/>
                </a:solidFill>
                <a:ea typeface="+mn-lt"/>
                <a:cs typeface="+mn-lt"/>
              </a:rPr>
              <a:t>Creating models for our Django app</a:t>
            </a:r>
            <a:endParaRPr lang="en-US" sz="2000">
              <a:solidFill>
                <a:schemeClr val="tx1"/>
              </a:solidFill>
              <a:ea typeface="+mn-lt"/>
              <a:cs typeface="+mn-lt"/>
            </a:endParaRPr>
          </a:p>
          <a:p>
            <a:pPr marL="0" indent="0">
              <a:buNone/>
            </a:pPr>
            <a:endParaRPr lang="en-US" sz="2000">
              <a:solidFill>
                <a:schemeClr val="tx1"/>
              </a:solidFill>
              <a:ea typeface="+mn-lt"/>
              <a:cs typeface="+mn-lt"/>
            </a:endParaRPr>
          </a:p>
          <a:p>
            <a:pPr marL="0" indent="0">
              <a:buNone/>
            </a:pPr>
            <a:r>
              <a:rPr lang="en-US" sz="2000">
                <a:solidFill>
                  <a:srgbClr val="0070C0"/>
                </a:solidFill>
                <a:latin typeface="SimSun" panose="02010600030101010101" pitchFamily="2" charset="-122"/>
                <a:ea typeface="SimSun" panose="02010600030101010101" pitchFamily="2" charset="-122"/>
                <a:cs typeface="+mn-lt"/>
              </a:rPr>
              <a:t># </a:t>
            </a:r>
            <a:r>
              <a:rPr lang="en-US" sz="2000">
                <a:solidFill>
                  <a:srgbClr val="0070C0"/>
                </a:solidFill>
                <a:latin typeface="SimSun" panose="02010600030101010101" pitchFamily="2" charset="-122"/>
                <a:ea typeface="SimSun" panose="02010600030101010101" pitchFamily="2" charset="-122"/>
                <a:sym typeface="+mn-ea"/>
              </a:rPr>
              <a:t>Registration</a:t>
            </a:r>
            <a:r>
              <a:rPr lang="en-US" sz="2000">
                <a:solidFill>
                  <a:srgbClr val="0070C0"/>
                </a:solidFill>
                <a:latin typeface="SimSun" panose="02010600030101010101" pitchFamily="2" charset="-122"/>
                <a:ea typeface="SimSun" panose="02010600030101010101" pitchFamily="2" charset="-122"/>
                <a:cs typeface="+mn-lt"/>
              </a:rPr>
              <a:t>/models.py</a:t>
            </a:r>
            <a:endParaRPr lang="en-US" sz="2000">
              <a:solidFill>
                <a:srgbClr val="0070C0"/>
              </a:solidFill>
              <a:latin typeface="SimSun" panose="02010600030101010101" pitchFamily="2" charset="-122"/>
              <a:ea typeface="SimSun" panose="02010600030101010101" pitchFamily="2" charset="-122"/>
              <a:cs typeface="+mn-lt"/>
            </a:endParaRPr>
          </a:p>
          <a:p>
            <a:pPr marL="0" indent="0">
              <a:buNone/>
            </a:pP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rPr>
              <a:t>from </a:t>
            </a:r>
            <a:r>
              <a:rPr lang="en-US" sz="2000">
                <a:solidFill>
                  <a:srgbClr val="0070C0"/>
                </a:solidFill>
                <a:latin typeface="SimSun" panose="02010600030101010101" pitchFamily="2" charset="-122"/>
                <a:ea typeface="SimSun" panose="02010600030101010101" pitchFamily="2" charset="-122"/>
                <a:cs typeface="+mn-lt"/>
              </a:rPr>
              <a:t>django.db</a:t>
            </a:r>
            <a:r>
              <a:rPr lang="en-US" sz="2000">
                <a:solidFill>
                  <a:schemeClr val="tx1"/>
                </a:solidFill>
                <a:latin typeface="SimSun" panose="02010600030101010101" pitchFamily="2" charset="-122"/>
                <a:ea typeface="SimSun" panose="02010600030101010101" pitchFamily="2" charset="-122"/>
                <a:cs typeface="+mn-lt"/>
              </a:rPr>
              <a:t> </a:t>
            </a:r>
            <a:r>
              <a:rPr lang="en-US" sz="2000" b="1">
                <a:solidFill>
                  <a:srgbClr val="00B050"/>
                </a:solidFill>
                <a:latin typeface="SimSun" panose="02010600030101010101" pitchFamily="2" charset="-122"/>
                <a:ea typeface="SimSun" panose="02010600030101010101" pitchFamily="2" charset="-122"/>
                <a:cs typeface="+mn-lt"/>
              </a:rPr>
              <a:t>import </a:t>
            </a:r>
            <a:r>
              <a:rPr lang="en-US" sz="2000">
                <a:solidFill>
                  <a:schemeClr val="tx1"/>
                </a:solidFill>
                <a:latin typeface="SimSun" panose="02010600030101010101" pitchFamily="2" charset="-122"/>
                <a:ea typeface="SimSun" panose="02010600030101010101" pitchFamily="2" charset="-122"/>
                <a:cs typeface="+mn-lt"/>
              </a:rPr>
              <a:t>models</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rgbClr val="00B050"/>
                </a:solidFill>
                <a:latin typeface="SimSun" panose="02010600030101010101" pitchFamily="2" charset="-122"/>
                <a:ea typeface="SimSun" panose="02010600030101010101" pitchFamily="2" charset="-122"/>
                <a:cs typeface="+mn-lt"/>
              </a:rPr>
              <a:t>class </a:t>
            </a:r>
            <a:r>
              <a:rPr lang="en-US" sz="2000">
                <a:solidFill>
                  <a:srgbClr val="0070C0"/>
                </a:solidFill>
                <a:latin typeface="SimSun" panose="02010600030101010101" pitchFamily="2" charset="-122"/>
                <a:ea typeface="SimSun" panose="02010600030101010101" pitchFamily="2" charset="-122"/>
                <a:cs typeface="+mn-lt"/>
              </a:rPr>
              <a:t>Student_</a:t>
            </a:r>
            <a:r>
              <a:rPr lang="en-US" sz="2000">
                <a:solidFill>
                  <a:srgbClr val="0070C0"/>
                </a:solidFill>
                <a:latin typeface="SimSun" panose="02010600030101010101" pitchFamily="2" charset="-122"/>
                <a:ea typeface="SimSun" panose="02010600030101010101" pitchFamily="2" charset="-122"/>
                <a:sym typeface="+mn-ea"/>
              </a:rPr>
              <a:t>Registration</a:t>
            </a:r>
            <a:r>
              <a:rPr lang="en-US" sz="2000">
                <a:solidFill>
                  <a:schemeClr val="tx1"/>
                </a:solidFill>
                <a:latin typeface="SimSun" panose="02010600030101010101" pitchFamily="2" charset="-122"/>
                <a:ea typeface="SimSun" panose="02010600030101010101" pitchFamily="2" charset="-122"/>
                <a:cs typeface="+mn-lt"/>
              </a:rPr>
              <a:t>(models.Model):</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Name= models.CharField(max_length = 180)</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Grade=model</a:t>
            </a:r>
            <a:r>
              <a:rPr lang="en-US" sz="2000">
                <a:solidFill>
                  <a:schemeClr val="tx1"/>
                </a:solidFill>
                <a:latin typeface="SimSun" panose="02010600030101010101" pitchFamily="2" charset="-122"/>
                <a:ea typeface="SimSun" panose="02010600030101010101" pitchFamily="2" charset="-122"/>
                <a:cs typeface="+mn-lt"/>
                <a:sym typeface="+mn-ea"/>
              </a:rPr>
              <a:t>.CharField(max_length = 180)</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Age=model.CharField(max_length = 180)</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a:t>
            </a:r>
            <a:r>
              <a:rPr lang="en-US" sz="2000">
                <a:solidFill>
                  <a:srgbClr val="00B050"/>
                </a:solidFill>
                <a:latin typeface="SimSun" panose="02010600030101010101" pitchFamily="2" charset="-122"/>
                <a:ea typeface="SimSun" panose="02010600030101010101" pitchFamily="2" charset="-122"/>
                <a:cs typeface="+mn-lt"/>
              </a:rPr>
              <a:t>def </a:t>
            </a:r>
            <a:r>
              <a:rPr lang="en-US" sz="2000">
                <a:solidFill>
                  <a:srgbClr val="0070C0"/>
                </a:solidFill>
                <a:latin typeface="SimSun" panose="02010600030101010101" pitchFamily="2" charset="-122"/>
                <a:ea typeface="SimSun" panose="02010600030101010101" pitchFamily="2" charset="-122"/>
                <a:cs typeface="+mn-lt"/>
              </a:rPr>
              <a:t>__str__</a:t>
            </a:r>
            <a:r>
              <a:rPr lang="en-US" sz="2000">
                <a:solidFill>
                  <a:schemeClr val="tx1"/>
                </a:solidFill>
                <a:latin typeface="SimSun" panose="02010600030101010101" pitchFamily="2" charset="-122"/>
                <a:ea typeface="SimSun" panose="02010600030101010101" pitchFamily="2" charset="-122"/>
                <a:cs typeface="+mn-lt"/>
              </a:rPr>
              <a:t>(</a:t>
            </a:r>
            <a:r>
              <a:rPr lang="en-US" sz="2000">
                <a:solidFill>
                  <a:srgbClr val="00B050"/>
                </a:solidFill>
                <a:latin typeface="SimSun" panose="02010600030101010101" pitchFamily="2" charset="-122"/>
                <a:ea typeface="SimSun" panose="02010600030101010101" pitchFamily="2" charset="-122"/>
                <a:cs typeface="+mn-lt"/>
              </a:rPr>
              <a:t>self</a:t>
            </a:r>
            <a:r>
              <a:rPr lang="en-US" sz="2000">
                <a:solidFill>
                  <a:schemeClr val="tx1"/>
                </a:solidFill>
                <a:latin typeface="SimSun" panose="02010600030101010101" pitchFamily="2" charset="-122"/>
                <a:ea typeface="SimSun" panose="02010600030101010101" pitchFamily="2" charset="-122"/>
                <a:cs typeface="+mn-lt"/>
              </a:rPr>
              <a: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a:t>
            </a:r>
            <a:r>
              <a:rPr lang="en-US" sz="2000">
                <a:solidFill>
                  <a:srgbClr val="00B050"/>
                </a:solidFill>
                <a:latin typeface="SimSun" panose="02010600030101010101" pitchFamily="2" charset="-122"/>
                <a:ea typeface="SimSun" panose="02010600030101010101" pitchFamily="2" charset="-122"/>
                <a:cs typeface="+mn-lt"/>
              </a:rPr>
              <a:t>return self</a:t>
            </a:r>
            <a:r>
              <a:rPr lang="en-US" sz="2000">
                <a:solidFill>
                  <a:schemeClr val="tx1"/>
                </a:solidFill>
                <a:latin typeface="SimSun" panose="02010600030101010101" pitchFamily="2" charset="-122"/>
                <a:ea typeface="SimSun" panose="02010600030101010101" pitchFamily="2" charset="-122"/>
                <a:cs typeface="+mn-lt"/>
              </a:rPr>
              <a:t>.</a:t>
            </a:r>
            <a:r>
              <a:rPr lang="en-US" sz="2000">
                <a:solidFill>
                  <a:schemeClr val="tx1"/>
                </a:solidFill>
                <a:latin typeface="SimSun" panose="02010600030101010101" pitchFamily="2" charset="-122"/>
                <a:ea typeface="SimSun" panose="02010600030101010101" pitchFamily="2" charset="-122"/>
                <a:cs typeface="+mn-lt"/>
                <a:sym typeface="+mn-ea"/>
              </a:rPr>
              <a:t>Name</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Calibri (Body)" charset="0"/>
                <a:ea typeface="SimSun" panose="02010600030101010101" pitchFamily="2" charset="-122"/>
                <a:cs typeface="Calibri (Body)" charset="0"/>
                <a:sym typeface="+mn-ea"/>
              </a:rPr>
              <a:t>After creating the model, migrate it to the database.</a:t>
            </a:r>
            <a:endParaRPr lang="en-US" sz="2000">
              <a:solidFill>
                <a:schemeClr val="tx1"/>
              </a:solidFill>
              <a:latin typeface="Calibri (Body)" charset="0"/>
              <a:ea typeface="SimSun" panose="02010600030101010101" pitchFamily="2" charset="-122"/>
              <a:cs typeface="Calibri (Body)" charset="0"/>
              <a:sym typeface="+mn-ea"/>
            </a:endParaRPr>
          </a:p>
          <a:p>
            <a:pPr marL="0" indent="0">
              <a:buNone/>
            </a:pP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python manage.py makemigrations</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python manage.py migrate</a:t>
            </a:r>
            <a:endParaRPr lang="en-US" sz="2000">
              <a:solidFill>
                <a:schemeClr val="tx1"/>
              </a:solidFill>
              <a:latin typeface="SimSun" panose="02010600030101010101" pitchFamily="2" charset="-122"/>
              <a:ea typeface="SimSun" panose="02010600030101010101" pitchFamily="2" charset="-122"/>
              <a:cs typeface="+mn-lt"/>
              <a:sym typeface="+mn-ea"/>
            </a:endParaRPr>
          </a:p>
        </p:txBody>
      </p:sp>
    </p:spTree>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6051</Words>
  <Application>WPS Presentation</Application>
  <PresentationFormat>Custom</PresentationFormat>
  <Paragraphs>284</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Calibri</vt:lpstr>
      <vt:lpstr>Cambria</vt:lpstr>
      <vt:lpstr>Calibri</vt:lpstr>
      <vt:lpstr>Wingdings</vt:lpstr>
      <vt:lpstr>Microsoft YaHei</vt:lpstr>
      <vt:lpstr>Arial Unicode MS</vt:lpstr>
      <vt:lpstr>Calibri (Body)</vt:lpstr>
      <vt:lpstr>simsun)</vt:lpstr>
      <vt:lpstr>Segoe Print</vt:lpstr>
      <vt:lpstr>sinsum</vt:lpstr>
      <vt:lpstr>RetrospectVTI</vt:lpstr>
      <vt:lpstr>Bulied REST API Python </vt:lpstr>
      <vt:lpstr>PowerPoint 演示文稿</vt:lpstr>
      <vt:lpstr>Introduction</vt:lpstr>
      <vt:lpstr>Setting up Django REST framework</vt:lpstr>
      <vt:lpstr>Cont.'s </vt:lpstr>
      <vt:lpstr>Cont.'s </vt:lpstr>
      <vt:lpstr>Cont.'s </vt:lpstr>
      <vt:lpstr>Cont.'s </vt:lpstr>
      <vt:lpstr>Module Serailazetion</vt:lpstr>
      <vt:lpstr>Cont.'s </vt:lpstr>
      <vt:lpstr>Creating API views in Django </vt:lpstr>
      <vt:lpstr>Cont.'s  </vt:lpstr>
      <vt:lpstr>Cont.'s  </vt:lpstr>
      <vt:lpstr>Cont.'s  </vt:lpstr>
      <vt:lpstr>End points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c:title>
  <dc:creator/>
  <cp:lastModifiedBy>Efrem</cp:lastModifiedBy>
  <cp:revision>210</cp:revision>
  <dcterms:created xsi:type="dcterms:W3CDTF">2020-02-06T00:04:00Z</dcterms:created>
  <dcterms:modified xsi:type="dcterms:W3CDTF">2023-02-22T16:02:50Z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7DCE35749F1E4912B8DF98C73B98494C</vt:lpwstr>
  </property>
  <property fmtid="{D5CDD505-2E9C-101B-9397-08002B2CF9AE}" pid="3" name="KSOProductBuildVer">
    <vt:lpwstr>1033-11.2.0.11486</vt:lpwstr>
  </property>
</Properties>
</file>